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27" autoAdjust="0"/>
    <p:restoredTop sz="94660"/>
  </p:normalViewPr>
  <p:slideViewPr>
    <p:cSldViewPr>
      <p:cViewPr varScale="1">
        <p:scale>
          <a:sx n="69" d="100"/>
          <a:sy n="69" d="100"/>
        </p:scale>
        <p:origin x="-5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8309E-F7E8-4470-B56C-D2A72F451C02}" type="datetimeFigureOut">
              <a:rPr lang="en-SG" smtClean="0"/>
              <a:pPr/>
              <a:t>30/7/2010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55116-2F68-4E03-9D72-FF49E4732032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8C240C-3FC1-4659-A6C3-13AFF80CD965}" type="slidenum">
              <a:rPr lang="en-US"/>
              <a:pPr/>
              <a:t>1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02746-27B0-4AB5-8CDE-28586AB4E47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C0B4F9-DBBF-449B-B1A1-6EB35C76670B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68536D-D9F0-47A8-ADC7-C8E022B3AC9A}" type="slidenum">
              <a:rPr lang="en-US"/>
              <a:pPr/>
              <a:t>3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FE7A78-6ADB-4CAA-BECE-DF42B2548F4C}" type="slidenum">
              <a:rPr lang="en-US"/>
              <a:pPr/>
              <a:t>4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16F100-3E80-40CA-BCF9-4D0E538A5788}" type="slidenum">
              <a:rPr lang="en-US"/>
              <a:pPr/>
              <a:t>5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was the reaction during 1995 at </a:t>
            </a:r>
            <a:r>
              <a:rPr lang="en-US" dirty="0" err="1" smtClean="0"/>
              <a:t>Fermilab</a:t>
            </a:r>
            <a:r>
              <a:rPr lang="en-US" dirty="0" smtClean="0"/>
              <a:t> which discovered the top quark, the U was buried inside a proton while</a:t>
            </a:r>
            <a:r>
              <a:rPr lang="en-US" baseline="0" dirty="0" smtClean="0"/>
              <a:t> the anti-u was inside anti proton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636B61-80D4-400B-9C66-590BAD1A01EA}" type="slidenum">
              <a:rPr lang="en-US"/>
              <a:pPr/>
              <a:t>6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131294-8FFA-4431-BB1D-52329C3F9908}" type="slidenum">
              <a:rPr lang="en-US"/>
              <a:pPr/>
              <a:t>7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Relate diagram to string and </a:t>
            </a:r>
            <a:r>
              <a:rPr lang="en-US" dirty="0" err="1" smtClean="0"/>
              <a:t>glueball</a:t>
            </a:r>
            <a:r>
              <a:rPr lang="en-US" dirty="0" smtClean="0"/>
              <a:t> (image is an artist’s conception). The essential physics can be represented</a:t>
            </a:r>
            <a:r>
              <a:rPr lang="en-US" baseline="0" dirty="0" smtClean="0"/>
              <a:t> this way. Model of this was built and studied at site to see how it behaves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F55116-2F68-4E03-9D72-FF49E4732032}" type="slidenum">
              <a:rPr lang="en-SG" smtClean="0"/>
              <a:pPr/>
              <a:t>8</a:t>
            </a:fld>
            <a:endParaRPr lang="en-SG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Mention color charge has to add to</a:t>
            </a:r>
            <a:r>
              <a:rPr lang="en-US" baseline="0" dirty="0" smtClean="0"/>
              <a:t> neutral (white)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F55116-2F68-4E03-9D72-FF49E4732032}" type="slidenum">
              <a:rPr lang="en-SG" smtClean="0"/>
              <a:pPr/>
              <a:t>9</a:t>
            </a:fld>
            <a:endParaRPr lang="en-S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9A7C-0F9E-490C-A223-DB347E2F6CC5}" type="datetimeFigureOut">
              <a:rPr lang="en-SG" smtClean="0"/>
              <a:pPr/>
              <a:t>30/7/2010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28557-6949-4355-9B1D-BFEA3A70FB35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9A7C-0F9E-490C-A223-DB347E2F6CC5}" type="datetimeFigureOut">
              <a:rPr lang="en-SG" smtClean="0"/>
              <a:pPr/>
              <a:t>30/7/2010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28557-6949-4355-9B1D-BFEA3A70FB35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9A7C-0F9E-490C-A223-DB347E2F6CC5}" type="datetimeFigureOut">
              <a:rPr lang="en-SG" smtClean="0"/>
              <a:pPr/>
              <a:t>30/7/2010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28557-6949-4355-9B1D-BFEA3A70FB35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9A7C-0F9E-490C-A223-DB347E2F6CC5}" type="datetimeFigureOut">
              <a:rPr lang="en-SG" smtClean="0"/>
              <a:pPr/>
              <a:t>30/7/2010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28557-6949-4355-9B1D-BFEA3A70FB35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9A7C-0F9E-490C-A223-DB347E2F6CC5}" type="datetimeFigureOut">
              <a:rPr lang="en-SG" smtClean="0"/>
              <a:pPr/>
              <a:t>30/7/2010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28557-6949-4355-9B1D-BFEA3A70FB35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9A7C-0F9E-490C-A223-DB347E2F6CC5}" type="datetimeFigureOut">
              <a:rPr lang="en-SG" smtClean="0"/>
              <a:pPr/>
              <a:t>30/7/2010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28557-6949-4355-9B1D-BFEA3A70FB35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9A7C-0F9E-490C-A223-DB347E2F6CC5}" type="datetimeFigureOut">
              <a:rPr lang="en-SG" smtClean="0"/>
              <a:pPr/>
              <a:t>30/7/2010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28557-6949-4355-9B1D-BFEA3A70FB35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9A7C-0F9E-490C-A223-DB347E2F6CC5}" type="datetimeFigureOut">
              <a:rPr lang="en-SG" smtClean="0"/>
              <a:pPr/>
              <a:t>30/7/2010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28557-6949-4355-9B1D-BFEA3A70FB35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9A7C-0F9E-490C-A223-DB347E2F6CC5}" type="datetimeFigureOut">
              <a:rPr lang="en-SG" smtClean="0"/>
              <a:pPr/>
              <a:t>30/7/2010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28557-6949-4355-9B1D-BFEA3A70FB35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9A7C-0F9E-490C-A223-DB347E2F6CC5}" type="datetimeFigureOut">
              <a:rPr lang="en-SG" smtClean="0"/>
              <a:pPr/>
              <a:t>30/7/2010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28557-6949-4355-9B1D-BFEA3A70FB35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2119A7C-0F9E-490C-A223-DB347E2F6CC5}" type="datetimeFigureOut">
              <a:rPr lang="en-SG" smtClean="0"/>
              <a:pPr/>
              <a:t>30/7/2010</a:t>
            </a:fld>
            <a:endParaRPr lang="en-SG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0B28557-6949-4355-9B1D-BFEA3A70FB35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2119A7C-0F9E-490C-A223-DB347E2F6CC5}" type="datetimeFigureOut">
              <a:rPr lang="en-SG" smtClean="0"/>
              <a:pPr/>
              <a:t>30/7/2010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0B28557-6949-4355-9B1D-BFEA3A70FB35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990600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en-US" sz="5400" dirty="0">
                <a:solidFill>
                  <a:schemeClr val="accent2"/>
                </a:solidFill>
                <a:latin typeface="Copperplate Gothic Bold" pitchFamily="34" charset="0"/>
              </a:rPr>
              <a:t>Nuclear </a:t>
            </a:r>
            <a:r>
              <a:rPr lang="en-US" sz="5400" dirty="0" smtClean="0">
                <a:solidFill>
                  <a:schemeClr val="accent2"/>
                </a:solidFill>
                <a:latin typeface="Copperplate Gothic Bold" pitchFamily="34" charset="0"/>
              </a:rPr>
              <a:t>Physics</a:t>
            </a:r>
            <a:br>
              <a:rPr lang="en-US" sz="5400" dirty="0" smtClean="0">
                <a:solidFill>
                  <a:schemeClr val="accent2"/>
                </a:solidFill>
                <a:latin typeface="Copperplate Gothic Bold" pitchFamily="34" charset="0"/>
              </a:rPr>
            </a:br>
            <a:r>
              <a:rPr lang="en-US" sz="5400" dirty="0" smtClean="0">
                <a:solidFill>
                  <a:schemeClr val="accent2"/>
                </a:solidFill>
                <a:latin typeface="Copperplate Gothic Bold" pitchFamily="34" charset="0"/>
              </a:rPr>
              <a:t>Part 1: </a:t>
            </a:r>
            <a:r>
              <a:rPr lang="en-US" sz="5400" dirty="0" smtClean="0">
                <a:solidFill>
                  <a:schemeClr val="accent2"/>
                </a:solidFill>
                <a:latin typeface="Copperplate Gothic Bold" pitchFamily="34" charset="0"/>
              </a:rPr>
              <a:t>The Standard Model</a:t>
            </a:r>
            <a:endParaRPr lang="en-US" sz="5400" dirty="0">
              <a:solidFill>
                <a:schemeClr val="accent2"/>
              </a:solidFill>
              <a:latin typeface="Copperplate Gothic Bold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4572000"/>
            <a:ext cx="8153400" cy="1752600"/>
          </a:xfrm>
        </p:spPr>
        <p:txBody>
          <a:bodyPr/>
          <a:lstStyle/>
          <a:p>
            <a:r>
              <a:rPr lang="en-US" sz="3600" dirty="0">
                <a:solidFill>
                  <a:schemeClr val="accent2"/>
                </a:solidFill>
                <a:latin typeface="Copperplate Gothic Bold" pitchFamily="34" charset="0"/>
              </a:rPr>
              <a:t>Varan Satchithanandan</a:t>
            </a:r>
          </a:p>
          <a:p>
            <a:r>
              <a:rPr lang="en-US" sz="3600" dirty="0">
                <a:solidFill>
                  <a:schemeClr val="accent2"/>
                </a:solidFill>
                <a:latin typeface="Copperplate Gothic Bold" pitchFamily="34" charset="0"/>
              </a:rPr>
              <a:t>Mentor: </a:t>
            </a:r>
            <a:r>
              <a:rPr lang="en-US" sz="3600" dirty="0" smtClean="0">
                <a:solidFill>
                  <a:schemeClr val="accent2"/>
                </a:solidFill>
                <a:latin typeface="Copperplate Gothic Bold" pitchFamily="34" charset="0"/>
              </a:rPr>
              <a:t>Dr. </a:t>
            </a:r>
            <a:r>
              <a:rPr lang="en-US" sz="3600" dirty="0">
                <a:solidFill>
                  <a:schemeClr val="accent2"/>
                </a:solidFill>
                <a:latin typeface="Copperplate Gothic Bold" pitchFamily="34" charset="0"/>
              </a:rPr>
              <a:t>Richard Jones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 Force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weak interactions result in the decay of massive quarks and leptons</a:t>
            </a:r>
          </a:p>
          <a:p>
            <a:r>
              <a:rPr lang="en-US" dirty="0" smtClean="0"/>
              <a:t>carrier particles are </a:t>
            </a:r>
            <a:r>
              <a:rPr lang="pl-PL" b="1" dirty="0" smtClean="0"/>
              <a:t>W</a:t>
            </a:r>
            <a:r>
              <a:rPr lang="pl-PL" b="1" baseline="30000" dirty="0" smtClean="0"/>
              <a:t>+</a:t>
            </a:r>
            <a:r>
              <a:rPr lang="pl-PL" dirty="0" smtClean="0"/>
              <a:t>,</a:t>
            </a:r>
            <a:r>
              <a:rPr lang="pl-PL" b="1" dirty="0" smtClean="0"/>
              <a:t> W</a:t>
            </a:r>
            <a:r>
              <a:rPr lang="pl-PL" b="1" baseline="30000" dirty="0" smtClean="0"/>
              <a:t>-</a:t>
            </a:r>
            <a:r>
              <a:rPr lang="pl-PL" dirty="0" smtClean="0"/>
              <a:t>,</a:t>
            </a:r>
            <a:r>
              <a:rPr lang="pl-PL" b="1" dirty="0" smtClean="0"/>
              <a:t> </a:t>
            </a:r>
            <a:r>
              <a:rPr lang="pl-PL" dirty="0" smtClean="0"/>
              <a:t>and</a:t>
            </a:r>
            <a:r>
              <a:rPr lang="pl-PL" b="1" dirty="0" smtClean="0"/>
              <a:t> Z</a:t>
            </a:r>
            <a:endParaRPr lang="en-SG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C4DB-A7F2-4962-B031-81D57B14C8C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 smtClean="0"/>
              <a:t>UConn Mentor Connection 2010, Varan Satchi</a:t>
            </a:r>
            <a:endParaRPr lang="en-US" dirty="0"/>
          </a:p>
        </p:txBody>
      </p:sp>
      <p:pic>
        <p:nvPicPr>
          <p:cNvPr id="6" name="Picture 2" descr="http://www.particleadventure.org/images/page-elements/nodeca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3573016"/>
            <a:ext cx="1800200" cy="26764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Electroweak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62560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Standard Model has united weak and electromagnetic force</a:t>
            </a:r>
          </a:p>
          <a:p>
            <a:r>
              <a:rPr lang="en-US" sz="2800" dirty="0" smtClean="0"/>
              <a:t>at short distances the attraction is roughly equivalent</a:t>
            </a:r>
          </a:p>
          <a:p>
            <a:r>
              <a:rPr lang="en-US" sz="2800" dirty="0" smtClean="0"/>
              <a:t>same under high energy–short distance scale</a:t>
            </a:r>
            <a:endParaRPr lang="en-SG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C4DB-A7F2-4962-B031-81D57B14C8C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 smtClean="0"/>
              <a:t>UConn Mentor Connection 2010, Varan Satchi</a:t>
            </a:r>
            <a:endParaRPr lang="en-US" dirty="0"/>
          </a:p>
        </p:txBody>
      </p:sp>
      <p:pic>
        <p:nvPicPr>
          <p:cNvPr id="4098" name="Picture 2" descr="http://universe-review.ca/I15-12-GUT.jpg"/>
          <p:cNvPicPr>
            <a:picLocks noChangeAspect="1" noChangeArrowheads="1"/>
          </p:cNvPicPr>
          <p:nvPr/>
        </p:nvPicPr>
        <p:blipFill>
          <a:blip r:embed="rId2" cstate="print"/>
          <a:srcRect l="1890" t="36959" r="5501"/>
          <a:stretch>
            <a:fillRect/>
          </a:stretch>
        </p:blipFill>
        <p:spPr bwMode="auto">
          <a:xfrm>
            <a:off x="1907704" y="3861048"/>
            <a:ext cx="4536504" cy="2702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Gravity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 does not explain</a:t>
            </a:r>
          </a:p>
          <a:p>
            <a:r>
              <a:rPr lang="en-US" dirty="0" smtClean="0"/>
              <a:t>physicists searching for the </a:t>
            </a:r>
            <a:r>
              <a:rPr lang="en-US" b="1" dirty="0" smtClean="0"/>
              <a:t>graviton</a:t>
            </a:r>
          </a:p>
          <a:p>
            <a:r>
              <a:rPr lang="en-US" dirty="0" smtClean="0"/>
              <a:t>force is very small – almost negligible</a:t>
            </a:r>
          </a:p>
          <a:p>
            <a:endParaRPr lang="en-SG" dirty="0"/>
          </a:p>
        </p:txBody>
      </p:sp>
      <p:pic>
        <p:nvPicPr>
          <p:cNvPr id="35842" name="Picture 2" descr="http://www.ts4.com/Quotes/Pictures/SirIsaacNewt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429000"/>
            <a:ext cx="2522212" cy="31409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C4DB-A7F2-4962-B031-81D57B14C8C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 smtClean="0"/>
              <a:t>UConn Mentor Connection 2010, Varan Satchi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G" dirty="0"/>
          </a:p>
        </p:txBody>
      </p:sp>
      <p:pic>
        <p:nvPicPr>
          <p:cNvPr id="36866" name="Picture 2" descr="http://particleadventure.org/images/page-elements/force_summa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6792"/>
            <a:ext cx="9228797" cy="5301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Quarks?</a:t>
            </a:r>
          </a:p>
          <a:p>
            <a:r>
              <a:rPr lang="en-US" dirty="0" smtClean="0"/>
              <a:t>Leptons?</a:t>
            </a:r>
          </a:p>
          <a:p>
            <a:r>
              <a:rPr lang="en-US" dirty="0" smtClean="0"/>
              <a:t>Force Carrier Particles?</a:t>
            </a:r>
          </a:p>
          <a:p>
            <a:r>
              <a:rPr lang="en-US" dirty="0" smtClean="0"/>
              <a:t>Other?</a:t>
            </a:r>
          </a:p>
        </p:txBody>
      </p:sp>
      <p:pic>
        <p:nvPicPr>
          <p:cNvPr id="1026" name="Picture 2" descr="http://upload.wikimedia.org/wikipedia/commons/archive/f/f3/20051022203016!Question_mark_alterna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2276872"/>
            <a:ext cx="3384376" cy="42745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pperplate Gothic Bold" pitchFamily="34" charset="0"/>
              </a:rPr>
              <a:t>Standard Model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775191"/>
            <a:ext cx="8712968" cy="4822161"/>
          </a:xfrm>
        </p:spPr>
        <p:txBody>
          <a:bodyPr>
            <a:normAutofit/>
          </a:bodyPr>
          <a:lstStyle/>
          <a:p>
            <a:r>
              <a:rPr lang="en-US" sz="2800" dirty="0"/>
              <a:t>explains what the world is and what holds it together</a:t>
            </a:r>
          </a:p>
          <a:p>
            <a:r>
              <a:rPr lang="en-US" sz="2800" dirty="0"/>
              <a:t>consists of:</a:t>
            </a:r>
          </a:p>
          <a:p>
            <a:pPr lvl="1"/>
            <a:r>
              <a:rPr lang="en-US" sz="2400" dirty="0"/>
              <a:t>6 </a:t>
            </a:r>
            <a:r>
              <a:rPr lang="en-US" sz="2400" b="1" dirty="0" smtClean="0"/>
              <a:t>quarks</a:t>
            </a:r>
            <a:endParaRPr lang="en-US" sz="2400" b="1" dirty="0"/>
          </a:p>
          <a:p>
            <a:pPr lvl="1"/>
            <a:r>
              <a:rPr lang="en-US" sz="2400" dirty="0"/>
              <a:t>6 </a:t>
            </a:r>
            <a:r>
              <a:rPr lang="en-US" sz="2400" b="1" dirty="0" smtClean="0"/>
              <a:t>leptons</a:t>
            </a:r>
            <a:endParaRPr lang="en-US" sz="2400" b="1" dirty="0"/>
          </a:p>
          <a:p>
            <a:pPr lvl="1"/>
            <a:r>
              <a:rPr lang="en-US" sz="2400" b="1" dirty="0" smtClean="0"/>
              <a:t>force carrier particles</a:t>
            </a:r>
          </a:p>
          <a:p>
            <a:r>
              <a:rPr lang="en-US" sz="2800" dirty="0" smtClean="0"/>
              <a:t>two types of elementary particles</a:t>
            </a:r>
          </a:p>
          <a:p>
            <a:pPr lvl="1"/>
            <a:r>
              <a:rPr lang="en-US" sz="2400" b="1" dirty="0" smtClean="0"/>
              <a:t>fermions</a:t>
            </a:r>
            <a:r>
              <a:rPr lang="en-US" sz="2400" dirty="0" smtClean="0"/>
              <a:t> and </a:t>
            </a:r>
            <a:r>
              <a:rPr lang="en-US" sz="2400" b="1" dirty="0" smtClean="0"/>
              <a:t>bosons</a:t>
            </a:r>
          </a:p>
          <a:p>
            <a:pPr lvl="2"/>
            <a:r>
              <a:rPr lang="en-US" sz="2000" dirty="0" smtClean="0"/>
              <a:t>F: obey Pauli Exclusion and have half integer spin</a:t>
            </a:r>
          </a:p>
          <a:p>
            <a:pPr lvl="2"/>
            <a:r>
              <a:rPr lang="en-US" sz="2000" dirty="0" smtClean="0"/>
              <a:t>B: do not obey and have integer spin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19458" name="Picture 2" descr="http://www.particleadventure.org/images/page-elements/atom.gif"/>
          <p:cNvPicPr>
            <a:picLocks noChangeAspect="1" noChangeArrowheads="1"/>
          </p:cNvPicPr>
          <p:nvPr/>
        </p:nvPicPr>
        <p:blipFill>
          <a:blip r:embed="rId3" cstate="print"/>
          <a:srcRect l="5491" t="5491" r="5700" b="5700"/>
          <a:stretch>
            <a:fillRect/>
          </a:stretch>
        </p:blipFill>
        <p:spPr bwMode="auto">
          <a:xfrm>
            <a:off x="5940152" y="2348880"/>
            <a:ext cx="2592288" cy="259228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C4DB-A7F2-4962-B031-81D57B14C8C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 smtClean="0"/>
              <a:t>UConn Mentor Connection 2010, Varan Satchi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Copperplate Gothic Bold" pitchFamily="34" charset="0"/>
              </a:rPr>
              <a:t>Quarks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556792"/>
            <a:ext cx="7772400" cy="4114800"/>
          </a:xfrm>
        </p:spPr>
        <p:txBody>
          <a:bodyPr/>
          <a:lstStyle/>
          <a:p>
            <a:r>
              <a:rPr lang="en-US" sz="2800" dirty="0"/>
              <a:t>compose protons and </a:t>
            </a:r>
            <a:r>
              <a:rPr lang="en-US" sz="2800" dirty="0" smtClean="0"/>
              <a:t>neutrons</a:t>
            </a:r>
          </a:p>
          <a:p>
            <a:r>
              <a:rPr lang="en-US" sz="2800" dirty="0" smtClean="0"/>
              <a:t>quarks also have color charge</a:t>
            </a:r>
          </a:p>
          <a:p>
            <a:r>
              <a:rPr lang="en-US" sz="2800" dirty="0" smtClean="0"/>
              <a:t>3 quarks in a group = </a:t>
            </a:r>
            <a:r>
              <a:rPr lang="en-US" sz="2800" b="1" dirty="0" smtClean="0"/>
              <a:t>baryon</a:t>
            </a:r>
          </a:p>
          <a:p>
            <a:r>
              <a:rPr lang="en-US" sz="2800" dirty="0" smtClean="0"/>
              <a:t>1 quark plus 1 anti-quark= </a:t>
            </a:r>
            <a:r>
              <a:rPr lang="en-US" sz="2800" b="1" dirty="0" smtClean="0"/>
              <a:t>meson</a:t>
            </a:r>
          </a:p>
          <a:p>
            <a:pPr>
              <a:buFontTx/>
              <a:buNone/>
            </a:pPr>
            <a:endParaRPr lang="en-US" sz="2400" dirty="0"/>
          </a:p>
        </p:txBody>
      </p:sp>
      <p:graphicFrame>
        <p:nvGraphicFramePr>
          <p:cNvPr id="4163" name="Group 67"/>
          <p:cNvGraphicFramePr>
            <a:graphicFrameLocks noGrp="1"/>
          </p:cNvGraphicFramePr>
          <p:nvPr/>
        </p:nvGraphicFramePr>
        <p:xfrm>
          <a:off x="755576" y="3717032"/>
          <a:ext cx="7696200" cy="2709863"/>
        </p:xfrm>
        <a:graphic>
          <a:graphicData uri="http://schemas.openxmlformats.org/drawingml/2006/table">
            <a:tbl>
              <a:tblPr/>
              <a:tblGrid>
                <a:gridCol w="2565400"/>
                <a:gridCol w="2565400"/>
                <a:gridCol w="2565400"/>
              </a:tblGrid>
              <a:tr h="1355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2/3 + charge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Charm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2/3 + charge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2/3 + charge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4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Down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1/3 – charge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Strange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1/3 – charge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Bottom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1/3 – charge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C4DB-A7F2-4962-B031-81D57B14C8C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 smtClean="0"/>
              <a:t>UConn Mentor Connection 2010, Varan Satchi</a:t>
            </a:r>
            <a:endParaRPr lang="en-US" dirty="0"/>
          </a:p>
        </p:txBody>
      </p:sp>
      <p:pic>
        <p:nvPicPr>
          <p:cNvPr id="20482" name="Picture 2" descr="http://www.particleadventure.org/images/page-elements/baryon.jpg"/>
          <p:cNvPicPr>
            <a:picLocks noChangeAspect="1" noChangeArrowheads="1"/>
          </p:cNvPicPr>
          <p:nvPr/>
        </p:nvPicPr>
        <p:blipFill>
          <a:blip r:embed="rId3" cstate="print"/>
          <a:srcRect l="25627" r="23120"/>
          <a:stretch>
            <a:fillRect/>
          </a:stretch>
        </p:blipFill>
        <p:spPr bwMode="auto">
          <a:xfrm>
            <a:off x="5508104" y="2420888"/>
            <a:ext cx="1152128" cy="600076"/>
          </a:xfrm>
          <a:prstGeom prst="rect">
            <a:avLst/>
          </a:prstGeom>
          <a:noFill/>
        </p:spPr>
      </p:pic>
      <p:pic>
        <p:nvPicPr>
          <p:cNvPr id="20484" name="Picture 4" descr="http://www.particleadventure.org/images/page-elements/meson.jpg"/>
          <p:cNvPicPr>
            <a:picLocks noChangeAspect="1" noChangeArrowheads="1"/>
          </p:cNvPicPr>
          <p:nvPr/>
        </p:nvPicPr>
        <p:blipFill>
          <a:blip r:embed="rId4" cstate="print"/>
          <a:srcRect l="28830" r="29526"/>
          <a:stretch>
            <a:fillRect/>
          </a:stretch>
        </p:blipFill>
        <p:spPr bwMode="auto">
          <a:xfrm>
            <a:off x="6156176" y="2996952"/>
            <a:ext cx="936104" cy="6000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pperplate Gothic Bold" pitchFamily="34" charset="0"/>
              </a:rPr>
              <a:t>Leptons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3 have charge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electron </a:t>
            </a:r>
            <a:r>
              <a:rPr lang="en-US" b="1" dirty="0"/>
              <a:t>(</a:t>
            </a:r>
            <a:r>
              <a:rPr lang="en-US" b="1" dirty="0" smtClean="0"/>
              <a:t>e)</a:t>
            </a:r>
            <a:endParaRPr lang="en-US" b="1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muon </a:t>
            </a:r>
            <a:r>
              <a:rPr lang="en-US" b="1" dirty="0" smtClean="0"/>
              <a:t>(</a:t>
            </a:r>
            <a:r>
              <a:rPr lang="en-US" b="1" dirty="0" smtClean="0">
                <a:cs typeface="Times New Roman" pitchFamily="18" charset="0"/>
              </a:rPr>
              <a:t>μ)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tau </a:t>
            </a:r>
            <a:r>
              <a:rPr lang="en-US" b="1" dirty="0"/>
              <a:t>(</a:t>
            </a:r>
            <a:r>
              <a:rPr lang="en-US" b="1" dirty="0">
                <a:cs typeface="Times New Roman" pitchFamily="18" charset="0"/>
              </a:rPr>
              <a:t>τ</a:t>
            </a:r>
            <a:r>
              <a:rPr lang="en-US" b="1" dirty="0" smtClean="0">
                <a:cs typeface="Times New Roman" pitchFamily="18" charset="0"/>
              </a:rPr>
              <a:t>)</a:t>
            </a:r>
            <a:endParaRPr lang="en-US" b="1" dirty="0" smtClean="0"/>
          </a:p>
          <a:p>
            <a:pPr lvl="1">
              <a:lnSpc>
                <a:spcPct val="90000"/>
              </a:lnSpc>
            </a:pPr>
            <a:endParaRPr lang="en-US" b="1" dirty="0"/>
          </a:p>
          <a:p>
            <a:pPr>
              <a:lnSpc>
                <a:spcPct val="90000"/>
              </a:lnSpc>
            </a:pPr>
            <a:r>
              <a:rPr lang="en-US" dirty="0" smtClean="0"/>
              <a:t>3 </a:t>
            </a:r>
            <a:r>
              <a:rPr lang="en-US" dirty="0"/>
              <a:t>do not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electron neutrino </a:t>
            </a:r>
            <a:r>
              <a:rPr lang="en-US" b="1" dirty="0"/>
              <a:t>(</a:t>
            </a:r>
            <a:r>
              <a:rPr lang="en-US" b="1" dirty="0" err="1" smtClean="0">
                <a:cs typeface="Times New Roman" pitchFamily="18" charset="0"/>
              </a:rPr>
              <a:t>ν</a:t>
            </a:r>
            <a:r>
              <a:rPr lang="en-US" b="1" baseline="-25000" dirty="0" err="1" smtClean="0"/>
              <a:t>e</a:t>
            </a:r>
            <a:r>
              <a:rPr lang="en-US" b="1" dirty="0" smtClean="0"/>
              <a:t>)</a:t>
            </a:r>
            <a:endParaRPr lang="en-US" b="1" baseline="-25000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muon neutrino </a:t>
            </a:r>
            <a:r>
              <a:rPr lang="en-US" b="1" dirty="0"/>
              <a:t>(</a:t>
            </a:r>
            <a:r>
              <a:rPr lang="en-US" b="1" dirty="0" err="1">
                <a:cs typeface="Times New Roman" pitchFamily="18" charset="0"/>
              </a:rPr>
              <a:t>ν</a:t>
            </a:r>
            <a:r>
              <a:rPr lang="en-US" b="1" baseline="-25000" dirty="0" err="1">
                <a:cs typeface="Times New Roman" pitchFamily="18" charset="0"/>
              </a:rPr>
              <a:t>μ</a:t>
            </a:r>
            <a:r>
              <a:rPr lang="en-US" b="1" dirty="0">
                <a:cs typeface="Times New Roman" pitchFamily="18" charset="0"/>
              </a:rPr>
              <a:t>)</a:t>
            </a:r>
            <a:r>
              <a:rPr lang="en-US" b="1" dirty="0"/>
              <a:t> 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tau neutrino </a:t>
            </a:r>
            <a:r>
              <a:rPr lang="en-US" b="1" dirty="0" smtClean="0"/>
              <a:t>(</a:t>
            </a:r>
            <a:r>
              <a:rPr lang="en-US" b="1" dirty="0" err="1" smtClean="0">
                <a:cs typeface="Times New Roman" pitchFamily="18" charset="0"/>
              </a:rPr>
              <a:t>ν</a:t>
            </a:r>
            <a:r>
              <a:rPr lang="en-US" b="1" baseline="-25000" dirty="0" err="1" smtClean="0">
                <a:cs typeface="Times New Roman" pitchFamily="18" charset="0"/>
              </a:rPr>
              <a:t>τ</a:t>
            </a:r>
            <a:r>
              <a:rPr lang="en-US" b="1" dirty="0" smtClean="0">
                <a:cs typeface="Times New Roman" pitchFamily="18" charset="0"/>
              </a:rPr>
              <a:t>)</a:t>
            </a:r>
            <a:endParaRPr lang="en-US" b="1" dirty="0" smtClean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pic>
        <p:nvPicPr>
          <p:cNvPr id="15362" name="Picture 2" descr="http://www.particleadventure.org/images/page-elements/muondeca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600604"/>
            <a:ext cx="4478132" cy="2245339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C4DB-A7F2-4962-B031-81D57B14C8C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 smtClean="0"/>
              <a:t>UConn Mentor Connection 2010, Varan Satchi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pperplate Gothic Bold" pitchFamily="34" charset="0"/>
              </a:rPr>
              <a:t>Anti-Matter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every particle of matter has a corresponding anti particle</a:t>
            </a:r>
          </a:p>
          <a:p>
            <a:r>
              <a:rPr lang="en-US" sz="2800" dirty="0"/>
              <a:t>they look and behave just like their opposites except in charge</a:t>
            </a:r>
          </a:p>
          <a:p>
            <a:pPr lvl="1"/>
            <a:r>
              <a:rPr lang="en-US" dirty="0"/>
              <a:t>e.g. protons (+) antiprotons </a:t>
            </a:r>
            <a:r>
              <a:rPr lang="en-US" dirty="0" smtClean="0"/>
              <a:t>(–)</a:t>
            </a:r>
            <a:endParaRPr lang="en-US" dirty="0"/>
          </a:p>
        </p:txBody>
      </p:sp>
      <p:pic>
        <p:nvPicPr>
          <p:cNvPr id="13314" name="Picture 2" descr="http://www.particleadventure.org/images/page-elements/annhilate.jpg"/>
          <p:cNvPicPr>
            <a:picLocks noChangeAspect="1" noChangeArrowheads="1"/>
          </p:cNvPicPr>
          <p:nvPr/>
        </p:nvPicPr>
        <p:blipFill>
          <a:blip r:embed="rId3" cstate="print"/>
          <a:srcRect l="1512" t="3421" r="1721" b="4219"/>
          <a:stretch>
            <a:fillRect/>
          </a:stretch>
        </p:blipFill>
        <p:spPr bwMode="auto">
          <a:xfrm>
            <a:off x="2339752" y="4293096"/>
            <a:ext cx="4608512" cy="1944216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C4DB-A7F2-4962-B031-81D57B14C8C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 smtClean="0"/>
              <a:t>UConn Mentor Connection 2010, Varan Satchi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8534400" cy="114300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Copperplate Gothic Bold" pitchFamily="34" charset="0"/>
              </a:rPr>
              <a:t>Force Carrier Particles: A Background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305800" cy="4114800"/>
          </a:xfrm>
        </p:spPr>
        <p:txBody>
          <a:bodyPr/>
          <a:lstStyle/>
          <a:p>
            <a:r>
              <a:rPr lang="en-US" sz="2800" dirty="0"/>
              <a:t>four fundamental </a:t>
            </a:r>
            <a:r>
              <a:rPr lang="en-US" sz="2800" i="1" dirty="0"/>
              <a:t>interactions</a:t>
            </a:r>
            <a:r>
              <a:rPr lang="en-US" sz="2800" dirty="0"/>
              <a:t> between particles</a:t>
            </a:r>
          </a:p>
          <a:p>
            <a:pPr lvl="1"/>
            <a:r>
              <a:rPr lang="en-US" sz="2400" dirty="0"/>
              <a:t>gravity</a:t>
            </a:r>
          </a:p>
          <a:p>
            <a:pPr lvl="1"/>
            <a:r>
              <a:rPr lang="en-US" sz="2400" dirty="0"/>
              <a:t>electromagnetic</a:t>
            </a:r>
          </a:p>
          <a:p>
            <a:pPr lvl="1"/>
            <a:r>
              <a:rPr lang="en-US" sz="2400" dirty="0"/>
              <a:t>strong</a:t>
            </a:r>
          </a:p>
          <a:p>
            <a:pPr lvl="1"/>
            <a:r>
              <a:rPr lang="en-US" sz="2400" dirty="0"/>
              <a:t>weak</a:t>
            </a:r>
          </a:p>
          <a:p>
            <a:r>
              <a:rPr lang="en-US" sz="2800" dirty="0"/>
              <a:t>a </a:t>
            </a:r>
            <a:r>
              <a:rPr lang="en-US" sz="2800" i="1" dirty="0"/>
              <a:t>force</a:t>
            </a:r>
            <a:r>
              <a:rPr lang="en-US" sz="2800" dirty="0"/>
              <a:t> is something that passes between two particles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C4DB-A7F2-4962-B031-81D57B14C8C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 smtClean="0"/>
              <a:t>UConn Mentor Connection 2010, Varan Satchi</a:t>
            </a:r>
            <a:endParaRPr lang="en-US" dirty="0"/>
          </a:p>
        </p:txBody>
      </p:sp>
      <p:pic>
        <p:nvPicPr>
          <p:cNvPr id="6" name="Picture 2" descr="http://upload.wikimedia.org/wikipedia/commons/2/23/Latin_F.png"/>
          <p:cNvPicPr>
            <a:picLocks noChangeAspect="1" noChangeArrowheads="1"/>
          </p:cNvPicPr>
          <p:nvPr/>
        </p:nvPicPr>
        <p:blipFill>
          <a:blip r:embed="rId3" cstate="print"/>
          <a:srcRect r="43016" b="62018"/>
          <a:stretch>
            <a:fillRect/>
          </a:stretch>
        </p:blipFill>
        <p:spPr bwMode="auto">
          <a:xfrm>
            <a:off x="6516216" y="4941168"/>
            <a:ext cx="1399237" cy="1588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pperplate Gothic Bold" pitchFamily="34" charset="0"/>
              </a:rPr>
              <a:t>Electromagnetism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this causes opposite </a:t>
            </a:r>
            <a:r>
              <a:rPr lang="en-US" sz="2800" dirty="0" smtClean="0"/>
              <a:t>electrical charges </a:t>
            </a:r>
            <a:r>
              <a:rPr lang="en-US" sz="2800" dirty="0"/>
              <a:t>to attract and same charges to repel</a:t>
            </a:r>
          </a:p>
          <a:p>
            <a:pPr lvl="1"/>
            <a:r>
              <a:rPr lang="en-US" sz="2400" dirty="0"/>
              <a:t>allows different atoms to bind together</a:t>
            </a:r>
          </a:p>
          <a:p>
            <a:pPr lvl="2"/>
            <a:r>
              <a:rPr lang="en-US" sz="2000" dirty="0"/>
              <a:t>residual electromagnetic force</a:t>
            </a:r>
          </a:p>
          <a:p>
            <a:r>
              <a:rPr lang="en-US" sz="2800" dirty="0"/>
              <a:t>carrier particle is the </a:t>
            </a:r>
            <a:r>
              <a:rPr lang="en-US" sz="2800" b="1" dirty="0"/>
              <a:t>photon (</a:t>
            </a:r>
            <a:r>
              <a:rPr lang="el-GR" sz="2800" b="1" dirty="0"/>
              <a:t>γ</a:t>
            </a:r>
            <a:r>
              <a:rPr lang="en-US" sz="2800" b="1" dirty="0"/>
              <a:t>)</a:t>
            </a:r>
          </a:p>
          <a:p>
            <a:pPr lvl="1"/>
            <a:r>
              <a:rPr lang="en-US" sz="2400" dirty="0"/>
              <a:t>zero mass</a:t>
            </a:r>
          </a:p>
          <a:p>
            <a:pPr lvl="1"/>
            <a:r>
              <a:rPr lang="en-US" sz="2400" dirty="0"/>
              <a:t>travel at light </a:t>
            </a:r>
            <a:r>
              <a:rPr lang="en-US" sz="2400" dirty="0" smtClean="0"/>
              <a:t>speed</a:t>
            </a:r>
          </a:p>
          <a:p>
            <a:pPr lvl="1"/>
            <a:r>
              <a:rPr lang="en-US" sz="2400" dirty="0" smtClean="0"/>
              <a:t>makes up electromagnetic spectrum</a:t>
            </a:r>
            <a:endParaRPr lang="en-US" sz="24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C4DB-A7F2-4962-B031-81D57B14C8C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 smtClean="0"/>
              <a:t>UConn Mentor Connection 2010, Varan Satchi</a:t>
            </a:r>
            <a:endParaRPr lang="en-US" dirty="0"/>
          </a:p>
        </p:txBody>
      </p:sp>
      <p:pic>
        <p:nvPicPr>
          <p:cNvPr id="6" name="Picture 2" descr="http://thewayofit.com/blog/wordpress/wp-content/uploads/2009/06/spectrum3.jpg"/>
          <p:cNvPicPr>
            <a:picLocks noChangeAspect="1" noChangeArrowheads="1"/>
          </p:cNvPicPr>
          <p:nvPr/>
        </p:nvPicPr>
        <p:blipFill>
          <a:blip r:embed="rId3" cstate="print"/>
          <a:srcRect b="58886"/>
          <a:stretch>
            <a:fillRect/>
          </a:stretch>
        </p:blipFill>
        <p:spPr bwMode="auto">
          <a:xfrm>
            <a:off x="1403648" y="5445224"/>
            <a:ext cx="6346676" cy="936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Strong Force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holds quarks together to form hadrons</a:t>
            </a:r>
          </a:p>
          <a:p>
            <a:r>
              <a:rPr lang="en-US" dirty="0" smtClean="0"/>
              <a:t>very powerful</a:t>
            </a:r>
          </a:p>
          <a:p>
            <a:r>
              <a:rPr lang="en-US" dirty="0" smtClean="0"/>
              <a:t>carrier particle is the </a:t>
            </a:r>
            <a:r>
              <a:rPr lang="en-US" b="1" dirty="0" smtClean="0"/>
              <a:t>gluon (g)</a:t>
            </a:r>
          </a:p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C4DB-A7F2-4962-B031-81D57B14C8C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 smtClean="0"/>
              <a:t>UConn Mentor Connection 2010, Varan Satchi</a:t>
            </a:r>
            <a:endParaRPr lang="en-US" dirty="0"/>
          </a:p>
        </p:txBody>
      </p:sp>
      <p:pic>
        <p:nvPicPr>
          <p:cNvPr id="7170" name="Picture 2" descr="http://geofrik.files.wordpress.com/2009/01/reality_glu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077072"/>
            <a:ext cx="3028950" cy="2066925"/>
          </a:xfrm>
          <a:prstGeom prst="rect">
            <a:avLst/>
          </a:prstGeom>
          <a:noFill/>
        </p:spPr>
      </p:pic>
      <p:pic>
        <p:nvPicPr>
          <p:cNvPr id="7172" name="Picture 4" descr="http://hadron.physics.fsu.edu/~crede/IMAGES/panels-6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3933056"/>
            <a:ext cx="2286000" cy="2286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Charge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quarks have both electromagnetic charge as well as </a:t>
            </a:r>
            <a:r>
              <a:rPr lang="en-US" b="1" dirty="0" smtClean="0"/>
              <a:t>color charge</a:t>
            </a:r>
          </a:p>
          <a:p>
            <a:r>
              <a:rPr lang="en-US" dirty="0" smtClean="0"/>
              <a:t>gluons have color charge as well</a:t>
            </a:r>
          </a:p>
          <a:p>
            <a:r>
              <a:rPr lang="en-US" dirty="0" smtClean="0"/>
              <a:t>color charged particles exchange gluons in interactions</a:t>
            </a:r>
          </a:p>
          <a:p>
            <a:endParaRPr lang="en-SG" dirty="0"/>
          </a:p>
        </p:txBody>
      </p:sp>
      <p:pic>
        <p:nvPicPr>
          <p:cNvPr id="18434" name="Picture 2" descr="http://www.particleadventure.org/images/page-elements/color_ant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4653136"/>
            <a:ext cx="4257675" cy="1600200"/>
          </a:xfrm>
          <a:prstGeom prst="rect">
            <a:avLst/>
          </a:prstGeom>
          <a:noFill/>
        </p:spPr>
      </p:pic>
      <p:pic>
        <p:nvPicPr>
          <p:cNvPr id="18436" name="Picture 4" descr="http://www.particleadventure.org/images/page-elements/color_carry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4293096"/>
            <a:ext cx="2000250" cy="2276475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C4DB-A7F2-4962-B031-81D57B14C8C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 smtClean="0"/>
              <a:t>UConn Mentor Connection 2010, Varan Satchi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676</TotalTime>
  <Words>522</Words>
  <Application>Microsoft Office PowerPoint</Application>
  <PresentationFormat>On-screen Show (4:3)</PresentationFormat>
  <Paragraphs>122</Paragraphs>
  <Slides>14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Module</vt:lpstr>
      <vt:lpstr>Nuclear Physics Part 1: The Standard Model</vt:lpstr>
      <vt:lpstr>Standard Model</vt:lpstr>
      <vt:lpstr>Quarks</vt:lpstr>
      <vt:lpstr>Leptons</vt:lpstr>
      <vt:lpstr>Anti-Matter</vt:lpstr>
      <vt:lpstr>Force Carrier Particles: A Background</vt:lpstr>
      <vt:lpstr>Electromagnetism</vt:lpstr>
      <vt:lpstr>Strong Force</vt:lpstr>
      <vt:lpstr>Color Charge</vt:lpstr>
      <vt:lpstr>Weak Force</vt:lpstr>
      <vt:lpstr>Electroweak</vt:lpstr>
      <vt:lpstr>Gravity</vt:lpstr>
      <vt:lpstr>Summary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Nuclear Physics</dc:title>
  <dc:creator>Varan Satchithanandan</dc:creator>
  <cp:lastModifiedBy>Varan Satchithanandan</cp:lastModifiedBy>
  <cp:revision>20</cp:revision>
  <dcterms:created xsi:type="dcterms:W3CDTF">2010-07-29T18:12:30Z</dcterms:created>
  <dcterms:modified xsi:type="dcterms:W3CDTF">2010-07-30T14:53:29Z</dcterms:modified>
</cp:coreProperties>
</file>