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1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0" name="Shape 1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2" name="Shape 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 rot="10800000" flipH="1">
            <a:off y="2984999" x="0"/>
            <a:ext cy="21585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" name="Shape 9"/>
          <p:cNvSpPr/>
          <p:nvPr/>
        </p:nvSpPr>
        <p:spPr>
          <a:xfrm>
            <a:off y="2393175" x="0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/>
          <p:nvPr/>
        </p:nvSpPr>
        <p:spPr>
          <a:xfrm rot="10800000" flipH="1">
            <a:off y="2983958" x="0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y="1746892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 rtl="0">
              <a:spcBef>
                <a:spcPts val="0"/>
              </a:spcBef>
              <a:defRPr/>
            </a:lvl1pPr>
            <a:lvl2pPr algn="ctr" rtl="0">
              <a:spcBef>
                <a:spcPts val="0"/>
              </a:spcBef>
              <a:defRPr/>
            </a:lvl2pPr>
            <a:lvl3pPr algn="ctr" rtl="0">
              <a:spcBef>
                <a:spcPts val="0"/>
              </a:spcBef>
              <a:defRPr/>
            </a:lvl3pPr>
            <a:lvl4pPr algn="ctr" rtl="0">
              <a:spcBef>
                <a:spcPts val="0"/>
              </a:spcBef>
              <a:defRPr/>
            </a:lvl4pPr>
            <a:lvl5pPr algn="ctr" rtl="0">
              <a:spcBef>
                <a:spcPts val="0"/>
              </a:spcBef>
              <a:defRPr/>
            </a:lvl5pPr>
            <a:lvl6pPr algn="ctr" rtl="0">
              <a:spcBef>
                <a:spcPts val="0"/>
              </a:spcBef>
              <a:defRPr/>
            </a:lvl6pPr>
            <a:lvl7pPr algn="ctr" rtl="0">
              <a:spcBef>
                <a:spcPts val="0"/>
              </a:spcBef>
              <a:defRPr/>
            </a:lvl7pPr>
            <a:lvl8pPr algn="ctr" rtl="0">
              <a:spcBef>
                <a:spcPts val="0"/>
              </a:spcBef>
              <a:defRPr/>
            </a:lvl8pPr>
            <a:lvl9pPr algn="ctr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y="3093357" x="685800"/>
            <a:ext cy="666600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/>
        </p:nvSpPr>
        <p:spPr>
          <a:xfrm rot="10800000" flipH="1">
            <a:off y="4412699" x="0"/>
            <a:ext cy="7307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y="3820834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/>
          <p:nvPr/>
        </p:nvSpPr>
        <p:spPr>
          <a:xfrm rot="10800000">
            <a:off y="4411617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421726" x="457200"/>
            <a:ext cy="5052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/>
        </p:nvSpPr>
        <p:spPr>
          <a:xfrm>
            <a:off y="76256" x="6676"/>
            <a:ext cy="5054792" cx="9134130"/>
          </a:xfrm>
          <a:custGeom>
            <a:pathLst>
              <a:path w="9157023" extrusionOk="0" h="6739723">
                <a:moveTo>
                  <a:pt y="0" x="1629"/>
                </a:moveTo>
                <a:lnTo>
                  <a:pt y="4340980" x="9157023"/>
                </a:lnTo>
                <a:lnTo>
                  <a:pt y="6739723" x="1593"/>
                </a:lnTo>
                <a:cubicBezTo>
                  <a:pt y="5123960" x="-3941"/>
                  <a:pt y="1615763" x="7163"/>
                  <a:pt y="0" x="1629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155CC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rtl="0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rtl="0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rtl="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rtl="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rtl="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rtl="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rtl="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rtl="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png" Type="http://schemas.openxmlformats.org/officeDocument/2006/relationships/image" Id="rId4"/><Relationship Target="../media/image08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1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4"/><Relationship Target="../media/image03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4"/><Relationship Target="../media/image01.png" Type="http://schemas.openxmlformats.org/officeDocument/2006/relationships/image" Id="rId3"/><Relationship Target="../media/image04.png" Type="http://schemas.openxmlformats.org/officeDocument/2006/relationships/image" Id="rId5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ctrTitle"/>
          </p:nvPr>
        </p:nvSpPr>
        <p:spPr>
          <a:xfrm>
            <a:off y="1746892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Quantum Chromodynamics</a:t>
            </a:r>
          </a:p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y="3093357" x="685800"/>
            <a:ext cy="6666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i="0">
                <a:latin typeface="Alegreya"/>
                <a:ea typeface="Alegreya"/>
                <a:cs typeface="Alegreya"/>
                <a:sym typeface="Alegreya"/>
              </a:rPr>
              <a:t>Suki Hyman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Elements of organization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sz="2400" lang="en"/>
              <a:t>By arranging	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these two 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elements one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can create all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Hadrons 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allowed by</a:t>
            </a:r>
          </a:p>
          <a:p>
            <a:pPr>
              <a:spcBef>
                <a:spcPts val="0"/>
              </a:spcBef>
              <a:buNone/>
            </a:pPr>
            <a:r>
              <a:rPr sz="2400" lang="en"/>
              <a:t>the Quark Model </a:t>
            </a:r>
          </a:p>
        </p:txBody>
      </p:sp>
      <p:pic>
        <p:nvPicPr>
          <p:cNvPr id="131" name="Shape 13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309537" x="2983162"/>
            <a:ext cy="3506925" cx="3177674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Shape 132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9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Baryons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Octet: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											</a:t>
            </a:r>
            <a:r>
              <a:rPr sz="1400" lang="en"/>
              <a:t>Lightest Baryons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Decuplet: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											</a:t>
            </a:r>
            <a:r>
              <a:rPr sz="1400" lang="en"/>
              <a:t>Heavier Baryons</a:t>
            </a:r>
          </a:p>
        </p:txBody>
      </p:sp>
      <p:pic>
        <p:nvPicPr>
          <p:cNvPr id="139" name="Shape 13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321375" x="2100675"/>
            <a:ext cy="1552575" cx="328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Shape 140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3044550" x="2594250"/>
            <a:ext cy="1925024" cx="26635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Shape 141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10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Mesons</a:t>
            </a:r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Meson Octet: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											</a:t>
            </a:r>
            <a:r>
              <a:rPr sz="1400" lang="en"/>
              <a:t>		</a:t>
            </a:r>
          </a:p>
        </p:txBody>
      </p:sp>
      <p:pic>
        <p:nvPicPr>
          <p:cNvPr id="148" name="Shape 14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82425" x="3000375"/>
            <a:ext cy="2515449" cx="49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Shape 149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11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What’s Next?</a:t>
            </a: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/>
              <a:t>Experiments are being done to try to detect these exotic states</a:t>
            </a:r>
          </a:p>
          <a:p>
            <a:pPr algn="l"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GlueX Experiment</a:t>
            </a:r>
          </a:p>
          <a:p>
            <a:pPr algn="l"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CERN’s LHCb Experiment</a:t>
            </a:r>
          </a:p>
          <a:p>
            <a:pPr algn="l"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Japan-Belle Experiment</a:t>
            </a:r>
          </a:p>
          <a:p>
            <a:pPr algn="l"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COSY Experiment</a:t>
            </a:r>
          </a:p>
          <a:p>
            <a:pPr algn="l"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etc.</a:t>
            </a:r>
          </a:p>
          <a:p>
            <a:pPr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12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" name="Shape 161"/>
          <p:cNvSpPr txBox="1"/>
          <p:nvPr/>
        </p:nvSpPr>
        <p:spPr>
          <a:xfrm>
            <a:off y="1885950" x="2743200"/>
            <a:ext cy="457200" cx="3657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6000" lang="en">
                <a:solidFill>
                  <a:srgbClr val="FFFFFF"/>
                </a:solidFill>
                <a:latin typeface="Alegreya"/>
                <a:ea typeface="Alegreya"/>
                <a:cs typeface="Alegreya"/>
                <a:sym typeface="Alegreya"/>
              </a:rPr>
              <a:t>Questions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Remember Quarks?</a:t>
            </a:r>
          </a:p>
        </p:txBody>
      </p:sp>
      <p:pic>
        <p:nvPicPr>
          <p:cNvPr id="46" name="Shape 46"/>
          <p:cNvPicPr preferRelativeResize="0"/>
          <p:nvPr/>
        </p:nvPicPr>
        <p:blipFill rotWithShape="1">
          <a:blip r:embed="rId3"/>
          <a:srcRect t="1185" b="0" r="18599" l="0"/>
          <a:stretch/>
        </p:blipFill>
        <p:spPr>
          <a:xfrm>
            <a:off y="1162050" x="2442210"/>
            <a:ext cy="3881649" cx="4259575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Shape 47"/>
          <p:cNvSpPr/>
          <p:nvPr/>
        </p:nvSpPr>
        <p:spPr>
          <a:xfrm>
            <a:off y="1492875" x="615950"/>
            <a:ext cy="1215600" cx="1720499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87DE9"/>
          </a:solidFill>
          <a:ln w="28575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/>
          <p:nvPr/>
        </p:nvSpPr>
        <p:spPr>
          <a:xfrm flipH="1">
            <a:off y="1162050" x="6748325"/>
            <a:ext cy="1554000" cx="1823099"/>
          </a:xfrm>
          <a:prstGeom prst="bentArrow">
            <a:avLst>
              <a:gd fmla="val 25000" name="adj1"/>
              <a:gd fmla="val 25000" name="adj2"/>
              <a:gd fmla="val 25000" name="adj3"/>
              <a:gd fmla="val 43750" name="adj4"/>
            </a:avLst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 txBox="1"/>
          <p:nvPr/>
        </p:nvSpPr>
        <p:spPr>
          <a:xfrm>
            <a:off y="1795875" x="794450"/>
            <a:ext cy="457200" cx="1363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Alegreya"/>
                <a:ea typeface="Alegreya"/>
                <a:cs typeface="Alegreya"/>
                <a:sym typeface="Alegreya"/>
              </a:rPr>
              <a:t>Matter Particles</a:t>
            </a:r>
          </a:p>
        </p:txBody>
      </p:sp>
      <p:sp>
        <p:nvSpPr>
          <p:cNvPr id="50" name="Shape 50"/>
          <p:cNvSpPr txBox="1"/>
          <p:nvPr/>
        </p:nvSpPr>
        <p:spPr>
          <a:xfrm>
            <a:off y="2786300" x="7634975"/>
            <a:ext cy="457200" cx="3657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800" lang="en">
                <a:latin typeface="Alegreya"/>
                <a:ea typeface="Alegreya"/>
                <a:cs typeface="Alegreya"/>
                <a:sym typeface="Alegreya"/>
              </a:rPr>
              <a:t>Force Carrier</a:t>
            </a:r>
          </a:p>
        </p:txBody>
      </p:sp>
      <p:sp>
        <p:nvSpPr>
          <p:cNvPr id="51" name="Shape 51"/>
          <p:cNvSpPr txBox="1"/>
          <p:nvPr/>
        </p:nvSpPr>
        <p:spPr>
          <a:xfrm>
            <a:off y="2874275" x="159350"/>
            <a:ext cy="457200" cx="21771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sz="1200" lang="en">
                <a:latin typeface="Alegreya"/>
                <a:ea typeface="Alegreya"/>
                <a:cs typeface="Alegreya"/>
                <a:sym typeface="Alegreya"/>
              </a:rPr>
              <a:t>“Three quarks for muster Mark”</a:t>
            </a:r>
          </a:p>
          <a:p>
            <a:pPr indent="457200">
              <a:spcBef>
                <a:spcPts val="0"/>
              </a:spcBef>
              <a:buNone/>
            </a:pPr>
            <a:r>
              <a:rPr sz="1200" lang="en">
                <a:latin typeface="Alegreya"/>
                <a:ea typeface="Alegreya"/>
                <a:cs typeface="Alegreya"/>
                <a:sym typeface="Alegreya"/>
              </a:rPr>
              <a:t>-James Joyce</a:t>
            </a:r>
          </a:p>
        </p:txBody>
      </p:sp>
      <p:sp>
        <p:nvSpPr>
          <p:cNvPr id="52" name="Shape 52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1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6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 Brief History of Quarks... </a:t>
            </a:r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In 1961 Murray Gell-Mann created a classification scheme for hadrons called The Eightfold Way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In 1964 Murray Gell-Mann postulated the existence of quarks</a:t>
            </a:r>
          </a:p>
          <a:p>
            <a:pPr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In 1972 Harald Fritzsch introduced Color Charge as a conserved quantum number</a:t>
            </a:r>
          </a:p>
        </p:txBody>
      </p:sp>
      <p:sp>
        <p:nvSpPr>
          <p:cNvPr id="59" name="Shape 59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2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is QCD? 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The Theory of “Strong Interactions”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Gluons and Quarks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Color Charge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Confinement											</a:t>
            </a:r>
          </a:p>
          <a:p>
            <a:pPr rtl="0" lvl="0" indent="0" marL="3657600">
              <a:spcBef>
                <a:spcPts val="0"/>
              </a:spcBef>
              <a:buNone/>
            </a:pPr>
            <a:r>
              <a:rPr sz="1000" lang="en"/>
              <a:t>(Warning:Not actually how they work)</a:t>
            </a:r>
          </a:p>
          <a:p>
            <a:pPr algn="l" rtl="0" lvl="0" marR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6" name="Shape 6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766650" x="4681200"/>
            <a:ext cy="1233225" cx="1233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3209050" x="3742750"/>
            <a:ext cy="1629649" cx="3300225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y="3257550" x="239550"/>
            <a:ext cy="457200" cx="3657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3000"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Hadrons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Color Neutral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3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Strong Force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Visible in two ways: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Residual Nuclear Force: Confining Nucleons 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Color neutral pions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 1-3 fm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Strong Nuclear Force: Confining Quarks 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 Color+Anticolor gluons</a:t>
            </a:r>
          </a:p>
          <a:p>
            <a:pPr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 &lt;0.8 fm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4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Color Confinement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Quarks are never found in isolation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The Strong Force is too strong to allow a single quark to separate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Only Hadrons have ever been observed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 quark cannot be given enough energy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	</a:t>
            </a:r>
            <a:r>
              <a:rPr sz="2400" lang="en"/>
              <a:t>to separate</a:t>
            </a:r>
          </a:p>
        </p:txBody>
      </p:sp>
      <p:pic>
        <p:nvPicPr>
          <p:cNvPr id="83" name="Shape 8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648575" x="2826950"/>
            <a:ext cy="1092875" cx="1362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Shape 84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3780092" x="4292300"/>
            <a:ext cy="915732" cx="20193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y="3475300" x="4724687"/>
            <a:ext cy="457200" cx="1102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1100" lang="en">
                <a:latin typeface="Alegreya"/>
                <a:ea typeface="Alegreya"/>
                <a:cs typeface="Alegreya"/>
                <a:sym typeface="Alegreya"/>
              </a:rPr>
              <a:t>+1 GeV per Fermi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5</a:t>
            </a:r>
          </a:p>
        </p:txBody>
      </p:sp>
      <p:pic>
        <p:nvPicPr>
          <p:cNvPr id="87" name="Shape 87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y="3132925" x="6736825"/>
            <a:ext cy="1914525" cx="201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3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300"/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300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300"/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300"/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Types of Hadrons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sz="3200" lang="en"/>
              <a:t>Simplest forms of color neutral Hadrons</a:t>
            </a:r>
          </a:p>
          <a:p>
            <a:pPr algn="ctr" rtl="0" lvl="0">
              <a:spcBef>
                <a:spcPts val="0"/>
              </a:spcBef>
              <a:buNone/>
            </a:pPr>
            <a:r>
              <a:rPr sz="1400" lang="en"/>
              <a:t>(Bound states of quarks)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Meson- quark+antiquark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Baryon- quark+quark+quark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ctr" rtl="0" lvl="0">
              <a:spcBef>
                <a:spcPts val="0"/>
              </a:spcBef>
              <a:buNone/>
            </a:pPr>
            <a:r>
              <a:rPr sz="2400" lang="en"/>
              <a:t>Simple Quark Model</a:t>
            </a:r>
          </a:p>
        </p:txBody>
      </p:sp>
      <p:sp>
        <p:nvSpPr>
          <p:cNvPr id="94" name="Shape 94"/>
          <p:cNvSpPr/>
          <p:nvPr/>
        </p:nvSpPr>
        <p:spPr>
          <a:xfrm>
            <a:off y="1863875" x="6060825"/>
            <a:ext cy="1239300" cx="1277399"/>
          </a:xfrm>
          <a:prstGeom prst="flowChartConnector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/>
          <p:nvPr/>
        </p:nvSpPr>
        <p:spPr>
          <a:xfrm>
            <a:off y="2072425" x="6219250"/>
            <a:ext cy="481200" cx="481200"/>
          </a:xfrm>
          <a:prstGeom prst="ellipse">
            <a:avLst/>
          </a:prstGeom>
          <a:solidFill>
            <a:srgbClr val="0000FF"/>
          </a:solidFill>
          <a:ln w="19050" cap="flat">
            <a:solidFill>
              <a:srgbClr val="FFFF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/>
        </p:nvSpPr>
        <p:spPr>
          <a:xfrm>
            <a:off y="2453425" x="6676450"/>
            <a:ext cy="481200" cx="481200"/>
          </a:xfrm>
          <a:prstGeom prst="ellipse">
            <a:avLst/>
          </a:prstGeom>
          <a:solidFill>
            <a:srgbClr val="FFFF00"/>
          </a:solidFill>
          <a:ln w="19050" cap="flat">
            <a:solidFill>
              <a:srgbClr val="0000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 txBox="1"/>
          <p:nvPr/>
        </p:nvSpPr>
        <p:spPr>
          <a:xfrm>
            <a:off y="2042350" x="6291425"/>
            <a:ext cy="457200" cx="481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800" lang="en">
                <a:solidFill>
                  <a:srgbClr val="FFFFFF"/>
                </a:solidFill>
                <a:latin typeface="Alegreya"/>
                <a:ea typeface="Alegreya"/>
                <a:cs typeface="Alegreya"/>
                <a:sym typeface="Alegreya"/>
              </a:rPr>
              <a:t>q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y="2441425" x="6762676"/>
            <a:ext cy="481200" cx="627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800" lang="en">
                <a:latin typeface="Alegreya"/>
                <a:ea typeface="Alegreya"/>
                <a:cs typeface="Alegreya"/>
                <a:sym typeface="Alegreya"/>
              </a:rPr>
              <a:t>q</a:t>
            </a:r>
          </a:p>
        </p:txBody>
      </p:sp>
      <p:cxnSp>
        <p:nvCxnSpPr>
          <p:cNvPr id="99" name="Shape 99"/>
          <p:cNvCxnSpPr/>
          <p:nvPr/>
        </p:nvCxnSpPr>
        <p:spPr>
          <a:xfrm>
            <a:off y="2585775" x="6812802"/>
            <a:ext cy="0" cx="2003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00" name="Shape 100"/>
          <p:cNvSpPr/>
          <p:nvPr/>
        </p:nvSpPr>
        <p:spPr>
          <a:xfrm>
            <a:off y="3237496" x="6401723"/>
            <a:ext cy="1630199" cx="1614300"/>
          </a:xfrm>
          <a:prstGeom prst="flowChartConnector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/>
        </p:nvSpPr>
        <p:spPr>
          <a:xfrm>
            <a:off y="3520225" x="6676450"/>
            <a:ext cy="481200" cx="481200"/>
          </a:xfrm>
          <a:prstGeom prst="ellipse">
            <a:avLst/>
          </a:prstGeom>
          <a:solidFill>
            <a:srgbClr val="0000FF"/>
          </a:solidFill>
          <a:ln w="19050" cap="flat">
            <a:solidFill>
              <a:srgbClr val="073763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/>
        </p:nvSpPr>
        <p:spPr>
          <a:xfrm>
            <a:off y="3672625" x="7362250"/>
            <a:ext cy="481200" cx="481200"/>
          </a:xfrm>
          <a:prstGeom prst="ellipse">
            <a:avLst/>
          </a:prstGeom>
          <a:solidFill>
            <a:srgbClr val="00FF00"/>
          </a:solidFill>
          <a:ln w="19050" cap="flat">
            <a:solidFill>
              <a:srgbClr val="274E13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/>
          <p:nvPr/>
        </p:nvSpPr>
        <p:spPr>
          <a:xfrm>
            <a:off y="4206025" x="6905050"/>
            <a:ext cy="481200" cx="4812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66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 txBox="1"/>
          <p:nvPr/>
        </p:nvSpPr>
        <p:spPr>
          <a:xfrm>
            <a:off y="3510197" x="6758653"/>
            <a:ext cy="527399" cx="4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800" lang="en">
                <a:solidFill>
                  <a:srgbClr val="FFFFFF"/>
                </a:solidFill>
                <a:latin typeface="Alegreya"/>
                <a:ea typeface="Alegreya"/>
                <a:cs typeface="Alegreya"/>
                <a:sym typeface="Alegreya"/>
              </a:rPr>
              <a:t>q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y="3652571" x="7450468"/>
            <a:ext cy="527399" cx="4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sz="1800" lang="en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q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106" name="Shape 106"/>
          <p:cNvSpPr txBox="1"/>
          <p:nvPr/>
        </p:nvSpPr>
        <p:spPr>
          <a:xfrm>
            <a:off y="4188048" x="6979251"/>
            <a:ext cy="481200" cx="4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sz="1800" lang="en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q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6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Exotic Bound States 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sz="3200" lang="en"/>
              <a:t>QCD allows other states though</a:t>
            </a:r>
          </a:p>
          <a:p>
            <a:pPr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All neutral color states should be allowed</a:t>
            </a:r>
          </a:p>
        </p:txBody>
      </p:sp>
      <p:pic>
        <p:nvPicPr>
          <p:cNvPr id="114" name="Shape 11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340475" x="3230837"/>
            <a:ext cy="2751874" cx="2682324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Shape 115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7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Eightfold Way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Gell-Mann’s system for organizing Hadrons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Scaled by Strangeness and Electric Charge 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Strangeness: 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Electric: ±2/3 or ±1/3 for each quark       ±Integer Values for spin</a:t>
            </a:r>
          </a:p>
        </p:txBody>
      </p:sp>
      <p:pic>
        <p:nvPicPr>
          <p:cNvPr id="122" name="Shape 12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323977" x="3201425"/>
            <a:ext cy="386525" cx="23927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3" name="Shape 123"/>
          <p:cNvCxnSpPr/>
          <p:nvPr/>
        </p:nvCxnSpPr>
        <p:spPr>
          <a:xfrm>
            <a:off y="2846667" x="6488727"/>
            <a:ext cy="0" cx="405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24" name="Shape 124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8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