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64" r:id="rId2"/>
    <p:sldId id="265" r:id="rId3"/>
    <p:sldId id="263" r:id="rId4"/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0" autoAdjust="0"/>
  </p:normalViewPr>
  <p:slideViewPr>
    <p:cSldViewPr>
      <p:cViewPr varScale="1">
        <p:scale>
          <a:sx n="48" d="100"/>
          <a:sy n="48" d="100"/>
        </p:scale>
        <p:origin x="-3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794A4-D52F-442F-930F-2EFAEBD2BAB9}" type="doc">
      <dgm:prSet loTypeId="urn:microsoft.com/office/officeart/2005/8/layout/arrow2" loCatId="process" qsTypeId="urn:microsoft.com/office/officeart/2005/8/quickstyle/simple1" qsCatId="simple" csTypeId="urn:microsoft.com/office/officeart/2005/8/colors/accent3_5" csCatId="accent3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73153AE-B9BF-40D7-9281-A08B69761486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Photon source</a:t>
          </a:r>
          <a:endParaRPr lang="en-US" dirty="0">
            <a:solidFill>
              <a:schemeClr val="tx1"/>
            </a:solidFill>
          </a:endParaRPr>
        </a:p>
      </dgm:t>
    </dgm:pt>
    <dgm:pt modelId="{5122574F-6F40-4052-B5C4-44114B0BE5CC}" type="parTrans" cxnId="{A22596D0-BA57-4953-945F-A3FDC9221218}">
      <dgm:prSet/>
      <dgm:spPr/>
      <dgm:t>
        <a:bodyPr/>
        <a:lstStyle/>
        <a:p>
          <a:endParaRPr lang="en-US"/>
        </a:p>
      </dgm:t>
    </dgm:pt>
    <dgm:pt modelId="{4C61314F-B288-4EAB-BF0E-BD83C8F8B525}" type="sibTrans" cxnId="{A22596D0-BA57-4953-945F-A3FDC9221218}">
      <dgm:prSet/>
      <dgm:spPr/>
      <dgm:t>
        <a:bodyPr/>
        <a:lstStyle/>
        <a:p>
          <a:endParaRPr lang="en-US"/>
        </a:p>
      </dgm:t>
    </dgm:pt>
    <dgm:pt modelId="{ABB2EC1F-7E22-4910-A8CF-44DACBB470BF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Tracking</a:t>
          </a:r>
          <a:endParaRPr lang="en-US" dirty="0">
            <a:solidFill>
              <a:schemeClr val="tx1"/>
            </a:solidFill>
          </a:endParaRPr>
        </a:p>
      </dgm:t>
    </dgm:pt>
    <dgm:pt modelId="{9E96AF5F-3223-4933-ACAE-9E5CCE874E08}" type="parTrans" cxnId="{B2ADF2E1-EC1D-47E7-B493-02CC5C0F4EF2}">
      <dgm:prSet/>
      <dgm:spPr/>
      <dgm:t>
        <a:bodyPr/>
        <a:lstStyle/>
        <a:p>
          <a:endParaRPr lang="en-US"/>
        </a:p>
      </dgm:t>
    </dgm:pt>
    <dgm:pt modelId="{DFB2F537-8F35-425C-AFB6-A148FC36B8EF}" type="sibTrans" cxnId="{B2ADF2E1-EC1D-47E7-B493-02CC5C0F4EF2}">
      <dgm:prSet/>
      <dgm:spPr/>
      <dgm:t>
        <a:bodyPr/>
        <a:lstStyle/>
        <a:p>
          <a:endParaRPr lang="en-US"/>
        </a:p>
      </dgm:t>
    </dgm:pt>
    <dgm:pt modelId="{C8FBDB19-E5D7-4DB8-B41B-F8157D178250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Calorimetry</a:t>
          </a:r>
          <a:endParaRPr lang="en-US" dirty="0">
            <a:solidFill>
              <a:schemeClr val="tx1"/>
            </a:solidFill>
          </a:endParaRPr>
        </a:p>
      </dgm:t>
    </dgm:pt>
    <dgm:pt modelId="{EB2B603E-96B6-4A4A-B6DA-1BC0A46674A0}" type="parTrans" cxnId="{0E74945A-AC15-4C38-B1C4-691BCA9DD2A9}">
      <dgm:prSet/>
      <dgm:spPr/>
      <dgm:t>
        <a:bodyPr/>
        <a:lstStyle/>
        <a:p>
          <a:endParaRPr lang="en-US"/>
        </a:p>
      </dgm:t>
    </dgm:pt>
    <dgm:pt modelId="{83D29377-5102-4A81-939F-64C545095873}" type="sibTrans" cxnId="{0E74945A-AC15-4C38-B1C4-691BCA9DD2A9}">
      <dgm:prSet/>
      <dgm:spPr/>
      <dgm:t>
        <a:bodyPr/>
        <a:lstStyle/>
        <a:p>
          <a:endParaRPr lang="en-US"/>
        </a:p>
      </dgm:t>
    </dgm:pt>
    <dgm:pt modelId="{DE395524-9993-4071-8091-3B7170383331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GlueX</a:t>
          </a:r>
          <a:endParaRPr lang="en-US" sz="2400" b="1" dirty="0">
            <a:solidFill>
              <a:schemeClr val="bg1"/>
            </a:solidFill>
          </a:endParaRPr>
        </a:p>
      </dgm:t>
    </dgm:pt>
    <dgm:pt modelId="{AEC2845B-4021-4D4C-9A19-C04645F37158}" type="parTrans" cxnId="{34CFA732-7A37-46A9-BAA2-3C77D33BA6D2}">
      <dgm:prSet/>
      <dgm:spPr/>
      <dgm:t>
        <a:bodyPr/>
        <a:lstStyle/>
        <a:p>
          <a:endParaRPr lang="en-US"/>
        </a:p>
      </dgm:t>
    </dgm:pt>
    <dgm:pt modelId="{8CB9C5DF-7423-4FC4-A7CB-AF4B09F4F047}" type="sibTrans" cxnId="{34CFA732-7A37-46A9-BAA2-3C77D33BA6D2}">
      <dgm:prSet/>
      <dgm:spPr/>
      <dgm:t>
        <a:bodyPr/>
        <a:lstStyle/>
        <a:p>
          <a:endParaRPr lang="en-US"/>
        </a:p>
      </dgm:t>
    </dgm:pt>
    <dgm:pt modelId="{24D83A4A-E93C-4ACC-8735-5765540426BE}" type="pres">
      <dgm:prSet presAssocID="{273794A4-D52F-442F-930F-2EFAEBD2BAB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635878-E848-4952-9297-7ACF14E480E8}" type="pres">
      <dgm:prSet presAssocID="{273794A4-D52F-442F-930F-2EFAEBD2BAB9}" presName="arrow" presStyleLbl="bgShp" presStyleIdx="0" presStyleCn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2F5517A-6961-4A29-9DC4-A2C68BCD706C}" type="pres">
      <dgm:prSet presAssocID="{273794A4-D52F-442F-930F-2EFAEBD2BAB9}" presName="arrowDiagram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2E0C184-6D16-457E-873B-40C4A48107C8}" type="pres">
      <dgm:prSet presAssocID="{D73153AE-B9BF-40D7-9281-A08B69761486}" presName="bullet4a" presStyleLbl="node1" presStyleIdx="0" presStyleCnt="4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A21584C-DE2F-4974-B162-118E4406F6DA}" type="pres">
      <dgm:prSet presAssocID="{D73153AE-B9BF-40D7-9281-A08B6976148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68AD2-A8B8-4F2C-A4E2-78EB35CF0736}" type="pres">
      <dgm:prSet presAssocID="{ABB2EC1F-7E22-4910-A8CF-44DACBB470BF}" presName="bullet4b" presStyleLbl="node1" presStyleIdx="1" presStyleCnt="4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D9C0AF3-41E2-4538-B95E-7CE047BF89DC}" type="pres">
      <dgm:prSet presAssocID="{ABB2EC1F-7E22-4910-A8CF-44DACBB470B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6A021-4E52-4F02-810C-1F756D5A79DB}" type="pres">
      <dgm:prSet presAssocID="{C8FBDB19-E5D7-4DB8-B41B-F8157D178250}" presName="bullet4c" presStyleLbl="node1" presStyleIdx="2" presStyleCnt="4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9590BB6-0553-4C55-9207-1DD9A5B9E84F}" type="pres">
      <dgm:prSet presAssocID="{C8FBDB19-E5D7-4DB8-B41B-F8157D178250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3D74E-6FD4-4F65-BD76-25C0B0B83324}" type="pres">
      <dgm:prSet presAssocID="{DE395524-9993-4071-8091-3B7170383331}" presName="bullet4d" presStyleLbl="node1" presStyleIdx="3" presStyleCnt="4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101BCF8-E69B-46B5-B011-1369BD7B5163}" type="pres">
      <dgm:prSet presAssocID="{DE395524-9993-4071-8091-3B7170383331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CFA732-7A37-46A9-BAA2-3C77D33BA6D2}" srcId="{273794A4-D52F-442F-930F-2EFAEBD2BAB9}" destId="{DE395524-9993-4071-8091-3B7170383331}" srcOrd="3" destOrd="0" parTransId="{AEC2845B-4021-4D4C-9A19-C04645F37158}" sibTransId="{8CB9C5DF-7423-4FC4-A7CB-AF4B09F4F047}"/>
    <dgm:cxn modelId="{8D92246B-BEDE-49A4-A3D5-B68256E47117}" type="presOf" srcId="{DE395524-9993-4071-8091-3B7170383331}" destId="{F101BCF8-E69B-46B5-B011-1369BD7B5163}" srcOrd="0" destOrd="0" presId="urn:microsoft.com/office/officeart/2005/8/layout/arrow2"/>
    <dgm:cxn modelId="{B2ADF2E1-EC1D-47E7-B493-02CC5C0F4EF2}" srcId="{273794A4-D52F-442F-930F-2EFAEBD2BAB9}" destId="{ABB2EC1F-7E22-4910-A8CF-44DACBB470BF}" srcOrd="1" destOrd="0" parTransId="{9E96AF5F-3223-4933-ACAE-9E5CCE874E08}" sibTransId="{DFB2F537-8F35-425C-AFB6-A148FC36B8EF}"/>
    <dgm:cxn modelId="{0E74945A-AC15-4C38-B1C4-691BCA9DD2A9}" srcId="{273794A4-D52F-442F-930F-2EFAEBD2BAB9}" destId="{C8FBDB19-E5D7-4DB8-B41B-F8157D178250}" srcOrd="2" destOrd="0" parTransId="{EB2B603E-96B6-4A4A-B6DA-1BC0A46674A0}" sibTransId="{83D29377-5102-4A81-939F-64C545095873}"/>
    <dgm:cxn modelId="{2A162DEE-BEAB-4AE1-9B91-A4667B94A76A}" type="presOf" srcId="{273794A4-D52F-442F-930F-2EFAEBD2BAB9}" destId="{24D83A4A-E93C-4ACC-8735-5765540426BE}" srcOrd="0" destOrd="0" presId="urn:microsoft.com/office/officeart/2005/8/layout/arrow2"/>
    <dgm:cxn modelId="{5428C9DF-2A8C-4EF1-9A4D-7334393C78E6}" type="presOf" srcId="{D73153AE-B9BF-40D7-9281-A08B69761486}" destId="{CA21584C-DE2F-4974-B162-118E4406F6DA}" srcOrd="0" destOrd="0" presId="urn:microsoft.com/office/officeart/2005/8/layout/arrow2"/>
    <dgm:cxn modelId="{A22596D0-BA57-4953-945F-A3FDC9221218}" srcId="{273794A4-D52F-442F-930F-2EFAEBD2BAB9}" destId="{D73153AE-B9BF-40D7-9281-A08B69761486}" srcOrd="0" destOrd="0" parTransId="{5122574F-6F40-4052-B5C4-44114B0BE5CC}" sibTransId="{4C61314F-B288-4EAB-BF0E-BD83C8F8B525}"/>
    <dgm:cxn modelId="{6C82A283-26F2-4DFE-B275-19324252FAC2}" type="presOf" srcId="{C8FBDB19-E5D7-4DB8-B41B-F8157D178250}" destId="{B9590BB6-0553-4C55-9207-1DD9A5B9E84F}" srcOrd="0" destOrd="0" presId="urn:microsoft.com/office/officeart/2005/8/layout/arrow2"/>
    <dgm:cxn modelId="{69ACC6F0-62C3-46FF-8FDD-34961754B25A}" type="presOf" srcId="{ABB2EC1F-7E22-4910-A8CF-44DACBB470BF}" destId="{9D9C0AF3-41E2-4538-B95E-7CE047BF89DC}" srcOrd="0" destOrd="0" presId="urn:microsoft.com/office/officeart/2005/8/layout/arrow2"/>
    <dgm:cxn modelId="{40E98A30-2CBE-41AA-83B1-DEBF6E523BA7}" type="presParOf" srcId="{24D83A4A-E93C-4ACC-8735-5765540426BE}" destId="{2D635878-E848-4952-9297-7ACF14E480E8}" srcOrd="0" destOrd="0" presId="urn:microsoft.com/office/officeart/2005/8/layout/arrow2"/>
    <dgm:cxn modelId="{BB97C933-C2FE-44C0-95DB-89BE2A5B3FFC}" type="presParOf" srcId="{24D83A4A-E93C-4ACC-8735-5765540426BE}" destId="{92F5517A-6961-4A29-9DC4-A2C68BCD706C}" srcOrd="1" destOrd="0" presId="urn:microsoft.com/office/officeart/2005/8/layout/arrow2"/>
    <dgm:cxn modelId="{B9230293-E016-48F3-984B-35BD00074DAF}" type="presParOf" srcId="{92F5517A-6961-4A29-9DC4-A2C68BCD706C}" destId="{42E0C184-6D16-457E-873B-40C4A48107C8}" srcOrd="0" destOrd="0" presId="urn:microsoft.com/office/officeart/2005/8/layout/arrow2"/>
    <dgm:cxn modelId="{4EB41C5D-A881-4248-A26F-D6760CBA3C8A}" type="presParOf" srcId="{92F5517A-6961-4A29-9DC4-A2C68BCD706C}" destId="{CA21584C-DE2F-4974-B162-118E4406F6DA}" srcOrd="1" destOrd="0" presId="urn:microsoft.com/office/officeart/2005/8/layout/arrow2"/>
    <dgm:cxn modelId="{9EAB049F-B4A3-4E7A-B684-EBB363E1EA4D}" type="presParOf" srcId="{92F5517A-6961-4A29-9DC4-A2C68BCD706C}" destId="{54468AD2-A8B8-4F2C-A4E2-78EB35CF0736}" srcOrd="2" destOrd="0" presId="urn:microsoft.com/office/officeart/2005/8/layout/arrow2"/>
    <dgm:cxn modelId="{DF953DCC-415A-4E05-9279-93AD4615C035}" type="presParOf" srcId="{92F5517A-6961-4A29-9DC4-A2C68BCD706C}" destId="{9D9C0AF3-41E2-4538-B95E-7CE047BF89DC}" srcOrd="3" destOrd="0" presId="urn:microsoft.com/office/officeart/2005/8/layout/arrow2"/>
    <dgm:cxn modelId="{EC8DC614-6E20-4D36-8C3D-CB8C7F2F9D26}" type="presParOf" srcId="{92F5517A-6961-4A29-9DC4-A2C68BCD706C}" destId="{34D6A021-4E52-4F02-810C-1F756D5A79DB}" srcOrd="4" destOrd="0" presId="urn:microsoft.com/office/officeart/2005/8/layout/arrow2"/>
    <dgm:cxn modelId="{67E05935-D0E1-455C-82AB-3AEBA2804873}" type="presParOf" srcId="{92F5517A-6961-4A29-9DC4-A2C68BCD706C}" destId="{B9590BB6-0553-4C55-9207-1DD9A5B9E84F}" srcOrd="5" destOrd="0" presId="urn:microsoft.com/office/officeart/2005/8/layout/arrow2"/>
    <dgm:cxn modelId="{3060C23C-C65D-4F71-B69D-25A362979030}" type="presParOf" srcId="{92F5517A-6961-4A29-9DC4-A2C68BCD706C}" destId="{36D3D74E-6FD4-4F65-BD76-25C0B0B83324}" srcOrd="6" destOrd="0" presId="urn:microsoft.com/office/officeart/2005/8/layout/arrow2"/>
    <dgm:cxn modelId="{05B31A23-4194-4DE2-B216-5A072DE63C8F}" type="presParOf" srcId="{92F5517A-6961-4A29-9DC4-A2C68BCD706C}" destId="{F101BCF8-E69B-46B5-B011-1369BD7B516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635878-E848-4952-9297-7ACF14E480E8}">
      <dsp:nvSpPr>
        <dsp:cNvPr id="0" name=""/>
        <dsp:cNvSpPr/>
      </dsp:nvSpPr>
      <dsp:spPr>
        <a:xfrm>
          <a:off x="594360" y="0"/>
          <a:ext cx="6583680" cy="4114800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0C184-6D16-457E-873B-40C4A48107C8}">
      <dsp:nvSpPr>
        <dsp:cNvPr id="0" name=""/>
        <dsp:cNvSpPr/>
      </dsp:nvSpPr>
      <dsp:spPr>
        <a:xfrm>
          <a:off x="1242852" y="3059765"/>
          <a:ext cx="151424" cy="15142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1584C-DE2F-4974-B162-118E4406F6DA}">
      <dsp:nvSpPr>
        <dsp:cNvPr id="0" name=""/>
        <dsp:cNvSpPr/>
      </dsp:nvSpPr>
      <dsp:spPr>
        <a:xfrm>
          <a:off x="1318564" y="3135477"/>
          <a:ext cx="1125809" cy="979322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Photon source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318564" y="3135477"/>
        <a:ext cx="1125809" cy="979322"/>
      </dsp:txXfrm>
    </dsp:sp>
    <dsp:sp modelId="{54468AD2-A8B8-4F2C-A4E2-78EB35CF0736}">
      <dsp:nvSpPr>
        <dsp:cNvPr id="0" name=""/>
        <dsp:cNvSpPr/>
      </dsp:nvSpPr>
      <dsp:spPr>
        <a:xfrm>
          <a:off x="2312700" y="2102662"/>
          <a:ext cx="263347" cy="263347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C0AF3-41E2-4538-B95E-7CE047BF89DC}">
      <dsp:nvSpPr>
        <dsp:cNvPr id="0" name=""/>
        <dsp:cNvSpPr/>
      </dsp:nvSpPr>
      <dsp:spPr>
        <a:xfrm>
          <a:off x="2444374" y="2234336"/>
          <a:ext cx="1382572" cy="1880463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54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Tracking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444374" y="2234336"/>
        <a:ext cx="1382572" cy="1880463"/>
      </dsp:txXfrm>
    </dsp:sp>
    <dsp:sp modelId="{34D6A021-4E52-4F02-810C-1F756D5A79DB}">
      <dsp:nvSpPr>
        <dsp:cNvPr id="0" name=""/>
        <dsp:cNvSpPr/>
      </dsp:nvSpPr>
      <dsp:spPr>
        <a:xfrm>
          <a:off x="3678814" y="1397386"/>
          <a:ext cx="348935" cy="348935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90BB6-0553-4C55-9207-1DD9A5B9E84F}">
      <dsp:nvSpPr>
        <dsp:cNvPr id="0" name=""/>
        <dsp:cNvSpPr/>
      </dsp:nvSpPr>
      <dsp:spPr>
        <a:xfrm>
          <a:off x="3853281" y="1571853"/>
          <a:ext cx="1382572" cy="2542946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89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Calorimetry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853281" y="1571853"/>
        <a:ext cx="1382572" cy="2542946"/>
      </dsp:txXfrm>
    </dsp:sp>
    <dsp:sp modelId="{36D3D74E-6FD4-4F65-BD76-25C0B0B83324}">
      <dsp:nvSpPr>
        <dsp:cNvPr id="0" name=""/>
        <dsp:cNvSpPr/>
      </dsp:nvSpPr>
      <dsp:spPr>
        <a:xfrm>
          <a:off x="5166725" y="930767"/>
          <a:ext cx="467441" cy="467441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1BCF8-E69B-46B5-B011-1369BD7B5163}">
      <dsp:nvSpPr>
        <dsp:cNvPr id="0" name=""/>
        <dsp:cNvSpPr/>
      </dsp:nvSpPr>
      <dsp:spPr>
        <a:xfrm>
          <a:off x="5400446" y="1164488"/>
          <a:ext cx="1382572" cy="2950311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8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GlueX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5400446" y="1164488"/>
        <a:ext cx="1382572" cy="2950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82751-3004-4967-AE12-F0B87DCE48A7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E1D03-E2A5-4C9F-9B34-6BFA1E24F9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20090-D329-4D2D-BA49-D8E2288754C2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plan on doing this by shooting a</a:t>
            </a:r>
            <a:r>
              <a:rPr lang="en-US" baseline="0" dirty="0" smtClean="0"/>
              <a:t> high-powered beam of electrons at a target of liquid hydrogen and measuring the results</a:t>
            </a:r>
          </a:p>
          <a:p>
            <a:r>
              <a:rPr lang="en-US" baseline="0" dirty="0" smtClean="0"/>
              <a:t>Radius of curvature of an electron in  magnetic field is related to the energy&gt;</a:t>
            </a:r>
            <a:r>
              <a:rPr lang="en-US" baseline="0" dirty="0" err="1" smtClean="0"/>
              <a:t>scinti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38D9-2694-4CC5-8476-62703C90E7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38D9-2694-4CC5-8476-62703C90E7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diamond wafer must be mounted on  carbon fibers, chosen for good material properties, (quick damping time?)</a:t>
            </a:r>
            <a:r>
              <a:rPr lang="en-US" sz="1200" baseline="0" dirty="0" smtClean="0"/>
              <a:t>  and is  largely unaffected by the high beam operating temperatures (~500 C)</a:t>
            </a:r>
            <a:r>
              <a:rPr lang="en-US" sz="12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38D9-2694-4CC5-8476-62703C90E7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that </a:t>
            </a:r>
            <a:r>
              <a:rPr lang="en-US" sz="1200" dirty="0" smtClean="0"/>
              <a:t>will allow for precise adjustment in order to produce coherent bremsstrahlung when placed in the electron beam’s path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</a:t>
            </a:r>
            <a:r>
              <a:rPr lang="en-US" sz="1200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calculated the resonant frequency of the carbon fibers so that once fixed to a metal frame, we could calculate the tension of the wires. (Knowing the tension of the wires tells you how rigidly held the diamond is thus how vibrations</a:t>
            </a:r>
            <a:r>
              <a:rPr lang="en-US" sz="1200" kern="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might disturb the path of the photon beam.)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38D9-2694-4CC5-8476-62703C90E7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Resonant frequency</a:t>
            </a:r>
            <a:r>
              <a:rPr lang="en-US" baseline="0" dirty="0" smtClean="0"/>
              <a:t> of carbon fibers ~10,000 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38D9-2694-4CC5-8476-62703C90E7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42A-63A0-4F9D-A443-0D69080B01ED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4A8-AE39-4623-B078-54AFD944C4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42A-63A0-4F9D-A443-0D69080B01ED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4A8-AE39-4623-B078-54AFD944C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42A-63A0-4F9D-A443-0D69080B01ED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4A8-AE39-4623-B078-54AFD944C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E4DF47-43B4-4F7B-A5DC-C6AF2A86A4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42A-63A0-4F9D-A443-0D69080B01ED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4A8-AE39-4623-B078-54AFD944C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42A-63A0-4F9D-A443-0D69080B01ED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4A8-AE39-4623-B078-54AFD944C4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42A-63A0-4F9D-A443-0D69080B01ED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4A8-AE39-4623-B078-54AFD944C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42A-63A0-4F9D-A443-0D69080B01ED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4A8-AE39-4623-B078-54AFD944C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42A-63A0-4F9D-A443-0D69080B01ED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A34A8-AE39-4623-B078-54AFD944C4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42A-63A0-4F9D-A443-0D69080B01ED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4A8-AE39-4623-B078-54AFD944C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E42A-63A0-4F9D-A443-0D69080B01ED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24A34A8-AE39-4623-B078-54AFD944C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6E2E42A-63A0-4F9D-A443-0D69080B01ED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34A8-AE39-4623-B078-54AFD944C4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E2E42A-63A0-4F9D-A443-0D69080B01ED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24A34A8-AE39-4623-B078-54AFD944C49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438400"/>
            <a:ext cx="6480048" cy="2301240"/>
          </a:xfrm>
        </p:spPr>
        <p:txBody>
          <a:bodyPr/>
          <a:lstStyle/>
          <a:p>
            <a:pPr algn="l"/>
            <a:r>
              <a:rPr lang="en-US" dirty="0" smtClean="0"/>
              <a:t>Part 3: </a:t>
            </a:r>
            <a:br>
              <a:rPr lang="en-US" dirty="0" smtClean="0"/>
            </a:br>
            <a:r>
              <a:rPr lang="en-US" dirty="0" smtClean="0"/>
              <a:t>The Vibrating String</a:t>
            </a:r>
            <a:endParaRPr lang="en-US" dirty="0"/>
          </a:p>
        </p:txBody>
      </p:sp>
      <p:sp>
        <p:nvSpPr>
          <p:cNvPr id="2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038600"/>
            <a:ext cx="3355848" cy="7620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By Chelsea Sidrane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387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Mentor: Dr. Richard Jones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762000"/>
            <a:ext cx="6480048" cy="230124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Nuclear Physics: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Put a Quark In it</a:t>
            </a:r>
            <a:endParaRPr kumimoji="0" lang="en-US" sz="43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38200"/>
          </a:xfrm>
        </p:spPr>
        <p:txBody>
          <a:bodyPr/>
          <a:lstStyle/>
          <a:p>
            <a:r>
              <a:rPr lang="en-US" dirty="0" err="1" smtClean="0"/>
              <a:t>GlueX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04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The goal of </a:t>
            </a:r>
            <a:r>
              <a:rPr lang="en-US" dirty="0" err="1" smtClean="0"/>
              <a:t>GlueX</a:t>
            </a:r>
            <a:r>
              <a:rPr lang="en-US" dirty="0" smtClean="0"/>
              <a:t> is to study the concept of confinement in those particles that display some degree of </a:t>
            </a:r>
            <a:r>
              <a:rPr lang="en-US" dirty="0" err="1" smtClean="0"/>
              <a:t>gluonic</a:t>
            </a:r>
            <a:r>
              <a:rPr lang="en-US" dirty="0" smtClean="0"/>
              <a:t> freedom; hybrid mesons.</a:t>
            </a:r>
            <a:endParaRPr lang="en-US" dirty="0"/>
          </a:p>
        </p:txBody>
      </p:sp>
      <p:pic>
        <p:nvPicPr>
          <p:cNvPr id="5" name="Picture 4" descr="shapeimag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524000"/>
            <a:ext cx="7924800" cy="512781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33400" y="2895600"/>
            <a:ext cx="32766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057400" y="2819400"/>
            <a:ext cx="3048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362200" y="2590800"/>
            <a:ext cx="28194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52800" y="1676400"/>
            <a:ext cx="4267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 l="12500" t="40000" r="44531" b="21875"/>
          <a:stretch>
            <a:fillRect/>
          </a:stretch>
        </p:blipFill>
        <p:spPr bwMode="auto">
          <a:xfrm>
            <a:off x="6629400" y="5105400"/>
            <a:ext cx="4191000" cy="2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Part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2192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Of the many components that went into constructing the                                    </a:t>
            </a:r>
            <a:r>
              <a:rPr lang="en-US" dirty="0" err="1">
                <a:solidFill>
                  <a:schemeClr val="accent6"/>
                </a:solidFill>
              </a:rPr>
              <a:t>G</a:t>
            </a:r>
            <a:r>
              <a:rPr lang="en-US" dirty="0" err="1" smtClean="0">
                <a:solidFill>
                  <a:schemeClr val="accent6"/>
                </a:solidFill>
              </a:rPr>
              <a:t>lueX</a:t>
            </a:r>
            <a:r>
              <a:rPr lang="en-US" dirty="0" smtClean="0">
                <a:solidFill>
                  <a:schemeClr val="accent6"/>
                </a:solidFill>
              </a:rPr>
              <a:t> setup, we worked on the photon source, specifically, the </a:t>
            </a:r>
            <a:r>
              <a:rPr lang="en-US" dirty="0" smtClean="0">
                <a:solidFill>
                  <a:schemeClr val="accent6"/>
                </a:solidFill>
              </a:rPr>
              <a:t>mount </a:t>
            </a:r>
            <a:r>
              <a:rPr lang="en-US" dirty="0" smtClean="0">
                <a:solidFill>
                  <a:schemeClr val="accent6"/>
                </a:solidFill>
              </a:rPr>
              <a:t>for the crystal 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radiator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" name="Picture 5" descr="shapeimage_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48800" y="1798320"/>
            <a:ext cx="6400800" cy="4141697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7" name="Picture 6" descr="shapeimage_1.png"/>
          <p:cNvPicPr>
            <a:picLocks noChangeAspect="1"/>
          </p:cNvPicPr>
          <p:nvPr/>
        </p:nvPicPr>
        <p:blipFill>
          <a:blip r:embed="rId9" cstate="print"/>
          <a:srcRect t="53355" r="44048"/>
          <a:stretch>
            <a:fillRect/>
          </a:stretch>
        </p:blipFill>
        <p:spPr>
          <a:xfrm>
            <a:off x="1371600" y="4008120"/>
            <a:ext cx="3581400" cy="1931897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876E-7 L -0.88333 1.3876E-7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Mounting the Radiator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UConn</a:t>
            </a:r>
            <a:r>
              <a:rPr lang="en-US" dirty="0" smtClean="0"/>
              <a:t> Mentor Connection 2010, Chelsea Sidrane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6720" y="1752600"/>
            <a:ext cx="7772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>
                <a:latin typeface="+mn-lt"/>
              </a:rPr>
              <a:t>Diamond mounted on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000" dirty="0" smtClean="0">
                <a:latin typeface="+mn-lt"/>
              </a:rPr>
              <a:t>carbon </a:t>
            </a:r>
            <a:r>
              <a:rPr lang="en-US" sz="3000" dirty="0" smtClean="0"/>
              <a:t>fibers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</a:t>
            </a:r>
          </a:p>
          <a:p>
            <a:pPr marL="877824" lvl="1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Avoid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energy </a:t>
            </a:r>
          </a:p>
          <a:p>
            <a:pPr marL="877824" lvl="1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sz="3000" dirty="0" smtClean="0"/>
              <a:t>background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bremsstrahlung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8280" y="1463040"/>
            <a:ext cx="2651760" cy="307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Principles Behind Our Experiment: Ensuring Radiator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305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Vibrating Wire</a:t>
            </a:r>
          </a:p>
          <a:p>
            <a:pPr lvl="1"/>
            <a:r>
              <a:rPr lang="en-US" sz="2000" dirty="0" smtClean="0"/>
              <a:t>Crystal radiator must be stable </a:t>
            </a:r>
          </a:p>
          <a:p>
            <a:pPr lvl="1"/>
            <a:r>
              <a:rPr lang="en-US" sz="2000" dirty="0" smtClean="0"/>
              <a:t>Must be finely tunable to create Coherent Bremsstrahlung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3124200"/>
            <a:ext cx="3200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200" kern="0" dirty="0" smtClean="0">
                <a:latin typeface="+mn-lt"/>
              </a:rPr>
              <a:t>Resonance-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en-US" sz="2200" kern="0" dirty="0" smtClean="0">
                <a:latin typeface="+mn-lt"/>
              </a:rPr>
              <a:t>	</a:t>
            </a:r>
            <a:r>
              <a:rPr lang="en-US" sz="2200" dirty="0" smtClean="0"/>
              <a:t>a system’s tendency to vibrate with a larger amplitude at certain frequencies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200" dirty="0" smtClean="0"/>
              <a:t>Constructive </a:t>
            </a:r>
            <a:r>
              <a:rPr lang="en-US" sz="2200" dirty="0" err="1" smtClean="0"/>
              <a:t>intereference</a:t>
            </a:r>
            <a:endParaRPr lang="en-US" sz="22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2200" dirty="0" smtClean="0"/>
          </a:p>
        </p:txBody>
      </p:sp>
      <p:graphicFrame>
        <p:nvGraphicFramePr>
          <p:cNvPr id="5" name="Objec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4" name="Equation" r:id="rId4" imgW="0" imgH="0" progId="Equation.COEE2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02150" y="3327400"/>
          <a:ext cx="138113" cy="203200"/>
        </p:xfrm>
        <a:graphic>
          <a:graphicData uri="http://schemas.openxmlformats.org/presentationml/2006/ole">
            <p:oleObj spid="_x0000_s3075" name="Equation" r:id="rId5" imgW="138240" imgH="203040" progId="Equation.COEE2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6" name="Equation" r:id="rId6" imgW="0" imgH="0" progId="Equation.COEE2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grpSp>
        <p:nvGrpSpPr>
          <p:cNvPr id="8" name="Group 14"/>
          <p:cNvGrpSpPr/>
          <p:nvPr/>
        </p:nvGrpSpPr>
        <p:grpSpPr>
          <a:xfrm>
            <a:off x="3505200" y="3086724"/>
            <a:ext cx="4495800" cy="3390276"/>
            <a:chOff x="3505200" y="3086724"/>
            <a:chExt cx="4495800" cy="3390276"/>
          </a:xfrm>
        </p:grpSpPr>
        <p:sp>
          <p:nvSpPr>
            <p:cNvPr id="13" name="Rectangle 12"/>
            <p:cNvSpPr/>
            <p:nvPr/>
          </p:nvSpPr>
          <p:spPr>
            <a:xfrm>
              <a:off x="3505200" y="3086724"/>
              <a:ext cx="4495800" cy="3390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equation(4)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6305" y="3310327"/>
              <a:ext cx="4035165" cy="295912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1" name="Picture 20" descr="SineWav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301240"/>
            <a:ext cx="9144000" cy="5097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5638800" y="4114800"/>
            <a:ext cx="3200400" cy="2057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the Wire</a:t>
            </a:r>
            <a:endParaRPr lang="en-US" dirty="0"/>
          </a:p>
        </p:txBody>
      </p:sp>
      <p:pic>
        <p:nvPicPr>
          <p:cNvPr id="67" name="Content Placeholder 66" descr="CodeCogsEq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60720" y="4293870"/>
            <a:ext cx="2926080" cy="17259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28FC-9439-4131-9E46-0F727119AC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UConn</a:t>
            </a:r>
            <a:r>
              <a:rPr lang="en-US" dirty="0" smtClean="0"/>
              <a:t> Mentor Connection 2010, Chelsea Sidrane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56914" y="2595489"/>
            <a:ext cx="521677" cy="626012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>
          <a:xfrm flipV="1">
            <a:off x="3378591" y="2073812"/>
            <a:ext cx="2399714" cy="8346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2"/>
          </p:cNvCxnSpPr>
          <p:nvPr/>
        </p:nvCxnSpPr>
        <p:spPr>
          <a:xfrm rot="10800000">
            <a:off x="457200" y="2073812"/>
            <a:ext cx="2399714" cy="8346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2073812"/>
            <a:ext cx="532110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943622" y="2282483"/>
            <a:ext cx="166936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-377483" y="2282483"/>
            <a:ext cx="166936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Arrow 41"/>
          <p:cNvSpPr/>
          <p:nvPr/>
        </p:nvSpPr>
        <p:spPr>
          <a:xfrm>
            <a:off x="4839286" y="1552135"/>
            <a:ext cx="521677" cy="417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34951" y="1674484"/>
            <a:ext cx="834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Tension (T)</a:t>
            </a:r>
            <a:endParaRPr lang="en-US" sz="900" dirty="0"/>
          </a:p>
        </p:txBody>
      </p:sp>
      <p:sp>
        <p:nvSpPr>
          <p:cNvPr id="44" name="Right Arrow 43"/>
          <p:cNvSpPr/>
          <p:nvPr/>
        </p:nvSpPr>
        <p:spPr>
          <a:xfrm flipH="1">
            <a:off x="874542" y="1552135"/>
            <a:ext cx="521677" cy="417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flipH="1">
            <a:off x="874542" y="1656471"/>
            <a:ext cx="834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Tension (T)</a:t>
            </a:r>
            <a:endParaRPr lang="en-US" sz="9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457200" y="3325837"/>
            <a:ext cx="5321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196362" y="3482340"/>
            <a:ext cx="5216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5517466" y="3482340"/>
            <a:ext cx="5216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43908" y="3325837"/>
            <a:ext cx="125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Length (L)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 rot="1111739">
            <a:off x="1291883" y="2491154"/>
            <a:ext cx="730348" cy="35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L/2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 rot="20422432">
            <a:off x="4278667" y="2499069"/>
            <a:ext cx="730348" cy="35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L/2</a:t>
            </a:r>
            <a:endParaRPr lang="en-US" sz="1100" dirty="0"/>
          </a:p>
        </p:txBody>
      </p:sp>
      <p:cxnSp>
        <p:nvCxnSpPr>
          <p:cNvPr id="55" name="Shape 54"/>
          <p:cNvCxnSpPr>
            <a:endCxn id="6" idx="7"/>
          </p:cNvCxnSpPr>
          <p:nvPr/>
        </p:nvCxnSpPr>
        <p:spPr>
          <a:xfrm rot="10800000" flipV="1">
            <a:off x="3302193" y="2178146"/>
            <a:ext cx="598075" cy="5090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587262" y="1865141"/>
            <a:ext cx="834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drop of glue</a:t>
            </a:r>
            <a:endParaRPr lang="en-US" sz="1200" dirty="0"/>
          </a:p>
        </p:txBody>
      </p:sp>
      <p:cxnSp>
        <p:nvCxnSpPr>
          <p:cNvPr id="64" name="Shape 63"/>
          <p:cNvCxnSpPr>
            <a:cxnSpLocks noChangeAspect="1"/>
          </p:cNvCxnSpPr>
          <p:nvPr/>
        </p:nvCxnSpPr>
        <p:spPr>
          <a:xfrm rot="9180000">
            <a:off x="4839286" y="2286169"/>
            <a:ext cx="598075" cy="5090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360963" y="2318511"/>
            <a:ext cx="1878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Wires assumed </a:t>
            </a:r>
            <a:r>
              <a:rPr lang="en-US" sz="1200" dirty="0" err="1" smtClean="0"/>
              <a:t>massless</a:t>
            </a:r>
            <a:endParaRPr lang="en-US" sz="1200" dirty="0"/>
          </a:p>
        </p:txBody>
      </p:sp>
      <p:cxnSp>
        <p:nvCxnSpPr>
          <p:cNvPr id="69" name="Shape 68"/>
          <p:cNvCxnSpPr>
            <a:cxnSpLocks noChangeAspect="1"/>
          </p:cNvCxnSpPr>
          <p:nvPr/>
        </p:nvCxnSpPr>
        <p:spPr>
          <a:xfrm rot="10800000" flipV="1">
            <a:off x="5964004" y="4654753"/>
            <a:ext cx="436796" cy="37175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172200" y="4419600"/>
            <a:ext cx="914400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</a:rPr>
              <a:t>Angular</a:t>
            </a:r>
          </a:p>
          <a:p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</a:rPr>
              <a:t>Frequency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200" y="4233208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Making Measurements</a:t>
            </a:r>
          </a:p>
          <a:p>
            <a:r>
              <a:rPr lang="en-US" dirty="0" smtClean="0"/>
              <a:t>-resonance frequency of carbon fibers</a:t>
            </a:r>
          </a:p>
          <a:p>
            <a:r>
              <a:rPr lang="en-US" dirty="0" smtClean="0"/>
              <a:t>-increased mass lowers resonant frequencies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67200" y="1161871"/>
            <a:ext cx="333756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Theoretical Data estimated to find resonant curve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48A5-188D-4785-88CE-7C8E267185A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8160" y="0"/>
            <a:ext cx="7467600" cy="1143000"/>
          </a:xfrm>
          <a:prstGeom prst="rect">
            <a:avLst/>
          </a:prstGeom>
        </p:spPr>
        <p:txBody>
          <a:bodyPr vert="horz" lIns="45720" rIns="4572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Weighting the Wire: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 V.</a:t>
            </a:r>
            <a:r>
              <a:rPr lang="en-US" sz="4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Data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qefhalkdb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27670"/>
            <a:ext cx="6847797" cy="45017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16200000" flipH="1">
            <a:off x="2499360" y="3992880"/>
            <a:ext cx="2362200" cy="1524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2360" y="4572000"/>
            <a:ext cx="169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Peak of Resonance Curve is maximum resonant frequency</a:t>
            </a:r>
            <a:endParaRPr lang="en-US" sz="1200" dirty="0"/>
          </a:p>
        </p:txBody>
      </p:sp>
      <p:pic>
        <p:nvPicPr>
          <p:cNvPr id="10" name="Picture 9" descr="IMG_1042.JPG"/>
          <p:cNvPicPr>
            <a:picLocks noChangeAspect="1"/>
          </p:cNvPicPr>
          <p:nvPr/>
        </p:nvPicPr>
        <p:blipFill>
          <a:blip r:embed="rId3" cstate="print"/>
          <a:srcRect l="25387" r="42525"/>
          <a:stretch>
            <a:fillRect/>
          </a:stretch>
        </p:blipFill>
        <p:spPr>
          <a:xfrm>
            <a:off x="6949440" y="1523999"/>
            <a:ext cx="2194560" cy="51294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37120" y="1310640"/>
            <a:ext cx="1706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*Enlarged view*</a:t>
            </a:r>
            <a:endParaRPr lang="en-US" sz="1000" dirty="0"/>
          </a:p>
        </p:txBody>
      </p:sp>
      <p:pic>
        <p:nvPicPr>
          <p:cNvPr id="18" name="ClipArt Placeholder 17" descr="IMG_1027.JPG"/>
          <p:cNvPicPr>
            <a:picLocks noGrp="1" noChangeAspect="1"/>
          </p:cNvPicPr>
          <p:nvPr>
            <p:ph type="clipArt" sz="half" idx="1"/>
          </p:nvPr>
        </p:nvPicPr>
        <p:blipFill>
          <a:blip r:embed="rId4" cstate="print"/>
          <a:srcRect l="29818" r="45030" b="9466"/>
          <a:stretch>
            <a:fillRect/>
          </a:stretch>
        </p:blipFill>
        <p:spPr>
          <a:xfrm>
            <a:off x="6964680" y="1543050"/>
            <a:ext cx="2179320" cy="51015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Standard Model and the origin of particle physics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GlueX</a:t>
            </a:r>
            <a:r>
              <a:rPr lang="en-US" dirty="0" smtClean="0"/>
              <a:t> experiment</a:t>
            </a:r>
          </a:p>
          <a:p>
            <a:r>
              <a:rPr lang="en-US" dirty="0" smtClean="0"/>
              <a:t>Our work on the radiator mount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UConn Mentor Connection 2010, Chelsea Sidrane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DF47-43B4-4F7B-A5DC-C6AF2A86A4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Dr. </a:t>
            </a:r>
            <a:r>
              <a:rPr lang="en-US" dirty="0" smtClean="0"/>
              <a:t>Jones</a:t>
            </a:r>
          </a:p>
          <a:p>
            <a:r>
              <a:rPr lang="en-US" dirty="0" smtClean="0"/>
              <a:t>Professor </a:t>
            </a:r>
            <a:r>
              <a:rPr lang="en-US" dirty="0" err="1" smtClean="0"/>
              <a:t>Mannhiem</a:t>
            </a:r>
            <a:endParaRPr lang="en-US" dirty="0" smtClean="0"/>
          </a:p>
          <a:p>
            <a:r>
              <a:rPr lang="en-US" dirty="0" smtClean="0"/>
              <a:t>Brendan Pratt</a:t>
            </a:r>
          </a:p>
          <a:p>
            <a:r>
              <a:rPr lang="en-US" dirty="0" smtClean="0"/>
              <a:t>Chris Pelletier </a:t>
            </a:r>
          </a:p>
          <a:p>
            <a:r>
              <a:rPr lang="en-US" dirty="0" smtClean="0"/>
              <a:t>Igor </a:t>
            </a:r>
            <a:r>
              <a:rPr lang="en-US" dirty="0" err="1" smtClean="0"/>
              <a:t>Senderovich</a:t>
            </a:r>
            <a:endParaRPr lang="en-US" dirty="0" smtClean="0"/>
          </a:p>
          <a:p>
            <a:r>
              <a:rPr lang="en-US" dirty="0" smtClean="0"/>
              <a:t>George </a:t>
            </a:r>
            <a:r>
              <a:rPr lang="en-US" dirty="0" err="1" smtClean="0"/>
              <a:t>Rawitscher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UConn</a:t>
            </a:r>
            <a:r>
              <a:rPr lang="en-US" dirty="0" smtClean="0"/>
              <a:t> Mentor Connection 2010, Chelsea Sidrane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4DF47-43B4-4F7B-A5DC-C6AF2A86A48E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20"/>
          <p:cNvGrpSpPr/>
          <p:nvPr/>
        </p:nvGrpSpPr>
        <p:grpSpPr>
          <a:xfrm rot="833429">
            <a:off x="-1077681" y="1862530"/>
            <a:ext cx="6607136" cy="4142233"/>
            <a:chOff x="698408" y="3729667"/>
            <a:chExt cx="5424169" cy="2599730"/>
          </a:xfrm>
        </p:grpSpPr>
        <p:sp>
          <p:nvSpPr>
            <p:cNvPr id="9" name="Rectangle 8"/>
            <p:cNvSpPr/>
            <p:nvPr/>
          </p:nvSpPr>
          <p:spPr>
            <a:xfrm rot="20741781">
              <a:off x="698408" y="37296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741781">
              <a:off x="850808" y="38820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20741781">
              <a:off x="1003208" y="40344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0741781">
              <a:off x="1155608" y="41868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0741781">
              <a:off x="1308008" y="43392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0741781">
              <a:off x="1460408" y="44916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20741781">
              <a:off x="1612808" y="46440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0741781">
              <a:off x="1765208" y="47964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20741781">
              <a:off x="1917608" y="49488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0741781">
              <a:off x="2070008" y="51012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20741781">
              <a:off x="2222408" y="52536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20741781">
              <a:off x="2374808" y="5406067"/>
              <a:ext cx="37477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Thanks!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2">
      <a:dk1>
        <a:srgbClr val="484848"/>
      </a:dk1>
      <a:lt1>
        <a:srgbClr val="3B3B3B"/>
      </a:lt1>
      <a:dk2>
        <a:srgbClr val="FFFFFF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48484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52</TotalTime>
  <Words>442</Words>
  <Application>Microsoft Office PowerPoint</Application>
  <PresentationFormat>On-screen Show (4:3)</PresentationFormat>
  <Paragraphs>98</Paragraphs>
  <Slides>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Technic</vt:lpstr>
      <vt:lpstr>Equation</vt:lpstr>
      <vt:lpstr>Part 3:  The Vibrating String</vt:lpstr>
      <vt:lpstr>GlueX</vt:lpstr>
      <vt:lpstr>Our Part</vt:lpstr>
      <vt:lpstr>Mounting the Radiator</vt:lpstr>
      <vt:lpstr>The Principles Behind Our Experiment: Ensuring Radiator Stability</vt:lpstr>
      <vt:lpstr>Weighting the Wire</vt:lpstr>
      <vt:lpstr>Slide 7</vt:lpstr>
      <vt:lpstr>Conclusion</vt:lpstr>
      <vt:lpstr>Acknowledgements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Mounting the Radiator</dc:title>
  <dc:creator>User</dc:creator>
  <cp:lastModifiedBy>User</cp:lastModifiedBy>
  <cp:revision>7</cp:revision>
  <dcterms:created xsi:type="dcterms:W3CDTF">2010-07-30T14:29:40Z</dcterms:created>
  <dcterms:modified xsi:type="dcterms:W3CDTF">2010-07-30T15:22:07Z</dcterms:modified>
</cp:coreProperties>
</file>