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5" r:id="rId1"/>
  </p:sldMasterIdLst>
  <p:notesMasterIdLst>
    <p:notesMasterId r:id="rId28"/>
  </p:notesMasterIdLst>
  <p:sldIdLst>
    <p:sldId id="256" r:id="rId2"/>
    <p:sldId id="257" r:id="rId3"/>
    <p:sldId id="264" r:id="rId4"/>
    <p:sldId id="258" r:id="rId5"/>
    <p:sldId id="261" r:id="rId6"/>
    <p:sldId id="277" r:id="rId7"/>
    <p:sldId id="276" r:id="rId8"/>
    <p:sldId id="259" r:id="rId9"/>
    <p:sldId id="260" r:id="rId10"/>
    <p:sldId id="268" r:id="rId11"/>
    <p:sldId id="269" r:id="rId12"/>
    <p:sldId id="263" r:id="rId13"/>
    <p:sldId id="271" r:id="rId14"/>
    <p:sldId id="270" r:id="rId15"/>
    <p:sldId id="272" r:id="rId16"/>
    <p:sldId id="278" r:id="rId17"/>
    <p:sldId id="282" r:id="rId18"/>
    <p:sldId id="265" r:id="rId19"/>
    <p:sldId id="273" r:id="rId20"/>
    <p:sldId id="280" r:id="rId21"/>
    <p:sldId id="281" r:id="rId22"/>
    <p:sldId id="266" r:id="rId23"/>
    <p:sldId id="267" r:id="rId24"/>
    <p:sldId id="279" r:id="rId25"/>
    <p:sldId id="283" r:id="rId26"/>
    <p:sldId id="284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DBA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98" autoAdjust="0"/>
    <p:restoredTop sz="78857" autoAdjust="0"/>
  </p:normalViewPr>
  <p:slideViewPr>
    <p:cSldViewPr snapToGrid="0">
      <p:cViewPr>
        <p:scale>
          <a:sx n="50" d="100"/>
          <a:sy n="50" d="100"/>
        </p:scale>
        <p:origin x="-144" y="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1579"/>
    </p:cViewPr>
  </p:notesText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3794A4-D52F-442F-930F-2EFAEBD2BAB9}" type="doc">
      <dgm:prSet loTypeId="urn:microsoft.com/office/officeart/2005/8/layout/arrow2" loCatId="process" qsTypeId="urn:microsoft.com/office/officeart/2005/8/quickstyle/simple1" qsCatId="simple" csTypeId="urn:microsoft.com/office/officeart/2005/8/colors/accent3_5" csCatId="accent3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D73153AE-B9BF-40D7-9281-A08B69761486}">
      <dgm:prSet phldrT="[Text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Photon source</a:t>
          </a:r>
          <a:endParaRPr lang="en-US" dirty="0">
            <a:solidFill>
              <a:schemeClr val="tx1"/>
            </a:solidFill>
          </a:endParaRPr>
        </a:p>
      </dgm:t>
    </dgm:pt>
    <dgm:pt modelId="{5122574F-6F40-4052-B5C4-44114B0BE5CC}" type="parTrans" cxnId="{A22596D0-BA57-4953-945F-A3FDC9221218}">
      <dgm:prSet/>
      <dgm:spPr/>
      <dgm:t>
        <a:bodyPr/>
        <a:lstStyle/>
        <a:p>
          <a:endParaRPr lang="en-US"/>
        </a:p>
      </dgm:t>
    </dgm:pt>
    <dgm:pt modelId="{4C61314F-B288-4EAB-BF0E-BD83C8F8B525}" type="sibTrans" cxnId="{A22596D0-BA57-4953-945F-A3FDC9221218}">
      <dgm:prSet/>
      <dgm:spPr/>
      <dgm:t>
        <a:bodyPr/>
        <a:lstStyle/>
        <a:p>
          <a:endParaRPr lang="en-US"/>
        </a:p>
      </dgm:t>
    </dgm:pt>
    <dgm:pt modelId="{ABB2EC1F-7E22-4910-A8CF-44DACBB470BF}">
      <dgm:prSet phldrT="[Text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Tracking</a:t>
          </a:r>
          <a:endParaRPr lang="en-US" dirty="0">
            <a:solidFill>
              <a:schemeClr val="tx1"/>
            </a:solidFill>
          </a:endParaRPr>
        </a:p>
      </dgm:t>
    </dgm:pt>
    <dgm:pt modelId="{9E96AF5F-3223-4933-ACAE-9E5CCE874E08}" type="parTrans" cxnId="{B2ADF2E1-EC1D-47E7-B493-02CC5C0F4EF2}">
      <dgm:prSet/>
      <dgm:spPr/>
      <dgm:t>
        <a:bodyPr/>
        <a:lstStyle/>
        <a:p>
          <a:endParaRPr lang="en-US"/>
        </a:p>
      </dgm:t>
    </dgm:pt>
    <dgm:pt modelId="{DFB2F537-8F35-425C-AFB6-A148FC36B8EF}" type="sibTrans" cxnId="{B2ADF2E1-EC1D-47E7-B493-02CC5C0F4EF2}">
      <dgm:prSet/>
      <dgm:spPr/>
      <dgm:t>
        <a:bodyPr/>
        <a:lstStyle/>
        <a:p>
          <a:endParaRPr lang="en-US"/>
        </a:p>
      </dgm:t>
    </dgm:pt>
    <dgm:pt modelId="{C8FBDB19-E5D7-4DB8-B41B-F8157D178250}">
      <dgm:prSet phldrT="[Text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Calorimetry</a:t>
          </a:r>
          <a:endParaRPr lang="en-US" dirty="0">
            <a:solidFill>
              <a:schemeClr val="tx1"/>
            </a:solidFill>
          </a:endParaRPr>
        </a:p>
      </dgm:t>
    </dgm:pt>
    <dgm:pt modelId="{EB2B603E-96B6-4A4A-B6DA-1BC0A46674A0}" type="parTrans" cxnId="{0E74945A-AC15-4C38-B1C4-691BCA9DD2A9}">
      <dgm:prSet/>
      <dgm:spPr/>
      <dgm:t>
        <a:bodyPr/>
        <a:lstStyle/>
        <a:p>
          <a:endParaRPr lang="en-US"/>
        </a:p>
      </dgm:t>
    </dgm:pt>
    <dgm:pt modelId="{83D29377-5102-4A81-939F-64C545095873}" type="sibTrans" cxnId="{0E74945A-AC15-4C38-B1C4-691BCA9DD2A9}">
      <dgm:prSet/>
      <dgm:spPr/>
      <dgm:t>
        <a:bodyPr/>
        <a:lstStyle/>
        <a:p>
          <a:endParaRPr lang="en-US"/>
        </a:p>
      </dgm:t>
    </dgm:pt>
    <dgm:pt modelId="{DE395524-9993-4071-8091-3B7170383331}">
      <dgm:prSet phldrT="[Text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sz="2400" b="1" dirty="0" err="1" smtClean="0">
              <a:solidFill>
                <a:schemeClr val="bg1"/>
              </a:solidFill>
            </a:rPr>
            <a:t>GlueX</a:t>
          </a:r>
          <a:endParaRPr lang="en-US" sz="2400" b="1" dirty="0">
            <a:solidFill>
              <a:schemeClr val="bg1"/>
            </a:solidFill>
          </a:endParaRPr>
        </a:p>
      </dgm:t>
    </dgm:pt>
    <dgm:pt modelId="{AEC2845B-4021-4D4C-9A19-C04645F37158}" type="parTrans" cxnId="{34CFA732-7A37-46A9-BAA2-3C77D33BA6D2}">
      <dgm:prSet/>
      <dgm:spPr/>
      <dgm:t>
        <a:bodyPr/>
        <a:lstStyle/>
        <a:p>
          <a:endParaRPr lang="en-US"/>
        </a:p>
      </dgm:t>
    </dgm:pt>
    <dgm:pt modelId="{8CB9C5DF-7423-4FC4-A7CB-AF4B09F4F047}" type="sibTrans" cxnId="{34CFA732-7A37-46A9-BAA2-3C77D33BA6D2}">
      <dgm:prSet/>
      <dgm:spPr/>
      <dgm:t>
        <a:bodyPr/>
        <a:lstStyle/>
        <a:p>
          <a:endParaRPr lang="en-US"/>
        </a:p>
      </dgm:t>
    </dgm:pt>
    <dgm:pt modelId="{24D83A4A-E93C-4ACC-8735-5765540426BE}" type="pres">
      <dgm:prSet presAssocID="{273794A4-D52F-442F-930F-2EFAEBD2BAB9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635878-E848-4952-9297-7ACF14E480E8}" type="pres">
      <dgm:prSet presAssocID="{273794A4-D52F-442F-930F-2EFAEBD2BAB9}" presName="arrow" presStyleLbl="bgShp" presStyleIdx="0" presStyleCnt="1"/>
      <dgm:spPr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92F5517A-6961-4A29-9DC4-A2C68BCD706C}" type="pres">
      <dgm:prSet presAssocID="{273794A4-D52F-442F-930F-2EFAEBD2BAB9}" presName="arrowDiagram4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42E0C184-6D16-457E-873B-40C4A48107C8}" type="pres">
      <dgm:prSet presAssocID="{D73153AE-B9BF-40D7-9281-A08B69761486}" presName="bullet4a" presStyleLbl="node1" presStyleIdx="0" presStyleCnt="4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CA21584C-DE2F-4974-B162-118E4406F6DA}" type="pres">
      <dgm:prSet presAssocID="{D73153AE-B9BF-40D7-9281-A08B69761486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468AD2-A8B8-4F2C-A4E2-78EB35CF0736}" type="pres">
      <dgm:prSet presAssocID="{ABB2EC1F-7E22-4910-A8CF-44DACBB470BF}" presName="bullet4b" presStyleLbl="node1" presStyleIdx="1" presStyleCnt="4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9D9C0AF3-41E2-4538-B95E-7CE047BF89DC}" type="pres">
      <dgm:prSet presAssocID="{ABB2EC1F-7E22-4910-A8CF-44DACBB470BF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D6A021-4E52-4F02-810C-1F756D5A79DB}" type="pres">
      <dgm:prSet presAssocID="{C8FBDB19-E5D7-4DB8-B41B-F8157D178250}" presName="bullet4c" presStyleLbl="node1" presStyleIdx="2" presStyleCnt="4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B9590BB6-0553-4C55-9207-1DD9A5B9E84F}" type="pres">
      <dgm:prSet presAssocID="{C8FBDB19-E5D7-4DB8-B41B-F8157D178250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D3D74E-6FD4-4F65-BD76-25C0B0B83324}" type="pres">
      <dgm:prSet presAssocID="{DE395524-9993-4071-8091-3B7170383331}" presName="bullet4d" presStyleLbl="node1" presStyleIdx="3" presStyleCnt="4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F101BCF8-E69B-46B5-B011-1369BD7B5163}" type="pres">
      <dgm:prSet presAssocID="{DE395524-9993-4071-8091-3B7170383331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C3D47A-99A9-4304-8F0F-83A45DEEDE3E}" type="presOf" srcId="{ABB2EC1F-7E22-4910-A8CF-44DACBB470BF}" destId="{9D9C0AF3-41E2-4538-B95E-7CE047BF89DC}" srcOrd="0" destOrd="0" presId="urn:microsoft.com/office/officeart/2005/8/layout/arrow2"/>
    <dgm:cxn modelId="{34CFA732-7A37-46A9-BAA2-3C77D33BA6D2}" srcId="{273794A4-D52F-442F-930F-2EFAEBD2BAB9}" destId="{DE395524-9993-4071-8091-3B7170383331}" srcOrd="3" destOrd="0" parTransId="{AEC2845B-4021-4D4C-9A19-C04645F37158}" sibTransId="{8CB9C5DF-7423-4FC4-A7CB-AF4B09F4F047}"/>
    <dgm:cxn modelId="{A22596D0-BA57-4953-945F-A3FDC9221218}" srcId="{273794A4-D52F-442F-930F-2EFAEBD2BAB9}" destId="{D73153AE-B9BF-40D7-9281-A08B69761486}" srcOrd="0" destOrd="0" parTransId="{5122574F-6F40-4052-B5C4-44114B0BE5CC}" sibTransId="{4C61314F-B288-4EAB-BF0E-BD83C8F8B525}"/>
    <dgm:cxn modelId="{EDAD7CE8-86A8-4018-97B5-D74A08523854}" type="presOf" srcId="{D73153AE-B9BF-40D7-9281-A08B69761486}" destId="{CA21584C-DE2F-4974-B162-118E4406F6DA}" srcOrd="0" destOrd="0" presId="urn:microsoft.com/office/officeart/2005/8/layout/arrow2"/>
    <dgm:cxn modelId="{0E74945A-AC15-4C38-B1C4-691BCA9DD2A9}" srcId="{273794A4-D52F-442F-930F-2EFAEBD2BAB9}" destId="{C8FBDB19-E5D7-4DB8-B41B-F8157D178250}" srcOrd="2" destOrd="0" parTransId="{EB2B603E-96B6-4A4A-B6DA-1BC0A46674A0}" sibTransId="{83D29377-5102-4A81-939F-64C545095873}"/>
    <dgm:cxn modelId="{B2ADF2E1-EC1D-47E7-B493-02CC5C0F4EF2}" srcId="{273794A4-D52F-442F-930F-2EFAEBD2BAB9}" destId="{ABB2EC1F-7E22-4910-A8CF-44DACBB470BF}" srcOrd="1" destOrd="0" parTransId="{9E96AF5F-3223-4933-ACAE-9E5CCE874E08}" sibTransId="{DFB2F537-8F35-425C-AFB6-A148FC36B8EF}"/>
    <dgm:cxn modelId="{524F3234-3062-46B2-9A31-D0F7C5F2F402}" type="presOf" srcId="{C8FBDB19-E5D7-4DB8-B41B-F8157D178250}" destId="{B9590BB6-0553-4C55-9207-1DD9A5B9E84F}" srcOrd="0" destOrd="0" presId="urn:microsoft.com/office/officeart/2005/8/layout/arrow2"/>
    <dgm:cxn modelId="{D0799BAF-7C03-41F4-8B2C-746C1B61615F}" type="presOf" srcId="{273794A4-D52F-442F-930F-2EFAEBD2BAB9}" destId="{24D83A4A-E93C-4ACC-8735-5765540426BE}" srcOrd="0" destOrd="0" presId="urn:microsoft.com/office/officeart/2005/8/layout/arrow2"/>
    <dgm:cxn modelId="{E1DDA3A5-3C4F-449C-961B-C34A3F2B02DB}" type="presOf" srcId="{DE395524-9993-4071-8091-3B7170383331}" destId="{F101BCF8-E69B-46B5-B011-1369BD7B5163}" srcOrd="0" destOrd="0" presId="urn:microsoft.com/office/officeart/2005/8/layout/arrow2"/>
    <dgm:cxn modelId="{72A39849-C444-40B2-BDFB-F5A026F49F30}" type="presParOf" srcId="{24D83A4A-E93C-4ACC-8735-5765540426BE}" destId="{2D635878-E848-4952-9297-7ACF14E480E8}" srcOrd="0" destOrd="0" presId="urn:microsoft.com/office/officeart/2005/8/layout/arrow2"/>
    <dgm:cxn modelId="{72CDD913-A04B-4479-B5D8-53FA2FC4A4D3}" type="presParOf" srcId="{24D83A4A-E93C-4ACC-8735-5765540426BE}" destId="{92F5517A-6961-4A29-9DC4-A2C68BCD706C}" srcOrd="1" destOrd="0" presId="urn:microsoft.com/office/officeart/2005/8/layout/arrow2"/>
    <dgm:cxn modelId="{63659489-5F82-45F6-B3B7-E42BCDDE00A8}" type="presParOf" srcId="{92F5517A-6961-4A29-9DC4-A2C68BCD706C}" destId="{42E0C184-6D16-457E-873B-40C4A48107C8}" srcOrd="0" destOrd="0" presId="urn:microsoft.com/office/officeart/2005/8/layout/arrow2"/>
    <dgm:cxn modelId="{2C405DC2-17A9-4E88-A194-0F5E19183E8F}" type="presParOf" srcId="{92F5517A-6961-4A29-9DC4-A2C68BCD706C}" destId="{CA21584C-DE2F-4974-B162-118E4406F6DA}" srcOrd="1" destOrd="0" presId="urn:microsoft.com/office/officeart/2005/8/layout/arrow2"/>
    <dgm:cxn modelId="{0008E656-DF80-4DB6-93A4-2B2A9160C616}" type="presParOf" srcId="{92F5517A-6961-4A29-9DC4-A2C68BCD706C}" destId="{54468AD2-A8B8-4F2C-A4E2-78EB35CF0736}" srcOrd="2" destOrd="0" presId="urn:microsoft.com/office/officeart/2005/8/layout/arrow2"/>
    <dgm:cxn modelId="{EFC7720F-BEF9-4724-B404-790C36CDCF39}" type="presParOf" srcId="{92F5517A-6961-4A29-9DC4-A2C68BCD706C}" destId="{9D9C0AF3-41E2-4538-B95E-7CE047BF89DC}" srcOrd="3" destOrd="0" presId="urn:microsoft.com/office/officeart/2005/8/layout/arrow2"/>
    <dgm:cxn modelId="{F65DB6F1-DD6F-42E1-99D1-0A9B441A28D2}" type="presParOf" srcId="{92F5517A-6961-4A29-9DC4-A2C68BCD706C}" destId="{34D6A021-4E52-4F02-810C-1F756D5A79DB}" srcOrd="4" destOrd="0" presId="urn:microsoft.com/office/officeart/2005/8/layout/arrow2"/>
    <dgm:cxn modelId="{BA5B3A4E-4173-4160-845C-B4AF5CF4241B}" type="presParOf" srcId="{92F5517A-6961-4A29-9DC4-A2C68BCD706C}" destId="{B9590BB6-0553-4C55-9207-1DD9A5B9E84F}" srcOrd="5" destOrd="0" presId="urn:microsoft.com/office/officeart/2005/8/layout/arrow2"/>
    <dgm:cxn modelId="{3ECE2A08-B6B0-4CD4-93E6-66EC00BD90F4}" type="presParOf" srcId="{92F5517A-6961-4A29-9DC4-A2C68BCD706C}" destId="{36D3D74E-6FD4-4F65-BD76-25C0B0B83324}" srcOrd="6" destOrd="0" presId="urn:microsoft.com/office/officeart/2005/8/layout/arrow2"/>
    <dgm:cxn modelId="{D7AB83D0-F1BC-4820-BCF0-18157C93708F}" type="presParOf" srcId="{92F5517A-6961-4A29-9DC4-A2C68BCD706C}" destId="{F101BCF8-E69B-46B5-B011-1369BD7B5163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D635878-E848-4952-9297-7ACF14E480E8}">
      <dsp:nvSpPr>
        <dsp:cNvPr id="0" name=""/>
        <dsp:cNvSpPr/>
      </dsp:nvSpPr>
      <dsp:spPr>
        <a:xfrm>
          <a:off x="594360" y="0"/>
          <a:ext cx="6583680" cy="4114800"/>
        </a:xfrm>
        <a:prstGeom prst="swooshArrow">
          <a:avLst>
            <a:gd name="adj1" fmla="val 25000"/>
            <a:gd name="adj2" fmla="val 25000"/>
          </a:avLst>
        </a:prstGeom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E0C184-6D16-457E-873B-40C4A48107C8}">
      <dsp:nvSpPr>
        <dsp:cNvPr id="0" name=""/>
        <dsp:cNvSpPr/>
      </dsp:nvSpPr>
      <dsp:spPr>
        <a:xfrm>
          <a:off x="1242852" y="3059765"/>
          <a:ext cx="151424" cy="151424"/>
        </a:xfrm>
        <a:prstGeom prst="ellipse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21584C-DE2F-4974-B162-118E4406F6DA}">
      <dsp:nvSpPr>
        <dsp:cNvPr id="0" name=""/>
        <dsp:cNvSpPr/>
      </dsp:nvSpPr>
      <dsp:spPr>
        <a:xfrm>
          <a:off x="1318564" y="3135477"/>
          <a:ext cx="1125809" cy="979322"/>
        </a:xfrm>
        <a:prstGeom prst="rect">
          <a:avLst/>
        </a:prstGeom>
        <a:noFill/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237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Photon source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1318564" y="3135477"/>
        <a:ext cx="1125809" cy="979322"/>
      </dsp:txXfrm>
    </dsp:sp>
    <dsp:sp modelId="{54468AD2-A8B8-4F2C-A4E2-78EB35CF0736}">
      <dsp:nvSpPr>
        <dsp:cNvPr id="0" name=""/>
        <dsp:cNvSpPr/>
      </dsp:nvSpPr>
      <dsp:spPr>
        <a:xfrm>
          <a:off x="2312700" y="2102662"/>
          <a:ext cx="263347" cy="263347"/>
        </a:xfrm>
        <a:prstGeom prst="ellipse">
          <a:avLst/>
        </a:prstGeom>
        <a:solidFill>
          <a:schemeClr val="accent3">
            <a:alpha val="90000"/>
            <a:hueOff val="0"/>
            <a:satOff val="0"/>
            <a:lumOff val="0"/>
            <a:alphaOff val="-13333"/>
          </a:schemeClr>
        </a:solidFill>
        <a:ln w="1905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9C0AF3-41E2-4538-B95E-7CE047BF89DC}">
      <dsp:nvSpPr>
        <dsp:cNvPr id="0" name=""/>
        <dsp:cNvSpPr/>
      </dsp:nvSpPr>
      <dsp:spPr>
        <a:xfrm>
          <a:off x="2444374" y="2234336"/>
          <a:ext cx="1382572" cy="1880463"/>
        </a:xfrm>
        <a:prstGeom prst="rect">
          <a:avLst/>
        </a:prstGeom>
        <a:noFill/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542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Tracking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2444374" y="2234336"/>
        <a:ext cx="1382572" cy="1880463"/>
      </dsp:txXfrm>
    </dsp:sp>
    <dsp:sp modelId="{34D6A021-4E52-4F02-810C-1F756D5A79DB}">
      <dsp:nvSpPr>
        <dsp:cNvPr id="0" name=""/>
        <dsp:cNvSpPr/>
      </dsp:nvSpPr>
      <dsp:spPr>
        <a:xfrm>
          <a:off x="3678814" y="1397386"/>
          <a:ext cx="348935" cy="348935"/>
        </a:xfrm>
        <a:prstGeom prst="ellipse">
          <a:avLst/>
        </a:prstGeom>
        <a:solidFill>
          <a:schemeClr val="accent3">
            <a:alpha val="90000"/>
            <a:hueOff val="0"/>
            <a:satOff val="0"/>
            <a:lumOff val="0"/>
            <a:alphaOff val="-26667"/>
          </a:schemeClr>
        </a:solidFill>
        <a:ln w="1905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590BB6-0553-4C55-9207-1DD9A5B9E84F}">
      <dsp:nvSpPr>
        <dsp:cNvPr id="0" name=""/>
        <dsp:cNvSpPr/>
      </dsp:nvSpPr>
      <dsp:spPr>
        <a:xfrm>
          <a:off x="3853281" y="1571853"/>
          <a:ext cx="1382572" cy="2542946"/>
        </a:xfrm>
        <a:prstGeom prst="rect">
          <a:avLst/>
        </a:prstGeom>
        <a:noFill/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893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chemeClr val="tx1"/>
              </a:solidFill>
            </a:rPr>
            <a:t>Calorimetry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3853281" y="1571853"/>
        <a:ext cx="1382572" cy="2542946"/>
      </dsp:txXfrm>
    </dsp:sp>
    <dsp:sp modelId="{36D3D74E-6FD4-4F65-BD76-25C0B0B83324}">
      <dsp:nvSpPr>
        <dsp:cNvPr id="0" name=""/>
        <dsp:cNvSpPr/>
      </dsp:nvSpPr>
      <dsp:spPr>
        <a:xfrm>
          <a:off x="5166725" y="930767"/>
          <a:ext cx="467441" cy="467441"/>
        </a:xfrm>
        <a:prstGeom prst="ellipse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1905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01BCF8-E69B-46B5-B011-1369BD7B5163}">
      <dsp:nvSpPr>
        <dsp:cNvPr id="0" name=""/>
        <dsp:cNvSpPr/>
      </dsp:nvSpPr>
      <dsp:spPr>
        <a:xfrm>
          <a:off x="5400446" y="1164488"/>
          <a:ext cx="1382572" cy="2950311"/>
        </a:xfrm>
        <a:prstGeom prst="rect">
          <a:avLst/>
        </a:prstGeom>
        <a:noFill/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87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chemeClr val="bg1"/>
              </a:solidFill>
            </a:rPr>
            <a:t>GlueX</a:t>
          </a:r>
          <a:endParaRPr lang="en-US" sz="2400" b="1" kern="1200" dirty="0">
            <a:solidFill>
              <a:schemeClr val="bg1"/>
            </a:solidFill>
          </a:endParaRPr>
        </a:p>
      </dsp:txBody>
      <dsp:txXfrm>
        <a:off x="5400446" y="1164488"/>
        <a:ext cx="1382572" cy="29503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8D838D9-2694-4CC5-8476-62703C90E76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Boson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en.wikipedia.org/wiki/Top_quark" TargetMode="External"/><Relationship Id="rId4" Type="http://schemas.openxmlformats.org/officeDocument/2006/relationships/hyperlink" Target="http://en.wikipedia.org/wiki/Fermion" TargetMode="Externa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720090-D329-4D2D-BA49-D8E2288754C2}" type="slidenum">
              <a:rPr lang="en-US"/>
              <a:pPr/>
              <a:t>1</a:t>
            </a:fld>
            <a:endParaRPr 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Color…-but more on that later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u="none" strike="noStrike" cap="none" normalizeH="0" baseline="0" dirty="0" smtClean="0">
                <a:ln>
                  <a:noFill/>
                </a:ln>
                <a:effectLst/>
              </a:rPr>
              <a:t>-Strength of the field increases as quarks move farther away from one another, thus color confinement arises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Residual-</a:t>
            </a:r>
            <a:r>
              <a:rPr kumimoji="0" lang="en-US" sz="1200" u="none" strike="noStrike" cap="none" normalizeH="0" baseline="0" dirty="0" smtClean="0">
                <a:ln>
                  <a:noFill/>
                </a:ln>
                <a:effectLst/>
              </a:rPr>
              <a:t>attractive color force between quarks in different hadrons in the nucleus that (being stronger than EM force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838D9-2694-4CC5-8476-62703C90E76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B16AC3-4C9A-4F08-8BA3-50F7B4DB388D}" type="slidenum">
              <a:rPr lang="en-US"/>
              <a:pPr/>
              <a:t>12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 smtClean="0"/>
              <a:t>Baryons</a:t>
            </a:r>
          </a:p>
          <a:p>
            <a:pPr algn="l"/>
            <a:r>
              <a:rPr lang="en-US" sz="1200" dirty="0" smtClean="0"/>
              <a:t>particles which are composed of a set of three </a:t>
            </a:r>
          </a:p>
          <a:p>
            <a:pPr algn="l"/>
            <a:r>
              <a:rPr lang="en-US" sz="1200" dirty="0" smtClean="0"/>
              <a:t>quarks. Two well-known examples are the proton,</a:t>
            </a:r>
          </a:p>
          <a:p>
            <a:pPr algn="l"/>
            <a:r>
              <a:rPr lang="en-US" sz="1200" dirty="0" smtClean="0"/>
              <a:t>two up-quarks and a down quark, and the </a:t>
            </a:r>
          </a:p>
          <a:p>
            <a:pPr algn="l"/>
            <a:endParaRPr lang="en-US" sz="1200" dirty="0" smtClean="0"/>
          </a:p>
          <a:p>
            <a:pPr algn="l"/>
            <a:r>
              <a:rPr lang="en-US" sz="1200" dirty="0" smtClean="0"/>
              <a:t>neutron, two down quarks and an up quark</a:t>
            </a:r>
          </a:p>
          <a:p>
            <a:pPr algn="l"/>
            <a:endParaRPr lang="en-US" sz="1200" dirty="0" smtClean="0"/>
          </a:p>
          <a:p>
            <a:pPr algn="l"/>
            <a:r>
              <a:rPr lang="en-US" sz="1200" dirty="0" smtClean="0"/>
              <a:t>-All madly exchanging</a:t>
            </a:r>
            <a:r>
              <a:rPr lang="en-US" sz="1200" baseline="0" dirty="0" smtClean="0"/>
              <a:t> gluons</a:t>
            </a:r>
            <a:endParaRPr lang="en-US" sz="1200" dirty="0" smtClean="0"/>
          </a:p>
          <a:p>
            <a:pPr algn="l"/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W and Z </a:t>
            </a:r>
            <a:r>
              <a:rPr lang="en-US" dirty="0" smtClean="0">
                <a:hlinkClick r:id="rId3" tooltip="Boson"/>
              </a:rPr>
              <a:t>bosons</a:t>
            </a:r>
            <a:r>
              <a:rPr lang="en-US" dirty="0" smtClean="0"/>
              <a:t> decay to </a:t>
            </a:r>
            <a:r>
              <a:rPr lang="en-US" dirty="0" err="1" smtClean="0">
                <a:hlinkClick r:id="rId4" tooltip="Fermion"/>
              </a:rPr>
              <a:t>fermion</a:t>
            </a:r>
            <a:r>
              <a:rPr lang="en-US" dirty="0" err="1" smtClean="0"/>
              <a:t>-antifermion</a:t>
            </a:r>
            <a:r>
              <a:rPr lang="en-US" dirty="0" smtClean="0"/>
              <a:t> pairs but neither the W nor the Z boson can decay into the higher-mass </a:t>
            </a:r>
            <a:r>
              <a:rPr lang="en-US" dirty="0" smtClean="0">
                <a:hlinkClick r:id="rId5" tooltip="Top quark"/>
              </a:rPr>
              <a:t>top quark</a:t>
            </a:r>
            <a:r>
              <a:rPr lang="en-US" dirty="0" smtClean="0"/>
              <a:t>.</a:t>
            </a:r>
          </a:p>
          <a:p>
            <a:pPr rtl="0" eaLnBrk="1" fontAlgn="t" latinLnBrk="0" hangingPunct="1"/>
            <a:endParaRPr lang="en-US" sz="1200" b="1" i="0" u="none" strike="noStrike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pPr rtl="0" eaLnBrk="1" fontAlgn="t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Position from origin x linear momentum;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orientations in space</a:t>
            </a:r>
            <a:endParaRPr lang="en-US" sz="1200" b="0" i="0" u="none" strike="noStrike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pPr rtl="0" eaLnBrk="1" fontAlgn="t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+1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for each family</a:t>
            </a:r>
            <a:endParaRPr lang="en-US" sz="1200" b="0" i="0" u="none" strike="noStrike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pPr rtl="0" eaLnBrk="1" fontAlgn="t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Quarks 1/3,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Baryons 1</a:t>
            </a:r>
            <a:endParaRPr lang="en-US" sz="1200" b="0" i="0" u="none" strike="noStrike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pPr rtl="0" eaLnBrk="1" fontAlgn="t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+2/3,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-1/3 for Quarks, -1,0 for Leptons, 1 or 0 for baryons</a:t>
            </a:r>
            <a:endParaRPr lang="en-US" sz="1200" b="0" i="0" u="none" strike="noStrike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pPr rtl="0" eaLnBrk="1" fontAlgn="t" latinLnBrk="0" hangingPunct="1"/>
            <a:endParaRPr lang="en-US" sz="1200" b="0" i="0" u="none" strike="noStrike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pPr rtl="0" eaLnBrk="1" fontAlgn="t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-1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for Strange Quark</a:t>
            </a:r>
            <a:endParaRPr lang="en-US" sz="1200" b="0" i="0" u="none" strike="noStrike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pPr rtl="0" eaLnBrk="1" fontAlgn="t" latinLnBrk="0" hangingPunct="1"/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+1 for Charm Quark</a:t>
            </a:r>
            <a:endParaRPr lang="en-US" sz="1200" b="0" i="0" u="none" strike="noStrike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pPr rtl="0" eaLnBrk="1" fontAlgn="t" latinLnBrk="0" hangingPunct="1"/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-1 for Bottom Quark</a:t>
            </a:r>
            <a:endParaRPr lang="en-US" sz="1200" b="0" i="0" u="none" strike="noStrike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pPr rtl="0" eaLnBrk="1" fontAlgn="t" latinLnBrk="0" hangingPunct="1"/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+1 for Top Quark</a:t>
            </a:r>
            <a:endParaRPr lang="en-US" sz="1200" b="0" i="0" u="none" strike="noStrike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pPr rtl="0" eaLnBrk="1" fontAlgn="t" latinLnBrk="0" hangingPunct="1"/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+1/2 for Up Quark, -1/2 for Down Quark</a:t>
            </a:r>
            <a:endParaRPr lang="en-US" sz="1200" b="0" i="0" u="none" strike="noStrike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pPr rtl="0" eaLnBrk="1" fontAlgn="t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Has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to remain the same or add to white</a:t>
            </a:r>
            <a:endParaRPr lang="en-US" sz="1200" b="0" i="0" u="none" strike="noStrike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pPr rtl="0" eaLnBrk="1" fontAlgn="t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E=Mc</a:t>
            </a:r>
            <a:r>
              <a:rPr lang="en-US" sz="1200" b="0" i="0" u="none" strike="noStrike" kern="1200" baseline="300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2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;Matter is never created or destroyed</a:t>
            </a:r>
            <a:endParaRPr lang="en-US" sz="1200" b="0" i="0" u="none" strike="noStrike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pPr rtl="0" eaLnBrk="1" fontAlgn="t" latinLnBrk="0" hangingPunct="1"/>
            <a:r>
              <a:rPr lang="en-US" sz="1200" b="0" i="0" u="none" strike="noStrike" kern="120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*Left-handed, -1/2 or 1/2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838D9-2694-4CC5-8476-62703C90E76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plan on doing this by shooting a</a:t>
            </a:r>
            <a:r>
              <a:rPr lang="en-US" baseline="0" dirty="0" smtClean="0"/>
              <a:t> high-powered beam of electrons at a target of liquid hydrogen and measuring the results</a:t>
            </a:r>
          </a:p>
          <a:p>
            <a:r>
              <a:rPr lang="en-US" baseline="0" dirty="0" smtClean="0"/>
              <a:t>Radius of curvature of an electron in  magnetic field is related to the energy&gt;</a:t>
            </a:r>
            <a:r>
              <a:rPr lang="en-US" baseline="0" dirty="0" err="1" smtClean="0"/>
              <a:t>scinti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838D9-2694-4CC5-8476-62703C90E76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838D9-2694-4CC5-8476-62703C90E76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tip</a:t>
            </a:r>
            <a:r>
              <a:rPr lang="en-US" baseline="0" dirty="0" smtClean="0"/>
              <a:t> of the </a:t>
            </a:r>
            <a:r>
              <a:rPr lang="en-US" baseline="0" dirty="0" smtClean="0"/>
              <a:t>vector </a:t>
            </a:r>
            <a:r>
              <a:rPr lang="en-US" baseline="0" dirty="0" smtClean="0"/>
              <a:t>traces out a single line in the </a:t>
            </a:r>
            <a:r>
              <a:rPr lang="en-US" baseline="0" dirty="0" smtClean="0"/>
              <a:t>plane</a:t>
            </a:r>
          </a:p>
          <a:p>
            <a:r>
              <a:rPr lang="en-US" baseline="0" dirty="0" smtClean="0"/>
              <a:t>High energy resolution: ability to detect individual photons at high energy (property of the detector not of the photon beam)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838D9-2694-4CC5-8476-62703C90E76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Brem</a:t>
            </a:r>
            <a:r>
              <a:rPr lang="en-US" dirty="0" smtClean="0"/>
              <a:t>- </a:t>
            </a:r>
            <a:r>
              <a:rPr lang="en-US" sz="1200" dirty="0" smtClean="0"/>
              <a:t>is EM radiation produced from the acceleration of a charged particle when deflected by another charged particle, like the nucleus of an atom within a thin sheet of metal, called a </a:t>
            </a:r>
            <a:r>
              <a:rPr lang="en-US" sz="1200" b="1" dirty="0" smtClean="0"/>
              <a:t>radiator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838D9-2694-4CC5-8476-62703C90E76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When the radiator is replaced with a thin wafer of a crystalline substance, and when properly oriented, a radiated electron can cause multiple atoms in the crystal lattice to recoil in sync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-multiple atoms in a crystal lattice absorb the recoil momentum from a high-energy electron when it radiates a bremsstrahlung</a:t>
            </a:r>
            <a:r>
              <a:rPr lang="en-US" sz="1200" baseline="0" dirty="0" smtClean="0"/>
              <a:t> photon</a:t>
            </a:r>
            <a:endParaRPr lang="en-US" sz="120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-peaks are produced at certain energies of the radiation spectrum that can be made to correspond to the reciprocal lattice vectors of the crystal and significantly enhance the required high-energy photon flux.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-CB also reduces low-energy background relative to the increased amount of high energy radiation.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-Lastly, CB radiation also has significantly more net linear polarization compared to B radiation.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838D9-2694-4CC5-8476-62703C90E76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the diamond wafer must be mounted on  carbon fibers, chosen for good material properties, (quick damping time?)</a:t>
            </a:r>
            <a:r>
              <a:rPr lang="en-US" sz="1200" baseline="0" dirty="0" smtClean="0"/>
              <a:t>  and is  largely unaffected by the high beam operating temperatures (~500 C)</a:t>
            </a:r>
            <a:r>
              <a:rPr lang="en-US" sz="120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838D9-2694-4CC5-8476-62703C90E768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that </a:t>
            </a:r>
            <a:r>
              <a:rPr lang="en-US" sz="1200" dirty="0" smtClean="0"/>
              <a:t>will allow for precise adjustment in order to produce coherent bremsstrahlung when placed in the electron beam’s path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-</a:t>
            </a:r>
            <a:r>
              <a:rPr lang="en-US" sz="1200" kern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We calculated the resonant frequency of the carbon fibers so that once fixed to a metal frame, we could calculate the tension of the wires. (Knowing the tension of the wires tells you how rigidly held the diamond is thus how vibrations</a:t>
            </a:r>
            <a:r>
              <a:rPr lang="en-US" sz="1200" kern="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might disturb the path of the photon beam.)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838D9-2694-4CC5-8476-62703C90E768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430BA8-7559-4266-8735-76B42321A363}" type="slidenum">
              <a:rPr lang="en-US"/>
              <a:pPr/>
              <a:t>2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 fundamental interactions between particles,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Resonant frequency</a:t>
            </a:r>
            <a:r>
              <a:rPr lang="en-US" baseline="0" dirty="0" smtClean="0"/>
              <a:t> of carbon fibers ~10,000 Hz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838D9-2694-4CC5-8476-62703C90E768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96E037-B41E-42F7-8125-8098D385FB40}" type="slidenum">
              <a:rPr lang="en-US"/>
              <a:pPr/>
              <a:t>3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E6D169-1BC6-467D-8DDA-9777DDCEDA49}" type="slidenum">
              <a:rPr lang="en-US"/>
              <a:pPr/>
              <a:t>4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3C3292-F3EF-4AEC-A5E0-0A7F9CF08ECA}" type="slidenum">
              <a:rPr lang="en-US"/>
              <a:pPr/>
              <a:t>5</a:t>
            </a:fld>
            <a:endParaRPr 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98C812-4142-4BBA-95C3-B6C5A4B824EA}" type="slidenum">
              <a:rPr lang="en-US"/>
              <a:pPr/>
              <a:t>7</a:t>
            </a:fld>
            <a:endParaRPr 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017C8F-529E-41A6-B6E0-EFB3D944D4DD}" type="slidenum">
              <a:rPr lang="en-US"/>
              <a:pPr/>
              <a:t>8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2983E8-9095-4ABE-8B31-8692E13F4E32}" type="slidenum">
              <a:rPr lang="en-US"/>
              <a:pPr/>
              <a:t>9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buNone/>
              <a:tabLst/>
            </a:pPr>
            <a:r>
              <a:rPr lang="en-US" dirty="0" smtClean="0"/>
              <a:t>Photon-</a:t>
            </a:r>
            <a:r>
              <a:rPr kumimoji="0" lang="en-US" sz="1200" u="none" strike="noStrike" cap="none" normalizeH="0" baseline="0" dirty="0" smtClean="0">
                <a:ln>
                  <a:noFill/>
                </a:ln>
                <a:effectLst/>
              </a:rPr>
              <a:t>has zero mass 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buNone/>
              <a:tabLst/>
            </a:pPr>
            <a:r>
              <a:rPr kumimoji="0" lang="en-US" sz="1200" u="none" strike="noStrike" cap="none" normalizeH="0" baseline="0" dirty="0" smtClean="0">
                <a:ln>
                  <a:noFill/>
                </a:ln>
                <a:effectLst/>
              </a:rPr>
              <a:t>–travels at the speed of light in a vacuum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imes New Roman" pitchFamily="18" charset="0"/>
              </a:rPr>
              <a:t>-of different energies make up EM spectrum </a:t>
            </a:r>
            <a:r>
              <a:rPr kumimoji="0" lang="en-US" sz="1200" u="none" strike="noStrike" cap="none" normalizeH="0" baseline="0" dirty="0" smtClean="0">
                <a:ln>
                  <a:noFill/>
                </a:ln>
                <a:effectLst/>
              </a:rPr>
              <a:t>from radio waves to gamma rays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buNone/>
              <a:tabLst/>
              <a:defRPr/>
            </a:pPr>
            <a:r>
              <a:rPr kumimoji="0" lang="en-US" sz="1200" u="none" strike="noStrike" cap="none" normalizeH="0" baseline="0" dirty="0" smtClean="0">
                <a:ln>
                  <a:noFill/>
                </a:ln>
                <a:effectLst/>
              </a:rPr>
              <a:t>So all other more massive particles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buNone/>
              <a:tabLst/>
              <a:defRPr/>
            </a:pPr>
            <a:r>
              <a:rPr kumimoji="0" lang="en-US" sz="1200" u="none" strike="noStrike" cap="none" normalizeH="0" baseline="0" dirty="0" smtClean="0">
                <a:ln>
                  <a:noFill/>
                </a:ln>
                <a:effectLst/>
              </a:rPr>
              <a:t>decay or change flavor into less massive particles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838D9-2694-4CC5-8476-62703C90E76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UConn Mentor Connection 2010, Chelsea Sidrane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96B4-B01E-461E-8AC0-3F7A39C27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UConn Mentor Connection 2010, Chelsea Sidrane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5F515-8BC1-42B7-9EAE-C9DE37DB8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UConn Mentor Connection 2010, Chelsea Sidrane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80553-4CC5-4779-B13F-73C36331D6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UConn Mentor Connection 2010, Chelsea Sidrane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2E4DF47-43B4-4F7B-A5DC-C6AF2A86A4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304800"/>
            <a:ext cx="80010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UConn Mentor Connection 2010, Chelsea Sidrane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2769D6C-6E7F-4F1C-97BB-DD31F0363D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UConn Mentor Connection 2010, Chelsea Sidrane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EEEC412-125C-4C2A-9F52-BA1239F8E9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838200" y="19050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UConn Mentor Connection 2010, Chelsea Sidrane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E973D74-F5A6-478C-AD13-E60000DE33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UConn Mentor Connection 2010, Chelsea Sidrane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28FC-9439-4131-9E46-0F727119AC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UConn Mentor Connection 2010, Chelsea Sidrane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ECA0D-643A-42A5-941F-EBA1509469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UConn Mentor Connection 2010, Chelsea Sidrane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21607-02B2-405C-9502-70EAA0616F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UConn Mentor Connection 2010, Chelsea Sidrane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86031-9ABA-435D-A083-13A3DAE1A1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6B0686-0027-4A86-846B-1BB188588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UConn Mentor Connection 2010, Chelsea Sidrane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UConn Mentor Connection 2010, Chelsea Sidrane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A334C-4BC5-4E8F-AC5B-8E8D13595C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UConn Mentor Connection 2010, Chelsea Sidrane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0CF3553-E5BD-4017-B4F3-A285C0DB58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UConn Mentor Connection 2010, Chelsea Sidrane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248A5-188D-4785-88CE-7C8E26718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UConn Mentor Connection 2010, Chelsea Sidrane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0300D84-5D23-4370-A732-C1574D24DD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gif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jpe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png"/><Relationship Id="rId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png"/><Relationship Id="rId5" Type="http://schemas.openxmlformats.org/officeDocument/2006/relationships/image" Target="../media/image4.jpeg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Gluex</a:t>
            </a:r>
            <a:r>
              <a:rPr lang="en-US" dirty="0"/>
              <a:t> Experiment</a:t>
            </a:r>
          </a:p>
        </p:txBody>
      </p:sp>
      <p:sp>
        <p:nvSpPr>
          <p:cNvPr id="20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By Chelsea Sidrane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3440" y="4648200"/>
            <a:ext cx="387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Mentor: Dr. Richard Jones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85800" y="1828801"/>
          <a:ext cx="7620000" cy="6195200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7620000"/>
              </a:tblGrid>
              <a:tr h="12210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All stable matter in the universe is made up of the least massive type of each particle: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28352" marR="128352" marT="64176" marB="64176" horzOverflow="overflow"/>
                </a:tc>
              </a:tr>
              <a:tr h="2207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                           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28352" marR="128352" marT="64176" marB="64176" horzOverflow="overflow"/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Decay is orchestrated by the carrier particles of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weak interactions: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W</a:t>
                      </a:r>
                      <a:r>
                        <a:rPr kumimoji="0" lang="en-US" sz="24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+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W</a:t>
                      </a:r>
                      <a:r>
                        <a:rPr kumimoji="0" lang="en-US" sz="24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particles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28352" marR="128352" marT="64176" marB="64176" horzOverflow="overflow"/>
                </a:tc>
              </a:tr>
              <a:tr h="12113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28352" marR="128352" marT="64176" marB="64176" horzOverflow="overflow"/>
                </a:tc>
              </a:tr>
            </a:tbl>
          </a:graphicData>
        </a:graphic>
      </p:graphicFrame>
      <p:sp>
        <p:nvSpPr>
          <p:cNvPr id="4" name="WordArt 203"/>
          <p:cNvSpPr>
            <a:spLocks noChangeArrowheads="1" noChangeShapeType="1" noTextEdit="1"/>
          </p:cNvSpPr>
          <p:nvPr/>
        </p:nvSpPr>
        <p:spPr bwMode="auto">
          <a:xfrm>
            <a:off x="685800" y="381000"/>
            <a:ext cx="8001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5DB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Weak Force</a:t>
            </a:r>
          </a:p>
        </p:txBody>
      </p:sp>
      <p:pic>
        <p:nvPicPr>
          <p:cNvPr id="9" name="Picture 8" descr="all.jpg"/>
          <p:cNvPicPr>
            <a:picLocks noChangeAspect="1"/>
          </p:cNvPicPr>
          <p:nvPr/>
        </p:nvPicPr>
        <p:blipFill>
          <a:blip r:embed="rId3" cstate="print"/>
          <a:srcRect l="2007" r="67455" b="54103"/>
          <a:stretch>
            <a:fillRect/>
          </a:stretch>
        </p:blipFill>
        <p:spPr>
          <a:xfrm>
            <a:off x="-6553200" y="2438400"/>
            <a:ext cx="1036750" cy="2209800"/>
          </a:xfrm>
          <a:prstGeom prst="rect">
            <a:avLst/>
          </a:prstGeom>
        </p:spPr>
      </p:pic>
      <p:pic>
        <p:nvPicPr>
          <p:cNvPr id="10" name="Picture 9" descr="all.jpg"/>
          <p:cNvPicPr>
            <a:picLocks noChangeAspect="1"/>
          </p:cNvPicPr>
          <p:nvPr/>
        </p:nvPicPr>
        <p:blipFill>
          <a:blip r:embed="rId3" cstate="print"/>
          <a:srcRect t="47179" r="67455"/>
          <a:stretch>
            <a:fillRect/>
          </a:stretch>
        </p:blipFill>
        <p:spPr>
          <a:xfrm>
            <a:off x="-5532550" y="2438400"/>
            <a:ext cx="960550" cy="22108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5867400" y="3854928"/>
            <a:ext cx="15839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quarks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-5791200" y="2971800"/>
            <a:ext cx="923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&amp;</a:t>
            </a:r>
          </a:p>
        </p:txBody>
      </p:sp>
      <p:pic>
        <p:nvPicPr>
          <p:cNvPr id="11" name="Picture 10" descr="nufle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886200" y="2286000"/>
            <a:ext cx="552625" cy="534798"/>
          </a:xfrm>
          <a:prstGeom prst="rect">
            <a:avLst/>
          </a:prstGeom>
        </p:spPr>
      </p:pic>
      <p:pic>
        <p:nvPicPr>
          <p:cNvPr id="12" name="Picture 11" descr="eedd1.gif"/>
          <p:cNvPicPr>
            <a:picLocks noChangeAspect="1"/>
          </p:cNvPicPr>
          <p:nvPr/>
        </p:nvPicPr>
        <p:blipFill>
          <a:blip r:embed="rId5" cstate="print"/>
          <a:srcRect l="2423" t="15958" r="90529" b="61347"/>
          <a:stretch>
            <a:fillRect/>
          </a:stretch>
        </p:blipFill>
        <p:spPr>
          <a:xfrm>
            <a:off x="-1524000" y="2286000"/>
            <a:ext cx="427839" cy="427839"/>
          </a:xfrm>
          <a:prstGeom prst="rect">
            <a:avLst/>
          </a:prstGeom>
        </p:spPr>
      </p:pic>
      <p:pic>
        <p:nvPicPr>
          <p:cNvPr id="13" name="Picture 12" descr="424376a-f1.2.jpg"/>
          <p:cNvPicPr>
            <a:picLocks noChangeAspect="1"/>
          </p:cNvPicPr>
          <p:nvPr/>
        </p:nvPicPr>
        <p:blipFill>
          <a:blip r:embed="rId6" cstate="print"/>
          <a:srcRect l="63222" t="29815" r="5926" b="62407"/>
          <a:stretch>
            <a:fillRect/>
          </a:stretch>
        </p:blipFill>
        <p:spPr>
          <a:xfrm>
            <a:off x="-3581400" y="4343400"/>
            <a:ext cx="914400" cy="457200"/>
          </a:xfrm>
          <a:prstGeom prst="rect">
            <a:avLst/>
          </a:prstGeom>
        </p:spPr>
      </p:pic>
      <p:pic>
        <p:nvPicPr>
          <p:cNvPr id="14" name="Picture 13" descr="424376a-f1.2.jpg"/>
          <p:cNvPicPr>
            <a:picLocks noChangeAspect="1"/>
          </p:cNvPicPr>
          <p:nvPr/>
        </p:nvPicPr>
        <p:blipFill>
          <a:blip r:embed="rId6" cstate="print"/>
          <a:srcRect l="16944" t="18889" r="52204" b="73703"/>
          <a:stretch>
            <a:fillRect/>
          </a:stretch>
        </p:blipFill>
        <p:spPr>
          <a:xfrm>
            <a:off x="-4495800" y="3907971"/>
            <a:ext cx="914400" cy="435429"/>
          </a:xfrm>
          <a:prstGeom prst="rect">
            <a:avLst/>
          </a:prstGeom>
        </p:spPr>
      </p:pic>
      <p:pic>
        <p:nvPicPr>
          <p:cNvPr id="15" name="Picture 14" descr="424376a-f1.2.jpg"/>
          <p:cNvPicPr>
            <a:picLocks noChangeAspect="1"/>
          </p:cNvPicPr>
          <p:nvPr/>
        </p:nvPicPr>
        <p:blipFill>
          <a:blip r:embed="rId6" cstate="print"/>
          <a:srcRect l="16944" t="30556" r="52204" b="61667"/>
          <a:stretch>
            <a:fillRect/>
          </a:stretch>
        </p:blipFill>
        <p:spPr>
          <a:xfrm>
            <a:off x="-4495800" y="4343400"/>
            <a:ext cx="914400" cy="457200"/>
          </a:xfrm>
          <a:prstGeom prst="rect">
            <a:avLst/>
          </a:prstGeom>
        </p:spPr>
      </p:pic>
      <p:pic>
        <p:nvPicPr>
          <p:cNvPr id="16" name="Picture 15" descr="424376a-f1.2.jpg"/>
          <p:cNvPicPr>
            <a:picLocks noChangeAspect="1"/>
          </p:cNvPicPr>
          <p:nvPr/>
        </p:nvPicPr>
        <p:blipFill>
          <a:blip r:embed="rId6" cstate="print"/>
          <a:srcRect l="63222" t="18889" r="5926" b="73704"/>
          <a:stretch>
            <a:fillRect/>
          </a:stretch>
        </p:blipFill>
        <p:spPr>
          <a:xfrm>
            <a:off x="-3581400" y="3907971"/>
            <a:ext cx="914400" cy="435429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 bwMode="auto">
          <a:xfrm>
            <a:off x="-1066800" y="3886200"/>
            <a:ext cx="914400" cy="838200"/>
          </a:xfrm>
          <a:prstGeom prst="ellipse">
            <a:avLst/>
          </a:prstGeom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1002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chemeClr val="tx1"/>
                </a:solidFill>
                <a:latin typeface="Tahoma" pitchFamily="34" charset="0"/>
              </a:rPr>
              <a:t>Tau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-2133600" y="3886200"/>
            <a:ext cx="914400" cy="838200"/>
          </a:xfrm>
          <a:prstGeom prst="ellipse">
            <a:avLst/>
          </a:prstGeom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1003">
            <a:schemeClr val="dk2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Muon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6B0686-0027-4A86-846B-1BB18858892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UConn Mentor Connection 2010, Chelsea Sidrane</a:t>
            </a:r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048000" y="28194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Feynman diagram!!!</a:t>
            </a:r>
            <a:endParaRPr lang="en-US" dirty="0"/>
          </a:p>
        </p:txBody>
      </p:sp>
      <p:pic>
        <p:nvPicPr>
          <p:cNvPr id="20" name="Picture 19" descr="aq_particle_mass_small search particle physics.gif"/>
          <p:cNvPicPr>
            <a:picLocks noChangeAspect="1"/>
          </p:cNvPicPr>
          <p:nvPr/>
        </p:nvPicPr>
        <p:blipFill>
          <a:blip r:embed="rId7" cstate="print"/>
          <a:srcRect r="45402" b="56322"/>
          <a:stretch>
            <a:fillRect/>
          </a:stretch>
        </p:blipFill>
        <p:spPr>
          <a:xfrm>
            <a:off x="5029199" y="2971800"/>
            <a:ext cx="3276601" cy="1828800"/>
          </a:xfrm>
          <a:prstGeom prst="rect">
            <a:avLst/>
          </a:prstGeom>
        </p:spPr>
      </p:pic>
      <p:pic>
        <p:nvPicPr>
          <p:cNvPr id="24" name="Picture 23" descr="aq_particle_mass_small search particle physics.gif"/>
          <p:cNvPicPr>
            <a:picLocks noChangeAspect="1"/>
          </p:cNvPicPr>
          <p:nvPr/>
        </p:nvPicPr>
        <p:blipFill>
          <a:blip r:embed="rId7" cstate="print"/>
          <a:srcRect t="29885" r="2165" b="-1149"/>
          <a:stretch>
            <a:fillRect/>
          </a:stretch>
        </p:blipFill>
        <p:spPr>
          <a:xfrm>
            <a:off x="228600" y="2819400"/>
            <a:ext cx="4648200" cy="23622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228600" y="2819400"/>
            <a:ext cx="2743200" cy="45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81000" y="1752600"/>
          <a:ext cx="7924800" cy="3803904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3581400"/>
                <a:gridCol w="4343400"/>
              </a:tblGrid>
              <a:tr h="9144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Courier New" pitchFamily="49" charset="0"/>
                        <a:buChar char="o"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Force between color-charged particles (mainly quarks) is strong force (responsible for hadrons)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1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Courier New" pitchFamily="49" charset="0"/>
                        <a:buChar char="o"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Color-charged particles exchange gluons; creating color force field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</a:tr>
              <a:tr h="1161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Courier New" pitchFamily="49" charset="0"/>
                        <a:buChar char="o"/>
                        <a:tabLst/>
                        <a:defRPr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Residual strong force 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Courier New" pitchFamily="49" charset="0"/>
                        <a:buNone/>
                        <a:tabLst/>
                        <a:defRPr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holds the nucleus together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Courier New" pitchFamily="49" charset="0"/>
                        <a:buChar char="o"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3" name="WordArt 202"/>
          <p:cNvSpPr>
            <a:spLocks noChangeArrowheads="1" noChangeShapeType="1" noTextEdit="1"/>
          </p:cNvSpPr>
          <p:nvPr/>
        </p:nvSpPr>
        <p:spPr bwMode="auto">
          <a:xfrm>
            <a:off x="609600" y="304800"/>
            <a:ext cx="8001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5DBAE"/>
                </a:solidFill>
                <a:latin typeface="Arial Black"/>
              </a:rPr>
              <a:t>Strong Force</a:t>
            </a:r>
          </a:p>
        </p:txBody>
      </p:sp>
      <p:pic>
        <p:nvPicPr>
          <p:cNvPr id="12" name="Picture 11" descr="color_ant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800" y="2758440"/>
            <a:ext cx="4257675" cy="2362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39000" y="3488755"/>
            <a:ext cx="1600200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1600" dirty="0">
                <a:solidFill>
                  <a:schemeClr val="bg2"/>
                </a:solidFill>
              </a:rPr>
              <a:t>Color must always be conserved just as energy and electric </a:t>
            </a:r>
            <a:r>
              <a:rPr lang="en-US" sz="1600" dirty="0" smtClean="0">
                <a:solidFill>
                  <a:schemeClr val="bg2"/>
                </a:solidFill>
              </a:rPr>
              <a:t>charge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1"/>
          </p:nvPr>
        </p:nvSpPr>
        <p:spPr>
          <a:xfrm>
            <a:off x="8153400" y="6208704"/>
            <a:ext cx="762000" cy="365125"/>
          </a:xfrm>
        </p:spPr>
        <p:txBody>
          <a:bodyPr/>
          <a:lstStyle/>
          <a:p>
            <a:fld id="{E96B0686-0027-4A86-846B-1BB18858892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 smtClean="0"/>
              <a:t>UConn</a:t>
            </a:r>
            <a:r>
              <a:rPr lang="en-US" dirty="0" smtClean="0"/>
              <a:t> Mentor Connection 2010, Chelsea Sidrane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9067800" y="3291840"/>
            <a:ext cx="6010277" cy="2270760"/>
            <a:chOff x="9067800" y="3291840"/>
            <a:chExt cx="6010277" cy="2270760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1277600" y="5181600"/>
              <a:ext cx="1447800" cy="38100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meson</a:t>
              </a:r>
            </a:p>
          </p:txBody>
        </p:sp>
        <p:pic>
          <p:nvPicPr>
            <p:cNvPr id="8" name="Picture 7" descr="gluon.jpg"/>
            <p:cNvPicPr>
              <a:picLocks noChangeAspect="1"/>
            </p:cNvPicPr>
            <p:nvPr/>
          </p:nvPicPr>
          <p:blipFill>
            <a:blip r:embed="rId4" cstate="print"/>
            <a:srcRect r="3333" b="3333"/>
            <a:stretch>
              <a:fillRect/>
            </a:stretch>
          </p:blipFill>
          <p:spPr>
            <a:xfrm rot="10800000" flipH="1" flipV="1">
              <a:off x="11201400" y="3657600"/>
              <a:ext cx="1676400" cy="1638300"/>
            </a:xfrm>
            <a:prstGeom prst="rect">
              <a:avLst/>
            </a:prstGeom>
          </p:spPr>
        </p:pic>
        <p:pic>
          <p:nvPicPr>
            <p:cNvPr id="9" name="Picture 239"/>
            <p:cNvPicPr>
              <a:picLocks noChangeAspect="1" noChangeArrowheads="1"/>
            </p:cNvPicPr>
            <p:nvPr/>
          </p:nvPicPr>
          <p:blipFill>
            <a:blip r:embed="rId5" cstate="print"/>
            <a:srcRect t="33264" b="33263"/>
            <a:stretch>
              <a:fillRect/>
            </a:stretch>
          </p:blipFill>
          <p:spPr bwMode="auto">
            <a:xfrm>
              <a:off x="9067800" y="4038600"/>
              <a:ext cx="2200276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</p:pic>
        <p:pic>
          <p:nvPicPr>
            <p:cNvPr id="10" name="Picture 239"/>
            <p:cNvPicPr>
              <a:picLocks noChangeAspect="1" noChangeArrowheads="1"/>
            </p:cNvPicPr>
            <p:nvPr/>
          </p:nvPicPr>
          <p:blipFill>
            <a:blip r:embed="rId5" cstate="print"/>
            <a:srcRect t="-1569" b="66527"/>
            <a:stretch>
              <a:fillRect/>
            </a:stretch>
          </p:blipFill>
          <p:spPr bwMode="auto">
            <a:xfrm>
              <a:off x="12877800" y="3962400"/>
              <a:ext cx="2200277" cy="877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11125200" y="3291840"/>
              <a:ext cx="1828800" cy="369332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/>
                <a:t>Strong Force</a:t>
              </a:r>
              <a:endParaRPr lang="en-US" sz="1800" b="1" dirty="0"/>
            </a:p>
          </p:txBody>
        </p:sp>
        <p:sp>
          <p:nvSpPr>
            <p:cNvPr id="18" name="Down Arrow 17"/>
            <p:cNvSpPr/>
            <p:nvPr/>
          </p:nvSpPr>
          <p:spPr bwMode="auto">
            <a:xfrm rot="10800000">
              <a:off x="12649200" y="5181600"/>
              <a:ext cx="152400" cy="152400"/>
            </a:xfrm>
            <a:prstGeom prst="downArrow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9" name="Down Arrow 18"/>
            <p:cNvSpPr/>
            <p:nvPr/>
          </p:nvSpPr>
          <p:spPr bwMode="auto">
            <a:xfrm rot="10800000">
              <a:off x="11201400" y="5181600"/>
              <a:ext cx="152400" cy="152400"/>
            </a:xfrm>
            <a:prstGeom prst="downArrow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pic>
          <p:nvPicPr>
            <p:cNvPr id="26" name="Picture 25" descr="yellow.png"/>
            <p:cNvPicPr>
              <a:picLocks noChangeAspect="1"/>
            </p:cNvPicPr>
            <p:nvPr/>
          </p:nvPicPr>
          <p:blipFill>
            <a:blip r:embed="rId6" cstate="print"/>
            <a:srcRect l="33765"/>
            <a:stretch>
              <a:fillRect/>
            </a:stretch>
          </p:blipFill>
          <p:spPr>
            <a:xfrm>
              <a:off x="9372600" y="4404360"/>
              <a:ext cx="228600" cy="313924"/>
            </a:xfrm>
            <a:prstGeom prst="rect">
              <a:avLst/>
            </a:prstGeom>
          </p:spPr>
        </p:pic>
        <p:sp>
          <p:nvSpPr>
            <p:cNvPr id="27" name="Oval 26"/>
            <p:cNvSpPr/>
            <p:nvPr/>
          </p:nvSpPr>
          <p:spPr>
            <a:xfrm>
              <a:off x="9180600" y="4309110"/>
              <a:ext cx="381000" cy="6096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3249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14500" y="4888230"/>
            <a:ext cx="1905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81096" y="2578418"/>
            <a:ext cx="5266464" cy="3593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022E-16 L -0.8283 -0.0067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4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/>
              <a:t>Composite Particles</a:t>
            </a: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2895600" y="1295400"/>
            <a:ext cx="3733800" cy="1295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2819400" y="1219200"/>
            <a:ext cx="3886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Hadrons</a:t>
            </a:r>
          </a:p>
          <a:p>
            <a:pPr algn="ctr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200" dirty="0" smtClean="0"/>
              <a:t>composed </a:t>
            </a:r>
            <a:r>
              <a:rPr lang="en-US" sz="1200" dirty="0"/>
              <a:t>of strongly interacting particles (quarks or gluons</a:t>
            </a:r>
            <a:r>
              <a:rPr lang="en-US" sz="1200" dirty="0" smtClean="0"/>
              <a:t>)</a:t>
            </a:r>
          </a:p>
          <a:p>
            <a:pPr algn="ctr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200" dirty="0" smtClean="0"/>
              <a:t>have </a:t>
            </a:r>
            <a:r>
              <a:rPr lang="en-US" sz="1200" dirty="0"/>
              <a:t>a integer EM charge and no net color charge </a:t>
            </a: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1066800" y="2667000"/>
            <a:ext cx="3505200" cy="1447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/>
              <a:t>Baryons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4953000" y="2667000"/>
            <a:ext cx="3505200" cy="1447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/>
              <a:t>Mesons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1066800" y="4267200"/>
            <a:ext cx="7391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/>
              <a:t>All hadrons must be color neutral</a:t>
            </a:r>
            <a:endParaRPr lang="en-US" dirty="0"/>
          </a:p>
        </p:txBody>
      </p:sp>
      <p:pic>
        <p:nvPicPr>
          <p:cNvPr id="10" name="Picture 9" descr="170px-Hadron_colors.svg.png"/>
          <p:cNvPicPr>
            <a:picLocks noChangeAspect="1"/>
          </p:cNvPicPr>
          <p:nvPr/>
        </p:nvPicPr>
        <p:blipFill>
          <a:blip r:embed="rId3" cstate="print"/>
          <a:srcRect t="32913" b="32912"/>
          <a:stretch>
            <a:fillRect/>
          </a:stretch>
        </p:blipFill>
        <p:spPr>
          <a:xfrm>
            <a:off x="1352550" y="4716332"/>
            <a:ext cx="1847850" cy="1913068"/>
          </a:xfrm>
          <a:prstGeom prst="rect">
            <a:avLst/>
          </a:prstGeom>
        </p:spPr>
      </p:pic>
      <p:pic>
        <p:nvPicPr>
          <p:cNvPr id="11" name="Picture 10" descr="170px-Hadron_colors.svg.png"/>
          <p:cNvPicPr>
            <a:picLocks noChangeAspect="1"/>
          </p:cNvPicPr>
          <p:nvPr/>
        </p:nvPicPr>
        <p:blipFill>
          <a:blip r:embed="rId3" cstate="print"/>
          <a:srcRect b="67379"/>
          <a:stretch>
            <a:fillRect/>
          </a:stretch>
        </p:blipFill>
        <p:spPr>
          <a:xfrm>
            <a:off x="3875315" y="4724400"/>
            <a:ext cx="1850571" cy="1828800"/>
          </a:xfrm>
          <a:prstGeom prst="rect">
            <a:avLst/>
          </a:prstGeom>
        </p:spPr>
      </p:pic>
      <p:pic>
        <p:nvPicPr>
          <p:cNvPr id="12" name="Picture 11" descr="170px-Hadron_colors.svg.png"/>
          <p:cNvPicPr>
            <a:picLocks noChangeAspect="1"/>
          </p:cNvPicPr>
          <p:nvPr/>
        </p:nvPicPr>
        <p:blipFill>
          <a:blip r:embed="rId3" cstate="print"/>
          <a:srcRect t="66796"/>
          <a:stretch>
            <a:fillRect/>
          </a:stretch>
        </p:blipFill>
        <p:spPr>
          <a:xfrm>
            <a:off x="6400800" y="4724400"/>
            <a:ext cx="1828800" cy="1839558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73D74-F5A6-478C-AD13-E60000DE33E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UConn Mentor Connection 2010, Chelsea Sidrane</a:t>
            </a:r>
            <a:endParaRPr lang="en-US"/>
          </a:p>
        </p:txBody>
      </p:sp>
      <p:sp>
        <p:nvSpPr>
          <p:cNvPr id="15" name="Oval 14"/>
          <p:cNvSpPr/>
          <p:nvPr/>
        </p:nvSpPr>
        <p:spPr bwMode="auto">
          <a:xfrm>
            <a:off x="1584960" y="3276600"/>
            <a:ext cx="914400" cy="838200"/>
          </a:xfrm>
          <a:prstGeom prst="ellipse">
            <a:avLst/>
          </a:prstGeom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1003">
            <a:schemeClr val="dk2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Quark</a:t>
            </a:r>
          </a:p>
        </p:txBody>
      </p:sp>
      <p:sp>
        <p:nvSpPr>
          <p:cNvPr id="16" name="Oval 15"/>
          <p:cNvSpPr/>
          <p:nvPr/>
        </p:nvSpPr>
        <p:spPr bwMode="auto">
          <a:xfrm>
            <a:off x="2286000" y="3261360"/>
            <a:ext cx="914400" cy="838200"/>
          </a:xfrm>
          <a:prstGeom prst="ellipse">
            <a:avLst/>
          </a:prstGeom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1003">
            <a:schemeClr val="dk2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Quark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2971800" y="3246120"/>
            <a:ext cx="914400" cy="838200"/>
          </a:xfrm>
          <a:prstGeom prst="ellipse">
            <a:avLst/>
          </a:prstGeom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1003">
            <a:schemeClr val="dk2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Quark</a:t>
            </a:r>
          </a:p>
        </p:txBody>
      </p:sp>
      <p:sp>
        <p:nvSpPr>
          <p:cNvPr id="18" name="Oval 17"/>
          <p:cNvSpPr/>
          <p:nvPr/>
        </p:nvSpPr>
        <p:spPr bwMode="auto">
          <a:xfrm>
            <a:off x="5608320" y="3230880"/>
            <a:ext cx="914400" cy="838200"/>
          </a:xfrm>
          <a:prstGeom prst="ellipse">
            <a:avLst/>
          </a:prstGeom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1003">
            <a:schemeClr val="dk2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ahoma" pitchFamily="34" charset="0"/>
              </a:rPr>
              <a:t>U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6858000" y="3230880"/>
            <a:ext cx="914400" cy="838200"/>
          </a:xfrm>
          <a:prstGeom prst="ellipse">
            <a:avLst/>
          </a:prstGeom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1003">
            <a:schemeClr val="dk2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solidFill>
                  <a:schemeClr val="tx2"/>
                </a:solidFill>
                <a:latin typeface="Tahoma" pitchFamily="34" charset="0"/>
              </a:rPr>
              <a:t>Ū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77840" y="3337560"/>
            <a:ext cx="99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Up</a:t>
            </a:r>
          </a:p>
          <a:p>
            <a:pPr algn="ctr"/>
            <a:r>
              <a:rPr lang="en-US" sz="1600" dirty="0" smtClean="0"/>
              <a:t>Quark</a:t>
            </a:r>
          </a:p>
          <a:p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6842760" y="336804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Anti Up</a:t>
            </a:r>
          </a:p>
          <a:p>
            <a:pPr algn="ctr"/>
            <a:r>
              <a:rPr lang="en-US" sz="1600" dirty="0" smtClean="0"/>
              <a:t>Quark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04CF4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31203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D600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31203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60642"/>
            <a:ext cx="885444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Quantum Numbers and Conservation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158240" y="914400"/>
          <a:ext cx="6644640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464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Quantum</a:t>
                      </a:r>
                      <a:r>
                        <a:rPr lang="en-US" sz="2400" baseline="0" dirty="0" smtClean="0"/>
                        <a:t> Numbers/Conserved Properties</a:t>
                      </a:r>
                      <a:endParaRPr lang="en-US" sz="2400" dirty="0"/>
                    </a:p>
                  </a:txBody>
                  <a:tcPr marL="87854" marR="87854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Angular Momentum/Spin</a:t>
                      </a:r>
                      <a:endParaRPr lang="en-US" sz="2400" dirty="0"/>
                    </a:p>
                  </a:txBody>
                  <a:tcPr marL="87854" marR="87854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*Lepton</a:t>
                      </a:r>
                      <a:r>
                        <a:rPr lang="en-US" sz="2400" baseline="0" dirty="0" smtClean="0"/>
                        <a:t> number(s)</a:t>
                      </a:r>
                      <a:endParaRPr lang="en-US" sz="2400" dirty="0"/>
                    </a:p>
                  </a:txBody>
                  <a:tcPr marL="87854" marR="87854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*Baryon number</a:t>
                      </a:r>
                      <a:endParaRPr lang="en-US" sz="2400" dirty="0"/>
                    </a:p>
                  </a:txBody>
                  <a:tcPr marL="87854" marR="87854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*Electric charge</a:t>
                      </a:r>
                      <a:endParaRPr lang="en-US" sz="2400" dirty="0"/>
                    </a:p>
                  </a:txBody>
                  <a:tcPr marL="87854" marR="87854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Flavor:</a:t>
                      </a:r>
                    </a:p>
                    <a:p>
                      <a:r>
                        <a:rPr lang="en-US" sz="2400" dirty="0" smtClean="0"/>
                        <a:t>   Strangeness</a:t>
                      </a:r>
                    </a:p>
                    <a:p>
                      <a:r>
                        <a:rPr lang="en-US" sz="2400" dirty="0" smtClean="0"/>
                        <a:t>   Charm</a:t>
                      </a:r>
                    </a:p>
                    <a:p>
                      <a:r>
                        <a:rPr lang="en-US" sz="2400" dirty="0" smtClean="0"/>
                        <a:t>   </a:t>
                      </a:r>
                      <a:r>
                        <a:rPr lang="en-US" sz="2400" dirty="0" err="1" smtClean="0"/>
                        <a:t>Bottomness</a:t>
                      </a:r>
                      <a:endParaRPr lang="en-US" sz="2400" dirty="0" smtClean="0"/>
                    </a:p>
                    <a:p>
                      <a:r>
                        <a:rPr lang="en-US" sz="2400" dirty="0" smtClean="0"/>
                        <a:t>   </a:t>
                      </a:r>
                      <a:r>
                        <a:rPr lang="en-US" sz="2400" dirty="0" err="1" smtClean="0"/>
                        <a:t>Topness</a:t>
                      </a:r>
                      <a:endParaRPr lang="en-US" sz="2400" dirty="0" smtClean="0"/>
                    </a:p>
                    <a:p>
                      <a:r>
                        <a:rPr lang="en-US" sz="2400" dirty="0" smtClean="0"/>
                        <a:t>   </a:t>
                      </a:r>
                      <a:r>
                        <a:rPr lang="en-US" sz="2400" dirty="0" err="1" smtClean="0"/>
                        <a:t>Isospin</a:t>
                      </a:r>
                      <a:endParaRPr lang="en-US" sz="2400" dirty="0" smtClean="0"/>
                    </a:p>
                  </a:txBody>
                  <a:tcPr marL="87854" marR="87854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Color Charge</a:t>
                      </a:r>
                    </a:p>
                  </a:txBody>
                  <a:tcPr marL="87854" marR="87854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Momentum/Energy</a:t>
                      </a:r>
                    </a:p>
                  </a:txBody>
                  <a:tcPr marL="87854" marR="87854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Weak</a:t>
                      </a:r>
                      <a:r>
                        <a:rPr lang="en-US" sz="2400" baseline="0" dirty="0" smtClean="0"/>
                        <a:t> Charge/</a:t>
                      </a:r>
                      <a:r>
                        <a:rPr lang="en-US" sz="2400" baseline="0" dirty="0" err="1" smtClean="0"/>
                        <a:t>Isospin</a:t>
                      </a:r>
                      <a:endParaRPr lang="en-US" sz="2400" dirty="0" smtClean="0"/>
                    </a:p>
                  </a:txBody>
                  <a:tcPr marL="87854" marR="87854"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28FC-9439-4131-9E46-0F727119AC92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UConn</a:t>
            </a:r>
            <a:r>
              <a:rPr lang="en-US" dirty="0" smtClean="0"/>
              <a:t> Mentor Connection 2010, Chelsea Sidrane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838200" y="3906694"/>
            <a:ext cx="626746" cy="453851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76200"/>
            <a:ext cx="7772400" cy="838200"/>
          </a:xfrm>
        </p:spPr>
        <p:txBody>
          <a:bodyPr/>
          <a:lstStyle/>
          <a:p>
            <a:r>
              <a:rPr lang="en-US" dirty="0" err="1" smtClean="0"/>
              <a:t>GlueX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3048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	The goal of </a:t>
            </a:r>
            <a:r>
              <a:rPr lang="en-US" dirty="0" err="1" smtClean="0"/>
              <a:t>GlueX</a:t>
            </a:r>
            <a:r>
              <a:rPr lang="en-US" dirty="0" smtClean="0"/>
              <a:t> is to study the concept of confinement in those particles that display some degree of </a:t>
            </a:r>
            <a:r>
              <a:rPr lang="en-US" dirty="0" err="1" smtClean="0"/>
              <a:t>gluonic</a:t>
            </a:r>
            <a:r>
              <a:rPr lang="en-US" dirty="0" smtClean="0"/>
              <a:t> freedom; hybrid mesons.</a:t>
            </a:r>
            <a:endParaRPr lang="en-US" dirty="0"/>
          </a:p>
        </p:txBody>
      </p:sp>
      <p:pic>
        <p:nvPicPr>
          <p:cNvPr id="5" name="Picture 4" descr="shapeimage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1524000"/>
            <a:ext cx="7924800" cy="512781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28FC-9439-4131-9E46-0F727119AC9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UConn Mentor Connection 2010, Chelsea Sidrane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60000"/>
            <a:lumOff val="40000"/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Part</a:t>
            </a:r>
            <a:endParaRPr lang="en-US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1981200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1219200"/>
            <a:ext cx="792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Of the many components that went into constructing the                                    </a:t>
            </a:r>
            <a:r>
              <a:rPr lang="en-US" dirty="0" err="1">
                <a:solidFill>
                  <a:schemeClr val="accent6"/>
                </a:solidFill>
              </a:rPr>
              <a:t>G</a:t>
            </a:r>
            <a:r>
              <a:rPr lang="en-US" dirty="0" err="1" smtClean="0">
                <a:solidFill>
                  <a:schemeClr val="accent6"/>
                </a:solidFill>
              </a:rPr>
              <a:t>lueX</a:t>
            </a:r>
            <a:r>
              <a:rPr lang="en-US" dirty="0" smtClean="0">
                <a:solidFill>
                  <a:schemeClr val="accent6"/>
                </a:solidFill>
              </a:rPr>
              <a:t> setup, we worked on the photon source, specifically, the </a:t>
            </a:r>
            <a:r>
              <a:rPr lang="en-US" dirty="0" smtClean="0">
                <a:solidFill>
                  <a:schemeClr val="accent6"/>
                </a:solidFill>
              </a:rPr>
              <a:t>mount </a:t>
            </a:r>
            <a:r>
              <a:rPr lang="en-US" dirty="0" smtClean="0">
                <a:solidFill>
                  <a:schemeClr val="accent6"/>
                </a:solidFill>
              </a:rPr>
              <a:t>for the crystal </a:t>
            </a:r>
            <a:endParaRPr lang="en-US" dirty="0" smtClean="0">
              <a:solidFill>
                <a:schemeClr val="accent6"/>
              </a:solidFill>
            </a:endParaRPr>
          </a:p>
          <a:p>
            <a:r>
              <a:rPr lang="en-US" dirty="0" smtClean="0">
                <a:solidFill>
                  <a:schemeClr val="accent6"/>
                </a:solidFill>
              </a:rPr>
              <a:t>radiator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6" name="Picture 5" descr="shapeimage_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448800" y="1798320"/>
            <a:ext cx="6400800" cy="4141697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7" name="Picture 6" descr="shapeimage_1.png"/>
          <p:cNvPicPr>
            <a:picLocks noChangeAspect="1"/>
          </p:cNvPicPr>
          <p:nvPr/>
        </p:nvPicPr>
        <p:blipFill>
          <a:blip r:embed="rId8" cstate="print"/>
          <a:srcRect t="53355" r="44048"/>
          <a:stretch>
            <a:fillRect/>
          </a:stretch>
        </p:blipFill>
        <p:spPr>
          <a:xfrm>
            <a:off x="1371600" y="4008120"/>
            <a:ext cx="3581400" cy="1931897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28FC-9439-4131-9E46-0F727119AC92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UConn Mentor Connection 2010, Chelsea Sidrane</a:t>
            </a: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15400" y="5029200"/>
            <a:ext cx="457200" cy="2057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9" cstate="print"/>
          <a:srcRect l="12500" t="38542" r="44531" b="21875"/>
          <a:stretch>
            <a:fillRect/>
          </a:stretch>
        </p:blipFill>
        <p:spPr bwMode="auto">
          <a:xfrm>
            <a:off x="6736080" y="4998720"/>
            <a:ext cx="4191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9098280" y="6065520"/>
            <a:ext cx="457200" cy="2057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3876E-7 L -0.88333 1.3876E-7 " pathEditMode="relative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Requirements for the Photon 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227075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9 </a:t>
            </a:r>
            <a:r>
              <a:rPr lang="en-US" dirty="0" err="1" smtClean="0"/>
              <a:t>GeV</a:t>
            </a:r>
            <a:r>
              <a:rPr lang="en-US" dirty="0" smtClean="0"/>
              <a:t> Photon Beam</a:t>
            </a:r>
          </a:p>
          <a:p>
            <a:r>
              <a:rPr lang="en-US" dirty="0" smtClean="0"/>
              <a:t>Low background </a:t>
            </a:r>
            <a:r>
              <a:rPr lang="en-US" dirty="0" smtClean="0"/>
              <a:t>radiation</a:t>
            </a:r>
            <a:endParaRPr lang="en-US" dirty="0" smtClean="0"/>
          </a:p>
          <a:p>
            <a:r>
              <a:rPr lang="en-US" dirty="0" smtClean="0"/>
              <a:t>Linear polarization:</a:t>
            </a:r>
          </a:p>
          <a:p>
            <a:pPr lvl="1">
              <a:buNone/>
            </a:pPr>
            <a:r>
              <a:rPr lang="en-US" dirty="0" smtClean="0"/>
              <a:t>	</a:t>
            </a:r>
            <a:r>
              <a:rPr lang="en-US" dirty="0" smtClean="0"/>
              <a:t>both electric and magnetic fields </a:t>
            </a:r>
            <a:r>
              <a:rPr lang="en-US" dirty="0" smtClean="0"/>
              <a:t>are</a:t>
            </a:r>
            <a:r>
              <a:rPr lang="en-US" dirty="0" smtClean="0"/>
              <a:t> </a:t>
            </a:r>
            <a:r>
              <a:rPr lang="en-US" dirty="0" smtClean="0"/>
              <a:t>oriented 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in </a:t>
            </a:r>
            <a:r>
              <a:rPr lang="en-US" dirty="0" smtClean="0"/>
              <a:t>a single </a:t>
            </a:r>
            <a:r>
              <a:rPr lang="en-US" dirty="0" smtClean="0"/>
              <a:t>direction; as is the resulting photon </a:t>
            </a:r>
          </a:p>
          <a:p>
            <a:pPr lvl="1">
              <a:buNone/>
            </a:pPr>
            <a:r>
              <a:rPr lang="en-US" dirty="0" smtClean="0"/>
              <a:t>beam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UConn Mentor Connection 2010, Chelsea Sidrane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28FC-9439-4131-9E46-0F727119AC92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240" y="3703320"/>
            <a:ext cx="402060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180px-Polarisation_(Linear)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16040" y="1409700"/>
            <a:ext cx="2087880" cy="5219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Compton Back-Scattering</a:t>
            </a:r>
          </a:p>
          <a:p>
            <a:pPr lvl="1"/>
            <a:r>
              <a:rPr lang="en-US" dirty="0" smtClean="0"/>
              <a:t>polarization</a:t>
            </a:r>
          </a:p>
          <a:p>
            <a:pPr lvl="1"/>
            <a:r>
              <a:rPr lang="en-US" dirty="0" smtClean="0"/>
              <a:t>no background radiation (laser)</a:t>
            </a:r>
          </a:p>
          <a:p>
            <a:r>
              <a:rPr lang="en-US" dirty="0" smtClean="0"/>
              <a:t>Bremsstrahlung</a:t>
            </a:r>
          </a:p>
          <a:p>
            <a:pPr lvl="1"/>
            <a:r>
              <a:rPr lang="en-US" dirty="0" smtClean="0"/>
              <a:t>Sufficient Energy</a:t>
            </a:r>
          </a:p>
          <a:p>
            <a:pPr lvl="1"/>
            <a:r>
              <a:rPr lang="en-US" dirty="0" smtClean="0"/>
              <a:t>Sufficient Flux</a:t>
            </a:r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UConn Mentor Connection 2010, Chelsea Sidrane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28FC-9439-4131-9E46-0F727119AC92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5" descr="photon_elect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38322" y="1341120"/>
            <a:ext cx="3985638" cy="1873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emsstrahlun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877" y="2209800"/>
            <a:ext cx="5744724" cy="34322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3733800" cy="990600"/>
          </a:xfrm>
        </p:spPr>
        <p:txBody>
          <a:bodyPr>
            <a:noAutofit/>
          </a:bodyPr>
          <a:lstStyle/>
          <a:p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Principles Behind Our Experiment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Picture Placeholder 18" descr="bremsstrahlung radiation.png"/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rcRect r="-15758"/>
          <a:stretch>
            <a:fillRect/>
          </a:stretch>
        </p:blipFill>
        <p:spPr>
          <a:xfrm>
            <a:off x="4267200" y="0"/>
            <a:ext cx="5105400" cy="2686805"/>
          </a:xfrm>
        </p:spPr>
      </p:pic>
      <p:sp>
        <p:nvSpPr>
          <p:cNvPr id="36" name="Footer Placeholder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UConn Mentor Connection 2010, Chelsea Sidrane</a:t>
            </a:r>
            <a:endParaRPr lang="en-US"/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28FC-9439-4131-9E46-0F727119AC9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144238" y="4797547"/>
            <a:ext cx="1275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Virtual photon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51067" y="4295001"/>
            <a:ext cx="19829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o</a:t>
            </a:r>
            <a:r>
              <a:rPr lang="en-US" sz="1200" dirty="0" smtClean="0"/>
              <a:t>f an atom in a radiator</a:t>
            </a:r>
            <a:endParaRPr lang="en-US" sz="1200" dirty="0"/>
          </a:p>
        </p:txBody>
      </p:sp>
      <p:cxnSp>
        <p:nvCxnSpPr>
          <p:cNvPr id="24" name="Curved Connector 23"/>
          <p:cNvCxnSpPr/>
          <p:nvPr/>
        </p:nvCxnSpPr>
        <p:spPr bwMode="auto">
          <a:xfrm rot="16200000" flipH="1">
            <a:off x="2925574" y="4923026"/>
            <a:ext cx="304800" cy="59948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1567247" y="4992469"/>
            <a:ext cx="1252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AKA bremsstrahlung radiation</a:t>
            </a:r>
            <a:endParaRPr lang="en-US" sz="1200" dirty="0"/>
          </a:p>
        </p:txBody>
      </p:sp>
      <p:sp>
        <p:nvSpPr>
          <p:cNvPr id="20" name="Chord 19"/>
          <p:cNvSpPr/>
          <p:nvPr/>
        </p:nvSpPr>
        <p:spPr>
          <a:xfrm rot="9957211">
            <a:off x="7294866" y="366876"/>
            <a:ext cx="1945667" cy="1955880"/>
          </a:xfrm>
          <a:prstGeom prst="chord">
            <a:avLst>
              <a:gd name="adj1" fmla="val 7557939"/>
              <a:gd name="adj2" fmla="val 1581416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239000" y="25908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Feynman Diagram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5105400" y="4419600"/>
            <a:ext cx="4038600" cy="1752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b="1" cap="small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Bremsstrahlung; or Braking Radiation</a:t>
            </a:r>
            <a:endParaRPr lang="en-US" sz="2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  <a:p>
            <a:pPr>
              <a:buNone/>
            </a:pPr>
            <a:r>
              <a:rPr lang="en-US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-</a:t>
            </a:r>
            <a:r>
              <a:rPr lang="en-US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</a:rPr>
              <a:t>Deflection/Acceleration</a:t>
            </a:r>
          </a:p>
          <a:p>
            <a:pPr>
              <a:buNone/>
            </a:pPr>
            <a:r>
              <a:rPr lang="en-US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</a:rPr>
              <a:t>=radiation</a:t>
            </a:r>
            <a:endParaRPr lang="en-US" sz="24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5791200" cy="13716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Coherent Bremsstrahlung</a:t>
            </a:r>
            <a:endParaRPr lang="en-US" sz="4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28FC-9439-4131-9E46-0F727119AC92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UConn Mentor Connection 2010, Chelsea Sidrane</a:t>
            </a:r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l="28750" t="27000" r="30000" b="12000"/>
          <a:stretch>
            <a:fillRect/>
          </a:stretch>
        </p:blipFill>
        <p:spPr bwMode="auto">
          <a:xfrm>
            <a:off x="152400" y="1524000"/>
            <a:ext cx="4699417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971800" y="1676400"/>
            <a:ext cx="1828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6"/>
                </a:solidFill>
              </a:rPr>
              <a:t>Coherent bremsstrahlung greatly increases the flux of photons/</a:t>
            </a:r>
            <a:r>
              <a:rPr lang="en-US" sz="1400" dirty="0" err="1" smtClean="0">
                <a:solidFill>
                  <a:schemeClr val="accent6"/>
                </a:solidFill>
              </a:rPr>
              <a:t>GeV</a:t>
            </a:r>
            <a:r>
              <a:rPr lang="en-US" sz="1400" dirty="0" smtClean="0">
                <a:solidFill>
                  <a:schemeClr val="accent6"/>
                </a:solidFill>
              </a:rPr>
              <a:t>; represented by the peaks on this graph</a:t>
            </a:r>
            <a:endParaRPr lang="en-US" sz="1400" dirty="0">
              <a:solidFill>
                <a:schemeClr val="accent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24400" y="1676400"/>
            <a:ext cx="4038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cap="small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Coherent Bremsstrahlung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Replace the radiator with a crystalline substance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Correct Orientation-&gt;Peaks</a:t>
            </a:r>
          </a:p>
          <a:p>
            <a:pPr lvl="2">
              <a:buFont typeface="Courier New" pitchFamily="49" charset="0"/>
              <a:buChar char="o"/>
            </a:pPr>
            <a:r>
              <a:rPr lang="en-U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Sufficient flux</a:t>
            </a:r>
          </a:p>
          <a:p>
            <a:pPr lvl="2">
              <a:buFont typeface="Courier New" pitchFamily="49" charset="0"/>
              <a:buChar char="o"/>
            </a:pPr>
            <a:r>
              <a:rPr lang="en-U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Lower background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Linear polarization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715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Nuclear Physicists</a:t>
            </a:r>
            <a:endParaRPr 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52600" y="3190839"/>
            <a:ext cx="7010400" cy="3438561"/>
          </a:xfrm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762000" y="1600200"/>
            <a:ext cx="441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What is the world made of?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838200" y="21336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What holds it together?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9220200" y="1066800"/>
            <a:ext cx="6096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have long pondered </a:t>
            </a:r>
            <a:r>
              <a:rPr lang="en-US" dirty="0"/>
              <a:t>these two questions: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28FC-9439-4131-9E46-0F727119AC9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UConn Mentor Connection 2010, Chelsea Sidrane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144000" y="2057400"/>
            <a:ext cx="4038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(Is a theory that scientists have formulated explain the world around us walk through picture)</a:t>
            </a:r>
          </a:p>
          <a:p>
            <a:r>
              <a:rPr lang="en-US" dirty="0" smtClean="0"/>
              <a:t>The standard model includes 2 different types of elementary particles, fermions and bosons. -2 main groups of fermions, leptons and quarks -4 main types of bosons; responsible for 3 of the 4 fundamental interactions (forces)  </a:t>
            </a:r>
            <a:endParaRPr lang="en-US" dirty="0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381000" y="2819400"/>
            <a:ext cx="6781800" cy="609600"/>
          </a:xfrm>
          <a:prstGeom prst="rect">
            <a:avLst/>
          </a:prstGeom>
          <a:solidFill>
            <a:schemeClr val="accent6"/>
          </a:solidFill>
          <a:effectLst>
            <a:softEdge rad="63500"/>
          </a:effectLst>
        </p:spPr>
        <p:txBody>
          <a:bodyPr vert="horz" lIns="45720" rIns="45720" anchor="ctr">
            <a:normAutofit fontScale="8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The Standard Model was born</a:t>
            </a:r>
            <a:endParaRPr kumimoji="0" lang="en-US" sz="4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Reciprocal Lattice Vectors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r</a:t>
            </a:r>
            <a:r>
              <a:rPr lang="en-US" dirty="0" smtClean="0"/>
              <a:t>eciprocal </a:t>
            </a:r>
            <a:r>
              <a:rPr lang="en-US" dirty="0" smtClean="0"/>
              <a:t>s</a:t>
            </a:r>
            <a:r>
              <a:rPr lang="en-US" dirty="0" smtClean="0"/>
              <a:t>pace</a:t>
            </a:r>
            <a:endParaRPr lang="en-US" dirty="0"/>
          </a:p>
          <a:p>
            <a:r>
              <a:rPr lang="en-US" dirty="0" smtClean="0"/>
              <a:t>m</a:t>
            </a:r>
            <a:r>
              <a:rPr lang="en-US" dirty="0" smtClean="0"/>
              <a:t>odel </a:t>
            </a:r>
            <a:r>
              <a:rPr lang="en-US" dirty="0" smtClean="0"/>
              <a:t>for </a:t>
            </a:r>
            <a:r>
              <a:rPr lang="en-US" dirty="0" smtClean="0"/>
              <a:t>d</a:t>
            </a:r>
            <a:r>
              <a:rPr lang="en-US" dirty="0" smtClean="0"/>
              <a:t>iffraction in crystals</a:t>
            </a:r>
            <a:endParaRPr lang="en-US" dirty="0" smtClean="0"/>
          </a:p>
          <a:p>
            <a:r>
              <a:rPr lang="en-US" dirty="0" smtClean="0"/>
              <a:t>m</a:t>
            </a:r>
            <a:r>
              <a:rPr lang="en-US" dirty="0" smtClean="0"/>
              <a:t>easured </a:t>
            </a:r>
            <a:r>
              <a:rPr lang="en-US" dirty="0" smtClean="0"/>
              <a:t>in units of</a:t>
            </a:r>
          </a:p>
          <a:p>
            <a:pPr>
              <a:buNone/>
            </a:pPr>
            <a:r>
              <a:rPr lang="en-US" dirty="0" smtClean="0"/>
              <a:t>1/distance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UConn Mentor Connection 2010, Chelsea Sidrane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28FC-9439-4131-9E46-0F727119AC92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" name="Content Placeholder 4" descr="reci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84571" y="3154680"/>
            <a:ext cx="3211629" cy="2514600"/>
          </a:xfrm>
          <a:prstGeom prst="rect">
            <a:avLst/>
          </a:prstGeom>
        </p:spPr>
      </p:pic>
      <p:pic>
        <p:nvPicPr>
          <p:cNvPr id="7" name="Picture 6" descr="crystal lattic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10640" y="3947160"/>
            <a:ext cx="3901440" cy="2606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Mounting the Radiator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UConn</a:t>
            </a:r>
            <a:r>
              <a:rPr lang="en-US" dirty="0" smtClean="0"/>
              <a:t> Mentor Connection 2010, Chelsea Sidrane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28FC-9439-4131-9E46-0F727119AC92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26720" y="1752600"/>
            <a:ext cx="7772400" cy="4114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lang="en-US" sz="3000" dirty="0" smtClean="0">
                <a:latin typeface="+mn-lt"/>
              </a:rPr>
              <a:t>Diamond mounted on 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n-US" sz="3000" dirty="0" smtClean="0">
                <a:latin typeface="+mn-lt"/>
              </a:rPr>
              <a:t>carbon </a:t>
            </a:r>
            <a:r>
              <a:rPr lang="en-US" sz="3000" dirty="0" smtClean="0"/>
              <a:t>fibers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Goal</a:t>
            </a:r>
          </a:p>
          <a:p>
            <a:pPr marL="877824" lvl="1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Avoid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low energy </a:t>
            </a:r>
          </a:p>
          <a:p>
            <a:pPr marL="877824" lvl="1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</a:pPr>
            <a:r>
              <a:rPr lang="en-US" sz="3000" dirty="0" smtClean="0"/>
              <a:t>background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bremsstrahlung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8280" y="1463040"/>
            <a:ext cx="2651760" cy="3076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Principles Behind Our Experiment: Ensuring Radiator Stability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8305800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Vibrating Wire</a:t>
            </a:r>
          </a:p>
          <a:p>
            <a:pPr lvl="1"/>
            <a:r>
              <a:rPr lang="en-US" sz="2000" dirty="0" smtClean="0"/>
              <a:t>Crystal radiator must be stable </a:t>
            </a:r>
          </a:p>
          <a:p>
            <a:pPr lvl="1"/>
            <a:r>
              <a:rPr lang="en-US" sz="2000" dirty="0" smtClean="0"/>
              <a:t>Must be finely tunable to create Coherent Bremsstrahlung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28600" y="3124200"/>
            <a:ext cx="3200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Arial" pitchFamily="34" charset="0"/>
              <a:buChar char="•"/>
              <a:defRPr/>
            </a:pPr>
            <a:r>
              <a:rPr lang="en-US" sz="2200" kern="0" dirty="0" smtClean="0">
                <a:latin typeface="+mn-lt"/>
              </a:rPr>
              <a:t>Resonance-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defRPr/>
            </a:pPr>
            <a:r>
              <a:rPr lang="en-US" sz="2200" kern="0" dirty="0" smtClean="0">
                <a:latin typeface="+mn-lt"/>
              </a:rPr>
              <a:t>	</a:t>
            </a:r>
            <a:r>
              <a:rPr lang="en-US" sz="2200" dirty="0" smtClean="0"/>
              <a:t>a system’s tendency to vibrate with a larger amplitude at certain frequencies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Arial" pitchFamily="34" charset="0"/>
              <a:buChar char="•"/>
              <a:defRPr/>
            </a:pPr>
            <a:r>
              <a:rPr lang="en-US" sz="2200" dirty="0" smtClean="0"/>
              <a:t>Constructive </a:t>
            </a:r>
            <a:r>
              <a:rPr lang="en-US" sz="2200" dirty="0" err="1" smtClean="0"/>
              <a:t>intereference</a:t>
            </a:r>
            <a:endParaRPr lang="en-US" sz="2200" dirty="0" smtClean="0"/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defRPr/>
            </a:pPr>
            <a:endParaRPr lang="en-US" sz="2200" dirty="0" smtClean="0"/>
          </a:p>
        </p:txBody>
      </p:sp>
      <p:graphicFrame>
        <p:nvGraphicFramePr>
          <p:cNvPr id="5" name="Object 4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29698" name="Equation" r:id="rId4" imgW="0" imgH="0" progId="Equation.COEE2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502150" y="3327400"/>
          <a:ext cx="138113" cy="203200"/>
        </p:xfrm>
        <a:graphic>
          <a:graphicData uri="http://schemas.openxmlformats.org/presentationml/2006/ole">
            <p:oleObj spid="_x0000_s29699" name="Equation" r:id="rId5" imgW="138240" imgH="203040" progId="Equation.COEE2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29700" name="Equation" r:id="rId6" imgW="0" imgH="0" progId="Equation.COEE2">
              <p:embed/>
            </p:oleObj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28FC-9439-4131-9E46-0F727119AC92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UConn Mentor Connection 2010, Chelsea Sidrane</a:t>
            </a:r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505200" y="3086724"/>
            <a:ext cx="4495800" cy="3390276"/>
            <a:chOff x="3505200" y="3086724"/>
            <a:chExt cx="4495800" cy="3390276"/>
          </a:xfrm>
        </p:grpSpPr>
        <p:sp>
          <p:nvSpPr>
            <p:cNvPr id="13" name="Rectangle 12"/>
            <p:cNvSpPr/>
            <p:nvPr/>
          </p:nvSpPr>
          <p:spPr>
            <a:xfrm>
              <a:off x="3505200" y="3086724"/>
              <a:ext cx="4495800" cy="33902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equation(4)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26305" y="3310327"/>
              <a:ext cx="4035165" cy="2959121"/>
            </a:xfrm>
            <a:prstGeom prst="rect">
              <a:avLst/>
            </a:prstGeom>
            <a:solidFill>
              <a:schemeClr val="bg1"/>
            </a:solidFill>
          </p:spPr>
        </p:pic>
      </p:grpSp>
      <p:pic>
        <p:nvPicPr>
          <p:cNvPr id="21" name="Picture 20" descr="SineWave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2301240"/>
            <a:ext cx="9144000" cy="5097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/>
          <p:cNvSpPr/>
          <p:nvPr/>
        </p:nvSpPr>
        <p:spPr>
          <a:xfrm>
            <a:off x="5638800" y="4114800"/>
            <a:ext cx="3200400" cy="2057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Weighting the Wire</a:t>
            </a:r>
            <a:endParaRPr lang="en-US" dirty="0"/>
          </a:p>
        </p:txBody>
      </p:sp>
      <p:pic>
        <p:nvPicPr>
          <p:cNvPr id="67" name="Content Placeholder 66" descr="CodeCogsEqn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760720" y="4293870"/>
            <a:ext cx="2926080" cy="172593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28FC-9439-4131-9E46-0F727119AC92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UConn</a:t>
            </a:r>
            <a:r>
              <a:rPr lang="en-US" dirty="0" smtClean="0"/>
              <a:t> Mentor Connection 2010, Chelsea Sidrane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856914" y="2595489"/>
            <a:ext cx="521677" cy="626012"/>
          </a:xfrm>
          <a:prstGeom prst="ellipse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</a:t>
            </a:r>
            <a:endParaRPr lang="en-US" dirty="0"/>
          </a:p>
        </p:txBody>
      </p:sp>
      <p:cxnSp>
        <p:nvCxnSpPr>
          <p:cNvPr id="8" name="Straight Connector 7"/>
          <p:cNvCxnSpPr>
            <a:stCxn id="6" idx="6"/>
          </p:cNvCxnSpPr>
          <p:nvPr/>
        </p:nvCxnSpPr>
        <p:spPr>
          <a:xfrm flipV="1">
            <a:off x="3378591" y="2073812"/>
            <a:ext cx="2399714" cy="83468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6" idx="2"/>
          </p:cNvCxnSpPr>
          <p:nvPr/>
        </p:nvCxnSpPr>
        <p:spPr>
          <a:xfrm rot="10800000">
            <a:off x="457200" y="2073812"/>
            <a:ext cx="2399714" cy="83468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57200" y="2073812"/>
            <a:ext cx="5321105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4943622" y="2282483"/>
            <a:ext cx="166936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-377483" y="2282483"/>
            <a:ext cx="166936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ight Arrow 41"/>
          <p:cNvSpPr/>
          <p:nvPr/>
        </p:nvSpPr>
        <p:spPr>
          <a:xfrm>
            <a:off x="4839286" y="1552135"/>
            <a:ext cx="521677" cy="4173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4734951" y="1674484"/>
            <a:ext cx="8346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Tension (T)</a:t>
            </a:r>
            <a:endParaRPr lang="en-US" sz="900" dirty="0"/>
          </a:p>
        </p:txBody>
      </p:sp>
      <p:sp>
        <p:nvSpPr>
          <p:cNvPr id="44" name="Right Arrow 43"/>
          <p:cNvSpPr/>
          <p:nvPr/>
        </p:nvSpPr>
        <p:spPr>
          <a:xfrm flipH="1">
            <a:off x="874542" y="1552135"/>
            <a:ext cx="521677" cy="4173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 flipH="1">
            <a:off x="874542" y="1656471"/>
            <a:ext cx="8346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Tension (T)</a:t>
            </a:r>
            <a:endParaRPr lang="en-US" sz="900" dirty="0"/>
          </a:p>
        </p:txBody>
      </p:sp>
      <p:cxnSp>
        <p:nvCxnSpPr>
          <p:cNvPr id="47" name="Straight Connector 46"/>
          <p:cNvCxnSpPr/>
          <p:nvPr/>
        </p:nvCxnSpPr>
        <p:spPr>
          <a:xfrm>
            <a:off x="457200" y="3325837"/>
            <a:ext cx="532110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>
            <a:off x="196362" y="3482340"/>
            <a:ext cx="52167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5517466" y="3482340"/>
            <a:ext cx="52167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2543908" y="3325837"/>
            <a:ext cx="1252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Length (L)</a:t>
            </a:r>
            <a:endParaRPr lang="en-US" sz="1200" dirty="0"/>
          </a:p>
        </p:txBody>
      </p:sp>
      <p:sp>
        <p:nvSpPr>
          <p:cNvPr id="52" name="TextBox 51"/>
          <p:cNvSpPr txBox="1"/>
          <p:nvPr/>
        </p:nvSpPr>
        <p:spPr>
          <a:xfrm rot="1111739">
            <a:off x="1291883" y="2491154"/>
            <a:ext cx="730348" cy="35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L/2</a:t>
            </a:r>
            <a:endParaRPr lang="en-US" sz="1100" dirty="0"/>
          </a:p>
        </p:txBody>
      </p:sp>
      <p:sp>
        <p:nvSpPr>
          <p:cNvPr id="53" name="TextBox 52"/>
          <p:cNvSpPr txBox="1"/>
          <p:nvPr/>
        </p:nvSpPr>
        <p:spPr>
          <a:xfrm rot="20422432">
            <a:off x="4278667" y="2499069"/>
            <a:ext cx="730348" cy="35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L/2</a:t>
            </a:r>
            <a:endParaRPr lang="en-US" sz="1100" dirty="0"/>
          </a:p>
        </p:txBody>
      </p:sp>
      <p:cxnSp>
        <p:nvCxnSpPr>
          <p:cNvPr id="55" name="Shape 54"/>
          <p:cNvCxnSpPr>
            <a:endCxn id="6" idx="7"/>
          </p:cNvCxnSpPr>
          <p:nvPr/>
        </p:nvCxnSpPr>
        <p:spPr>
          <a:xfrm rot="10800000" flipV="1">
            <a:off x="3302193" y="2178146"/>
            <a:ext cx="598075" cy="509018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587262" y="1865141"/>
            <a:ext cx="834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drop of glue</a:t>
            </a:r>
            <a:endParaRPr lang="en-US" sz="1200" dirty="0"/>
          </a:p>
        </p:txBody>
      </p:sp>
      <p:cxnSp>
        <p:nvCxnSpPr>
          <p:cNvPr id="64" name="Shape 63"/>
          <p:cNvCxnSpPr>
            <a:cxnSpLocks noChangeAspect="1"/>
          </p:cNvCxnSpPr>
          <p:nvPr/>
        </p:nvCxnSpPr>
        <p:spPr>
          <a:xfrm rot="9180000">
            <a:off x="4839286" y="2286169"/>
            <a:ext cx="598075" cy="509018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5360963" y="2318511"/>
            <a:ext cx="18780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Wires assumed </a:t>
            </a:r>
            <a:r>
              <a:rPr lang="en-US" sz="1200" dirty="0" err="1" smtClean="0"/>
              <a:t>massless</a:t>
            </a:r>
            <a:endParaRPr lang="en-US" sz="1200" dirty="0"/>
          </a:p>
        </p:txBody>
      </p:sp>
      <p:cxnSp>
        <p:nvCxnSpPr>
          <p:cNvPr id="69" name="Shape 68"/>
          <p:cNvCxnSpPr>
            <a:cxnSpLocks noChangeAspect="1"/>
          </p:cNvCxnSpPr>
          <p:nvPr/>
        </p:nvCxnSpPr>
        <p:spPr>
          <a:xfrm rot="10800000" flipV="1">
            <a:off x="5964004" y="4654753"/>
            <a:ext cx="436796" cy="371755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6172200" y="4419600"/>
            <a:ext cx="914400" cy="43088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tx2">
                    <a:lumMod val="50000"/>
                  </a:schemeClr>
                </a:solidFill>
              </a:rPr>
              <a:t>similar to frequency</a:t>
            </a:r>
            <a:endParaRPr lang="en-US" sz="11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57200" y="4233208"/>
            <a:ext cx="495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Making Measurements</a:t>
            </a:r>
          </a:p>
          <a:p>
            <a:r>
              <a:rPr lang="en-US" dirty="0" smtClean="0"/>
              <a:t>-resonance frequency of carbon fibers</a:t>
            </a:r>
          </a:p>
          <a:p>
            <a:r>
              <a:rPr lang="en-US" dirty="0" smtClean="0"/>
              <a:t>-increased mass lowers resonant frequencies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UConn Mentor Connection 2010, Chelsea Sidrane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248A5-188D-4785-88CE-7C8E267185A3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18160" y="0"/>
            <a:ext cx="7467600" cy="1143000"/>
          </a:xfrm>
          <a:prstGeom prst="rect">
            <a:avLst/>
          </a:prstGeom>
        </p:spPr>
        <p:txBody>
          <a:bodyPr vert="horz" lIns="45720" rIns="45720" anchor="b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Weighting the Wire: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Theory V.</a:t>
            </a:r>
            <a:r>
              <a:rPr lang="en-US" sz="46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Data</a:t>
            </a:r>
            <a:endParaRPr kumimoji="0" lang="en-US" sz="46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qefhalkdbz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27670"/>
            <a:ext cx="6847797" cy="450173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00600" y="777240"/>
            <a:ext cx="3337560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Theoretical Data estimated to find resonant curve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rot="16200000" flipH="1">
            <a:off x="2499360" y="3992880"/>
            <a:ext cx="2362200" cy="1524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42360" y="4572000"/>
            <a:ext cx="1691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Peak of Resonance Curve is maximum resonant frequency</a:t>
            </a:r>
            <a:endParaRPr lang="en-US" sz="1200" dirty="0"/>
          </a:p>
        </p:txBody>
      </p:sp>
      <p:pic>
        <p:nvPicPr>
          <p:cNvPr id="10" name="Picture 9" descr="IMG_1042.JPG"/>
          <p:cNvPicPr>
            <a:picLocks noChangeAspect="1"/>
          </p:cNvPicPr>
          <p:nvPr/>
        </p:nvPicPr>
        <p:blipFill>
          <a:blip r:embed="rId3" cstate="print"/>
          <a:srcRect l="25387" r="42525"/>
          <a:stretch>
            <a:fillRect/>
          </a:stretch>
        </p:blipFill>
        <p:spPr>
          <a:xfrm>
            <a:off x="6949440" y="1523999"/>
            <a:ext cx="2194560" cy="512945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437120" y="1310640"/>
            <a:ext cx="17068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*Enlarged view*</a:t>
            </a:r>
            <a:endParaRPr lang="en-US" sz="1000" dirty="0"/>
          </a:p>
        </p:txBody>
      </p:sp>
      <p:pic>
        <p:nvPicPr>
          <p:cNvPr id="18" name="ClipArt Placeholder 17" descr="IMG_1027.JPG"/>
          <p:cNvPicPr>
            <a:picLocks noGrp="1" noChangeAspect="1"/>
          </p:cNvPicPr>
          <p:nvPr>
            <p:ph type="clipArt" sz="half" idx="1"/>
          </p:nvPr>
        </p:nvPicPr>
        <p:blipFill>
          <a:blip r:embed="rId4" cstate="print"/>
          <a:srcRect l="29818" r="45030" b="9466"/>
          <a:stretch>
            <a:fillRect/>
          </a:stretch>
        </p:blipFill>
        <p:spPr>
          <a:xfrm>
            <a:off x="6964680" y="1543050"/>
            <a:ext cx="2179320" cy="510159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Standard Model and the origin of particle physics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GlueX</a:t>
            </a:r>
            <a:r>
              <a:rPr lang="en-US" dirty="0" smtClean="0"/>
              <a:t> experiment</a:t>
            </a:r>
          </a:p>
          <a:p>
            <a:r>
              <a:rPr lang="en-US" dirty="0" smtClean="0"/>
              <a:t>Our work on the radiator mount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UConn Mentor Connection 2010, Chelsea Sidrane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4DF47-43B4-4F7B-A5DC-C6AF2A86A48E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Dr. </a:t>
            </a:r>
            <a:r>
              <a:rPr lang="en-US" dirty="0" smtClean="0"/>
              <a:t>Jones</a:t>
            </a:r>
          </a:p>
          <a:p>
            <a:r>
              <a:rPr lang="en-US" dirty="0" smtClean="0"/>
              <a:t>Professor </a:t>
            </a:r>
            <a:r>
              <a:rPr lang="en-US" dirty="0" err="1" smtClean="0"/>
              <a:t>Mannhiem</a:t>
            </a:r>
            <a:endParaRPr lang="en-US" dirty="0" smtClean="0"/>
          </a:p>
          <a:p>
            <a:r>
              <a:rPr lang="en-US" dirty="0" smtClean="0"/>
              <a:t>Brendan Pratt</a:t>
            </a:r>
          </a:p>
          <a:p>
            <a:r>
              <a:rPr lang="en-US" dirty="0" smtClean="0"/>
              <a:t>Chris Pelletier </a:t>
            </a:r>
          </a:p>
          <a:p>
            <a:r>
              <a:rPr lang="en-US" dirty="0" smtClean="0"/>
              <a:t>Igor </a:t>
            </a:r>
            <a:r>
              <a:rPr lang="en-US" dirty="0" err="1" smtClean="0"/>
              <a:t>Senderovich</a:t>
            </a:r>
            <a:endParaRPr lang="en-US" dirty="0" smtClean="0"/>
          </a:p>
          <a:p>
            <a:r>
              <a:rPr lang="en-US" dirty="0" smtClean="0"/>
              <a:t>George </a:t>
            </a:r>
            <a:r>
              <a:rPr lang="en-US" dirty="0" err="1" smtClean="0"/>
              <a:t>Rawitscher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UConn</a:t>
            </a:r>
            <a:r>
              <a:rPr lang="en-US" dirty="0" smtClean="0"/>
              <a:t> Mentor Connection 2010, Chelsea Sidrane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4DF47-43B4-4F7B-A5DC-C6AF2A86A48E}" type="slidenum">
              <a:rPr lang="en-US" smtClean="0"/>
              <a:pPr/>
              <a:t>26</a:t>
            </a:fld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 rot="833429">
            <a:off x="-1077681" y="1862530"/>
            <a:ext cx="6607136" cy="4142233"/>
            <a:chOff x="698408" y="3729667"/>
            <a:chExt cx="5424169" cy="2599730"/>
          </a:xfrm>
        </p:grpSpPr>
        <p:sp>
          <p:nvSpPr>
            <p:cNvPr id="9" name="Rectangle 8"/>
            <p:cNvSpPr/>
            <p:nvPr/>
          </p:nvSpPr>
          <p:spPr>
            <a:xfrm rot="20741781">
              <a:off x="698408" y="3729667"/>
              <a:ext cx="374776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rPr>
                <a:t>Thanks!</a:t>
              </a:r>
              <a:endParaRPr lang="en-US" sz="5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20741781">
              <a:off x="850808" y="3882067"/>
              <a:ext cx="374776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rPr>
                <a:t>Thanks!</a:t>
              </a:r>
              <a:endParaRPr lang="en-US" sz="5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20741781">
              <a:off x="1003208" y="4034467"/>
              <a:ext cx="374776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rPr>
                <a:t>Thanks!</a:t>
              </a:r>
              <a:endParaRPr lang="en-US" sz="5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20741781">
              <a:off x="1155608" y="4186867"/>
              <a:ext cx="374776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rPr>
                <a:t>Thanks!</a:t>
              </a:r>
              <a:endParaRPr lang="en-US" sz="5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20741781">
              <a:off x="1308008" y="4339267"/>
              <a:ext cx="374776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rPr>
                <a:t>Thanks!</a:t>
              </a:r>
              <a:endParaRPr lang="en-US" sz="5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 rot="20741781">
              <a:off x="1460408" y="4491667"/>
              <a:ext cx="374776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rPr>
                <a:t>Thanks!</a:t>
              </a:r>
              <a:endParaRPr lang="en-US" sz="5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 rot="20741781">
              <a:off x="1612808" y="4644067"/>
              <a:ext cx="374776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rPr>
                <a:t>Thanks!</a:t>
              </a:r>
              <a:endParaRPr lang="en-US" sz="5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rot="20741781">
              <a:off x="1765208" y="4796467"/>
              <a:ext cx="374776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rPr>
                <a:t>Thanks!</a:t>
              </a:r>
              <a:endParaRPr lang="en-US" sz="5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 rot="20741781">
              <a:off x="1917608" y="4948867"/>
              <a:ext cx="374776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rPr>
                <a:t>Thanks!</a:t>
              </a:r>
              <a:endParaRPr lang="en-US" sz="5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 rot="20741781">
              <a:off x="2070008" y="5101267"/>
              <a:ext cx="374776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rPr>
                <a:t>Thanks!</a:t>
              </a:r>
              <a:endParaRPr lang="en-US" sz="5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 rot="20741781">
              <a:off x="2222408" y="5253667"/>
              <a:ext cx="374776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rPr>
                <a:t>Thanks!</a:t>
              </a:r>
              <a:endParaRPr lang="en-US" sz="5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 rot="20741781">
              <a:off x="2374808" y="5406067"/>
              <a:ext cx="374776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rPr>
                <a:t>Thanks!</a:t>
              </a:r>
              <a:endParaRPr lang="en-US" sz="5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Happened to the </a:t>
            </a:r>
            <a:r>
              <a:rPr lang="en-US" dirty="0" smtClean="0"/>
              <a:t>Atom</a:t>
            </a:r>
            <a:r>
              <a:rPr lang="en-US" dirty="0"/>
              <a:t>?!</a:t>
            </a:r>
          </a:p>
        </p:txBody>
      </p:sp>
      <p:sp>
        <p:nvSpPr>
          <p:cNvPr id="27652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1524000"/>
            <a:ext cx="7086600" cy="3581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The atom is no longer fundamental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 smtClean="0"/>
              <a:t>The </a:t>
            </a:r>
            <a:r>
              <a:rPr lang="en-US" sz="2800" dirty="0"/>
              <a:t>atom is made up </a:t>
            </a:r>
            <a:r>
              <a:rPr lang="en-US" sz="2800" dirty="0" smtClean="0"/>
              <a:t>of: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Nucleus</a:t>
            </a:r>
          </a:p>
          <a:p>
            <a:pPr lvl="2">
              <a:lnSpc>
                <a:spcPct val="90000"/>
              </a:lnSpc>
            </a:pPr>
            <a:r>
              <a:rPr lang="en-US" sz="2200" dirty="0" smtClean="0"/>
              <a:t>Protons/Neutrons</a:t>
            </a:r>
          </a:p>
          <a:p>
            <a:pPr lvl="3">
              <a:lnSpc>
                <a:spcPct val="90000"/>
              </a:lnSpc>
            </a:pPr>
            <a:r>
              <a:rPr lang="en-US" sz="1800" dirty="0" smtClean="0"/>
              <a:t>Quarks </a:t>
            </a:r>
          </a:p>
          <a:p>
            <a:pPr lvl="3">
              <a:lnSpc>
                <a:spcPct val="90000"/>
              </a:lnSpc>
              <a:buNone/>
            </a:pPr>
            <a:r>
              <a:rPr lang="en-US" sz="1800" dirty="0" smtClean="0"/>
              <a:t>and Gluons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Electrons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 lvl="1">
              <a:lnSpc>
                <a:spcPct val="90000"/>
              </a:lnSpc>
              <a:buNone/>
            </a:pPr>
            <a:endParaRPr lang="en-US" sz="2400" dirty="0" smtClean="0"/>
          </a:p>
          <a:p>
            <a:pPr lvl="1">
              <a:lnSpc>
                <a:spcPct val="90000"/>
              </a:lnSpc>
            </a:pPr>
            <a:endParaRPr lang="en-US" sz="240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4DF47-43B4-4F7B-A5DC-C6AF2A86A48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UConn Mentor Connection 2010, Chelsea Sidrane</a:t>
            </a:r>
            <a:endParaRPr lang="en-US"/>
          </a:p>
        </p:txBody>
      </p:sp>
      <p:pic>
        <p:nvPicPr>
          <p:cNvPr id="18" name="Picture 17" descr="atom diagra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0800" y="3276600"/>
            <a:ext cx="6553200" cy="288031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372600" y="1524000"/>
            <a:ext cx="1752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Elementary=no observable internal structure, aka not composite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7391400" y="762000"/>
          <a:ext cx="762000" cy="320675"/>
        </p:xfrm>
        <a:graphic>
          <a:graphicData uri="http://schemas.openxmlformats.org/presentationml/2006/ole">
            <p:oleObj spid="_x0000_s1031" name="Bitmap Image" r:id="rId4" imgW="3095238" imgH="1305107" progId="PBrush">
              <p:embed/>
            </p:oleObj>
          </a:graphicData>
        </a:graphic>
      </p:graphicFrame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>
            <a:off x="7848600" y="533400"/>
            <a:ext cx="1008063" cy="1219200"/>
          </a:xfrm>
          <a:prstGeom prst="rect">
            <a:avLst/>
          </a:prstGeom>
        </p:spPr>
        <p:txBody>
          <a:bodyPr wrap="none" fromWordArt="1">
            <a:prstTxWarp prst="textCascadeDown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chemeClr val="folHlink"/>
                    </a:gs>
                    <a:gs pos="100000">
                      <a:schemeClr val="hlink"/>
                    </a:gs>
                  </a:gsLst>
                  <a:lin ang="5400000" scaled="1"/>
                </a:gradFill>
                <a:latin typeface="Gill Sans"/>
              </a:rPr>
              <a:t>SM</a:t>
            </a:r>
          </a:p>
        </p:txBody>
      </p:sp>
      <p:pic>
        <p:nvPicPr>
          <p:cNvPr id="1029" name="Picture 5" descr="C:\Documents and Settings\Rumsfeld\Desktop\chelsea's slideshow\cartoon_eyes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2000"/>
          </a:blip>
          <a:srcRect/>
          <a:stretch>
            <a:fillRect/>
          </a:stretch>
        </p:blipFill>
        <p:spPr bwMode="auto">
          <a:xfrm>
            <a:off x="8229600" y="381000"/>
            <a:ext cx="457200" cy="457200"/>
          </a:xfrm>
          <a:prstGeom prst="rect">
            <a:avLst/>
          </a:prstGeom>
          <a:noFill/>
        </p:spPr>
      </p:pic>
      <p:sp>
        <p:nvSpPr>
          <p:cNvPr id="1041" name="AutoShape 17"/>
          <p:cNvSpPr>
            <a:spLocks noChangeArrowheads="1"/>
          </p:cNvSpPr>
          <p:nvPr/>
        </p:nvSpPr>
        <p:spPr bwMode="auto">
          <a:xfrm flipH="1">
            <a:off x="533400" y="609600"/>
            <a:ext cx="6858000" cy="914400"/>
          </a:xfrm>
          <a:prstGeom prst="wedgeRoundRectCallout">
            <a:avLst>
              <a:gd name="adj1" fmla="val -59468"/>
              <a:gd name="adj2" fmla="val 3644"/>
              <a:gd name="adj3" fmla="val 16667"/>
            </a:avLst>
          </a:prstGeom>
          <a:solidFill>
            <a:schemeClr val="bg2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Standard Model states</a:t>
            </a:r>
          </a:p>
        </p:txBody>
      </p:sp>
      <p:sp>
        <p:nvSpPr>
          <p:cNvPr id="102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7772400" cy="5257800"/>
          </a:xfrm>
        </p:spPr>
        <p:txBody>
          <a:bodyPr/>
          <a:lstStyle/>
          <a:p>
            <a:r>
              <a:rPr lang="en-US" dirty="0" smtClean="0"/>
              <a:t>Two groups of elementary particles; </a:t>
            </a:r>
            <a:r>
              <a:rPr lang="en-US" dirty="0"/>
              <a:t>fermions and bosons</a:t>
            </a:r>
          </a:p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  <a:p>
            <a:endParaRPr lang="en-US" sz="2000" dirty="0"/>
          </a:p>
          <a:p>
            <a:endParaRPr lang="en-US" dirty="0" smtClean="0"/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1143000" y="3254276"/>
            <a:ext cx="3124199" cy="230832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-Two main groups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-Have half-integer spin(1/2,  etc.)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-Obey the Pauli exclusion principle</a:t>
            </a:r>
            <a:endParaRPr lang="en-US" dirty="0"/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auto">
          <a:xfrm>
            <a:off x="4343400" y="2819400"/>
            <a:ext cx="2507573" cy="553998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dirty="0"/>
              <a:t>Bosons</a:t>
            </a:r>
          </a:p>
        </p:txBody>
      </p:sp>
      <p:sp>
        <p:nvSpPr>
          <p:cNvPr id="1038" name="Text Box 14"/>
          <p:cNvSpPr txBox="1">
            <a:spLocks noChangeArrowheads="1"/>
          </p:cNvSpPr>
          <p:nvPr/>
        </p:nvSpPr>
        <p:spPr bwMode="auto">
          <a:xfrm>
            <a:off x="4572001" y="3254276"/>
            <a:ext cx="3657600" cy="230832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-Four main types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-</a:t>
            </a:r>
            <a:r>
              <a:rPr lang="en-US" dirty="0"/>
              <a:t>Have integer spin (0,1,2)</a:t>
            </a:r>
          </a:p>
          <a:p>
            <a:pPr>
              <a:spcBef>
                <a:spcPct val="50000"/>
              </a:spcBef>
            </a:pPr>
            <a:r>
              <a:rPr lang="en-US" dirty="0"/>
              <a:t>-Do not obey the Pauli exclusion principle</a:t>
            </a:r>
          </a:p>
        </p:txBody>
      </p:sp>
      <p:sp>
        <p:nvSpPr>
          <p:cNvPr id="1039" name="WordArt 15"/>
          <p:cNvSpPr>
            <a:spLocks noChangeArrowheads="1" noChangeShapeType="1" noTextEdit="1"/>
          </p:cNvSpPr>
          <p:nvPr/>
        </p:nvSpPr>
        <p:spPr bwMode="auto">
          <a:xfrm>
            <a:off x="2209800" y="3276600"/>
            <a:ext cx="4876799" cy="14366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Arial Black"/>
              </a:rPr>
              <a:t>Wait, P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Arial Black"/>
              </a:rPr>
              <a:t>auli 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Arial Black"/>
              </a:rPr>
              <a:t>what?</a:t>
            </a:r>
          </a:p>
        </p:txBody>
      </p: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9448800" y="4321175"/>
            <a:ext cx="4419600" cy="1569660"/>
          </a:xfrm>
          <a:prstGeom prst="rect">
            <a:avLst/>
          </a:prstGeom>
          <a:solidFill>
            <a:schemeClr val="tx1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</a:rPr>
              <a:t>Pauli </a:t>
            </a:r>
            <a:r>
              <a:rPr lang="en-US" dirty="0">
                <a:solidFill>
                  <a:schemeClr val="bg1"/>
                </a:solidFill>
              </a:rPr>
              <a:t>E</a:t>
            </a:r>
            <a:r>
              <a:rPr lang="en-US" dirty="0" smtClean="0">
                <a:solidFill>
                  <a:schemeClr val="bg1"/>
                </a:solidFill>
              </a:rPr>
              <a:t>xclusion Principle </a:t>
            </a:r>
            <a:r>
              <a:rPr lang="en-US" dirty="0">
                <a:solidFill>
                  <a:schemeClr val="bg1"/>
                </a:solidFill>
              </a:rPr>
              <a:t>tells </a:t>
            </a:r>
            <a:r>
              <a:rPr lang="en-US" dirty="0" smtClean="0">
                <a:solidFill>
                  <a:schemeClr val="bg1"/>
                </a:solidFill>
              </a:rPr>
              <a:t>us </a:t>
            </a:r>
            <a:r>
              <a:rPr lang="en-US" dirty="0">
                <a:solidFill>
                  <a:schemeClr val="bg1"/>
                </a:solidFill>
              </a:rPr>
              <a:t>that no two particles </a:t>
            </a:r>
            <a:r>
              <a:rPr lang="en-US" dirty="0" smtClean="0">
                <a:solidFill>
                  <a:schemeClr val="bg1"/>
                </a:solidFill>
              </a:rPr>
              <a:t>can occupy the same </a:t>
            </a:r>
            <a:r>
              <a:rPr lang="en-US" dirty="0">
                <a:solidFill>
                  <a:schemeClr val="bg1"/>
                </a:solidFill>
              </a:rPr>
              <a:t>quantum state </a:t>
            </a:r>
            <a:r>
              <a:rPr lang="en-US" dirty="0" smtClean="0">
                <a:solidFill>
                  <a:schemeClr val="bg1"/>
                </a:solidFill>
              </a:rPr>
              <a:t>at the </a:t>
            </a:r>
            <a:r>
              <a:rPr lang="en-US" dirty="0">
                <a:solidFill>
                  <a:schemeClr val="bg1"/>
                </a:solidFill>
              </a:rPr>
              <a:t>same </a:t>
            </a:r>
            <a:r>
              <a:rPr lang="en-US" dirty="0" smtClean="0">
                <a:solidFill>
                  <a:schemeClr val="bg1"/>
                </a:solidFill>
              </a:rPr>
              <a:t>time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28FC-9439-4131-9E46-0F727119AC9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UConn Mentor Connection 2010, Chelsea Sidrane</a:t>
            </a:r>
            <a:endParaRPr lang="en-US"/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990600" y="2819400"/>
            <a:ext cx="2507573" cy="553998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dirty="0"/>
              <a:t>Fermions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220200" y="2743200"/>
            <a:ext cx="403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Known as quarks and leptons; as force-carriers-</a:t>
            </a:r>
            <a:r>
              <a:rPr lang="en-US" dirty="0" err="1" smtClean="0"/>
              <a:t>resposible</a:t>
            </a:r>
            <a:r>
              <a:rPr lang="en-US" dirty="0" smtClean="0"/>
              <a:t> for fundamental </a:t>
            </a:r>
            <a:r>
              <a:rPr lang="en-US" dirty="0" err="1" smtClean="0"/>
              <a:t>fources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9" grpId="1"/>
      <p:bldP spid="1039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9144000" y="228600"/>
            <a:ext cx="3505200" cy="678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Fermions-left half-3 generations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Quarks</a:t>
            </a:r>
            <a:r>
              <a:rPr lang="en-US" sz="1800" dirty="0" smtClean="0"/>
              <a:t>- fractional charges (2/3, -1/3) and combinations of these make up protons and neutrons. 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800" dirty="0" smtClean="0"/>
              <a:t>Quarks carry color charge, a different type of charge that is not related to actual color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Leptons </a:t>
            </a:r>
            <a:r>
              <a:rPr lang="en-US" sz="1800" dirty="0" smtClean="0"/>
              <a:t>each gen=a family the electron, e</a:t>
            </a:r>
            <a:r>
              <a:rPr lang="en-US" sz="1800" baseline="30000" dirty="0" smtClean="0"/>
              <a:t>-</a:t>
            </a:r>
            <a:r>
              <a:rPr lang="en-US" sz="1800" dirty="0" smtClean="0"/>
              <a:t>, the </a:t>
            </a:r>
            <a:r>
              <a:rPr lang="en-US" sz="1800" dirty="0" err="1" smtClean="0"/>
              <a:t>muon</a:t>
            </a:r>
            <a:r>
              <a:rPr lang="en-US" sz="1800" dirty="0" smtClean="0"/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sz="1800" baseline="30000" dirty="0" smtClean="0"/>
              <a:t>-</a:t>
            </a:r>
            <a:r>
              <a:rPr lang="en-US" sz="1800" dirty="0" smtClean="0">
                <a:cs typeface="Times New Roman" pitchFamily="18" charset="0"/>
              </a:rPr>
              <a:t>, and the tau,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baseline="30000" dirty="0" smtClean="0"/>
              <a:t>-</a:t>
            </a:r>
            <a:endParaRPr lang="en-US" dirty="0" smtClean="0">
              <a:cs typeface="Times New Roman" pitchFamily="18" charset="0"/>
            </a:endParaRPr>
          </a:p>
          <a:p>
            <a:pPr>
              <a:lnSpc>
                <a:spcPct val="85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800" dirty="0" smtClean="0"/>
              <a:t>In each family there is a charged particle that gives each family its name, and a neutrino,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 sz="2000" dirty="0" smtClean="0">
                <a:cs typeface="Times New Roman" pitchFamily="18" charset="0"/>
              </a:rPr>
              <a:t>,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/>
              <a:t>corresponding to the charged particle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1400" dirty="0" smtClean="0"/>
              <a:t>     Ex: The electron family consists of the               electron </a:t>
            </a:r>
            <a:r>
              <a:rPr lang="en-US" dirty="0" smtClean="0">
                <a:latin typeface="Times New Roman" pitchFamily="18" charset="0"/>
              </a:rPr>
              <a:t>e</a:t>
            </a:r>
            <a:r>
              <a:rPr lang="en-US" baseline="30000" dirty="0" smtClean="0">
                <a:latin typeface="Times New Roman" pitchFamily="18" charset="0"/>
              </a:rPr>
              <a:t>-</a:t>
            </a:r>
            <a:r>
              <a:rPr lang="en-US" sz="1400" dirty="0" smtClean="0"/>
              <a:t> and the electron neutrino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endParaRPr lang="en-US" sz="1800" dirty="0"/>
          </a:p>
          <a:p>
            <a:pPr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1800" dirty="0" smtClean="0"/>
              <a:t>Tau and </a:t>
            </a:r>
            <a:r>
              <a:rPr lang="en-US" sz="1800" dirty="0" err="1" smtClean="0"/>
              <a:t>muon</a:t>
            </a:r>
            <a:r>
              <a:rPr lang="en-US" sz="1800" dirty="0" smtClean="0"/>
              <a:t> are like massive electrons, all -1 charge,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1800" dirty="0" smtClean="0"/>
              <a:t>Neutrinos-tiny mass and no charge</a:t>
            </a:r>
            <a:endParaRPr lang="en-US" dirty="0" smtClean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UConn Mentor Connection 2010, Chelsea Sidrane</a:t>
            </a:r>
            <a:endParaRPr lang="en-US"/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81000" y="228600"/>
            <a:ext cx="5110163" cy="6257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609600" y="5943600"/>
            <a:ext cx="4800600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Three Generations of Matter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0489" name="Oval 9"/>
          <p:cNvSpPr>
            <a:spLocks noChangeArrowheads="1"/>
          </p:cNvSpPr>
          <p:nvPr/>
        </p:nvSpPr>
        <p:spPr bwMode="auto">
          <a:xfrm>
            <a:off x="152400" y="1066800"/>
            <a:ext cx="4183063" cy="4876800"/>
          </a:xfrm>
          <a:prstGeom prst="ellipse">
            <a:avLst/>
          </a:prstGeom>
          <a:noFill/>
          <a:ln w="889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5562600" y="228600"/>
            <a:ext cx="3352800" cy="6172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Fermions</a:t>
            </a:r>
          </a:p>
          <a:p>
            <a:pPr marL="420624" marR="0" lvl="0" indent="-384048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877824" lvl="1" indent="-384048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Quarks</a:t>
            </a:r>
            <a:endParaRPr lang="en-US" dirty="0" smtClean="0"/>
          </a:p>
          <a:p>
            <a:pPr marL="1335024" lvl="2" indent="-384048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en-US" dirty="0" smtClean="0"/>
              <a:t>Fractional Charge</a:t>
            </a:r>
          </a:p>
          <a:p>
            <a:pPr marL="1335024" lvl="2" indent="-384048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en-US" dirty="0" smtClean="0"/>
              <a:t>Color charge</a:t>
            </a:r>
          </a:p>
          <a:p>
            <a:pPr marL="1335024" lvl="2" indent="-384048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en-US" dirty="0" smtClean="0"/>
              <a:t>Compose protons and neutrons</a:t>
            </a:r>
          </a:p>
          <a:p>
            <a:pPr marL="877824" lvl="1" indent="-384048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Leptons</a:t>
            </a:r>
          </a:p>
          <a:p>
            <a:pPr marL="1335024" lvl="2" indent="-384048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Families/Flavors</a:t>
            </a:r>
          </a:p>
          <a:p>
            <a:pPr marL="1335024" lvl="2" indent="-384048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Integer charge</a:t>
            </a:r>
          </a:p>
          <a:p>
            <a:pPr marL="1335024" lvl="2" indent="-384048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en-US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Solitary</a:t>
            </a:r>
            <a:endParaRPr kumimoji="0" lang="en-US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60px-TauDecay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447800"/>
            <a:ext cx="6237111" cy="32385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Decay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724400"/>
            <a:ext cx="7467600" cy="1401763"/>
          </a:xfrm>
        </p:spPr>
        <p:txBody>
          <a:bodyPr/>
          <a:lstStyle/>
          <a:p>
            <a:r>
              <a:rPr lang="en-US" dirty="0" smtClean="0"/>
              <a:t>Lightest=Most Abundant</a:t>
            </a:r>
          </a:p>
          <a:p>
            <a:r>
              <a:rPr lang="en-US" dirty="0" smtClean="0"/>
              <a:t>Flavor Changes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UConn Mentor Connection 2010, Chelsea Sidrane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69D6C-6E7F-4F1C-97BB-DD31F0363DC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Explosion 1 5"/>
          <p:cNvSpPr/>
          <p:nvPr/>
        </p:nvSpPr>
        <p:spPr>
          <a:xfrm>
            <a:off x="2514600" y="2133600"/>
            <a:ext cx="1254919" cy="1295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74920" y="1341120"/>
            <a:ext cx="518160" cy="259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Antimatter</a:t>
            </a:r>
          </a:p>
        </p:txBody>
      </p:sp>
      <p:sp>
        <p:nvSpPr>
          <p:cNvPr id="2253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505200" cy="4114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Elementary particles have </a:t>
            </a:r>
            <a:r>
              <a:rPr lang="en-US" sz="2800" b="1" dirty="0" smtClean="0"/>
              <a:t>antiparticles</a:t>
            </a:r>
          </a:p>
          <a:p>
            <a:pPr lvl="1">
              <a:lnSpc>
                <a:spcPct val="90000"/>
              </a:lnSpc>
            </a:pPr>
            <a:r>
              <a:rPr lang="en-US" sz="2000" b="1" dirty="0" smtClean="0"/>
              <a:t>equal and opposite charges</a:t>
            </a:r>
            <a:endParaRPr lang="en-US" sz="2000" b="1" dirty="0"/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456279"/>
            <a:ext cx="7696200" cy="3401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535" name="Rectangle 7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4114800" y="228600"/>
            <a:ext cx="5029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</a:pPr>
            <a:r>
              <a:rPr lang="en-US" sz="1800" dirty="0" smtClean="0"/>
              <a:t>Note: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</a:pPr>
            <a:r>
              <a:rPr lang="en-US" sz="1800" dirty="0" smtClean="0"/>
              <a:t>	The </a:t>
            </a:r>
            <a:r>
              <a:rPr lang="en-US" sz="1800" dirty="0"/>
              <a:t>corresponding antimatter particle is generally represented by a bar placed over the symbol of the particle: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endParaRPr lang="en-US" sz="1800" dirty="0"/>
          </a:p>
        </p:txBody>
      </p:sp>
      <p:sp>
        <p:nvSpPr>
          <p:cNvPr id="22536" name="Oval 8"/>
          <p:cNvSpPr>
            <a:spLocks noChangeArrowheads="1"/>
          </p:cNvSpPr>
          <p:nvPr/>
        </p:nvSpPr>
        <p:spPr bwMode="auto">
          <a:xfrm>
            <a:off x="6172200" y="1828800"/>
            <a:ext cx="533400" cy="533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/>
              <a:t>u</a:t>
            </a:r>
          </a:p>
        </p:txBody>
      </p:sp>
      <p:sp>
        <p:nvSpPr>
          <p:cNvPr id="22538" name="Oval 10"/>
          <p:cNvSpPr>
            <a:spLocks noChangeArrowheads="1"/>
          </p:cNvSpPr>
          <p:nvPr/>
        </p:nvSpPr>
        <p:spPr bwMode="auto">
          <a:xfrm>
            <a:off x="7239000" y="1828800"/>
            <a:ext cx="533400" cy="533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 smtClean="0"/>
              <a:t>ū</a:t>
            </a:r>
            <a:endParaRPr lang="en-US" b="1" dirty="0"/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5715000" y="13716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Up quark</a:t>
            </a:r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6553200" y="23622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Anti Up quark</a:t>
            </a: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UConn Mentor Connection 2010, Chelsea Sidrane</a:t>
            </a:r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448800" y="1407616"/>
            <a:ext cx="4648200" cy="415498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484848"/>
                </a:solidFill>
              </a:rPr>
              <a:t>Mention  protons and  antiprotons(composites) ALL charges get reversed including lepton number except for spin</a:t>
            </a:r>
          </a:p>
          <a:p>
            <a:r>
              <a:rPr lang="en-US" dirty="0" smtClean="0">
                <a:solidFill>
                  <a:sysClr val="windowText" lastClr="484848"/>
                </a:solidFill>
              </a:rPr>
              <a:t>Also mention kinetic energy to produce heavier particles^</a:t>
            </a:r>
          </a:p>
          <a:p>
            <a:endParaRPr lang="en-US" dirty="0" smtClean="0">
              <a:solidFill>
                <a:sysClr val="windowText" lastClr="484848"/>
              </a:solidFill>
            </a:endParaRPr>
          </a:p>
          <a:p>
            <a:r>
              <a:rPr lang="en-US" dirty="0" smtClean="0">
                <a:solidFill>
                  <a:sysClr val="windowText" lastClr="484848"/>
                </a:solidFill>
              </a:rPr>
              <a:t>Decay slide-</a:t>
            </a:r>
            <a:r>
              <a:rPr lang="en-US" dirty="0" err="1" smtClean="0">
                <a:solidFill>
                  <a:sysClr val="windowText" lastClr="484848"/>
                </a:solidFill>
              </a:rPr>
              <a:t>zig</a:t>
            </a:r>
            <a:r>
              <a:rPr lang="en-US" dirty="0" smtClean="0">
                <a:solidFill>
                  <a:sysClr val="windowText" lastClr="484848"/>
                </a:solidFill>
              </a:rPr>
              <a:t> </a:t>
            </a:r>
            <a:r>
              <a:rPr lang="en-US" dirty="0" err="1" smtClean="0">
                <a:solidFill>
                  <a:sysClr val="windowText" lastClr="484848"/>
                </a:solidFill>
              </a:rPr>
              <a:t>zag</a:t>
            </a:r>
            <a:r>
              <a:rPr lang="en-US" dirty="0" smtClean="0">
                <a:solidFill>
                  <a:sysClr val="windowText" lastClr="484848"/>
                </a:solidFill>
              </a:rPr>
              <a:t>, top quark into strange quark (via W) then into up quark (via W)</a:t>
            </a:r>
          </a:p>
          <a:p>
            <a:endParaRPr lang="en-US" dirty="0">
              <a:solidFill>
                <a:sysClr val="windowText" lastClr="48484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6200" y="2895600"/>
            <a:ext cx="2895600" cy="3545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152400" y="6098979"/>
            <a:ext cx="2720191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Three Generations of Matter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22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762000" y="1524000"/>
            <a:ext cx="8229600" cy="3962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000" dirty="0"/>
              <a:t>The </a:t>
            </a:r>
            <a:r>
              <a:rPr lang="en-US" sz="3000" dirty="0" smtClean="0"/>
              <a:t>elementary (</a:t>
            </a:r>
            <a:r>
              <a:rPr lang="en-US" dirty="0" err="1" smtClean="0"/>
              <a:t>f</a:t>
            </a:r>
            <a:r>
              <a:rPr lang="en-US" sz="3000" dirty="0" err="1" smtClean="0"/>
              <a:t>ermion</a:t>
            </a:r>
            <a:r>
              <a:rPr lang="en-US" sz="3000" dirty="0" smtClean="0"/>
              <a:t>) </a:t>
            </a:r>
            <a:r>
              <a:rPr lang="en-US" sz="3000" dirty="0"/>
              <a:t>particles interact by exchanging </a:t>
            </a:r>
            <a:r>
              <a:rPr lang="en-US" sz="3000" dirty="0" smtClean="0"/>
              <a:t>(boson) force-carrier particles</a:t>
            </a:r>
            <a:endParaRPr lang="en-US" sz="3000" dirty="0"/>
          </a:p>
        </p:txBody>
      </p:sp>
      <p:sp>
        <p:nvSpPr>
          <p:cNvPr id="12301" name="Oval 13"/>
          <p:cNvSpPr>
            <a:spLocks noChangeArrowheads="1"/>
          </p:cNvSpPr>
          <p:nvPr/>
        </p:nvSpPr>
        <p:spPr bwMode="auto">
          <a:xfrm>
            <a:off x="1981200" y="3505200"/>
            <a:ext cx="1066800" cy="2514600"/>
          </a:xfrm>
          <a:prstGeom prst="ellipse">
            <a:avLst/>
          </a:prstGeom>
          <a:noFill/>
          <a:ln w="889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03" name="Rectangle 15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3048000" y="2590800"/>
            <a:ext cx="6096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15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5"/>
              </a:buBlip>
            </a:pPr>
            <a:r>
              <a:rPr lang="en-US" sz="3000" dirty="0"/>
              <a:t>The photon{</a:t>
            </a:r>
            <a:r>
              <a:rPr lang="en-US" sz="3200" dirty="0"/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3200" dirty="0">
                <a:cs typeface="Times New Roman" pitchFamily="18" charset="0"/>
              </a:rPr>
              <a:t> } </a:t>
            </a:r>
            <a:endParaRPr lang="en-US" sz="3200" dirty="0" smtClean="0">
              <a:cs typeface="Times New Roman" pitchFamily="18" charset="0"/>
            </a:endParaRPr>
          </a:p>
          <a:p>
            <a:pPr marL="800100" lvl="1" indent="-342900">
              <a:lnSpc>
                <a:spcPct val="75000"/>
              </a:lnSpc>
              <a:spcBef>
                <a:spcPct val="15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5"/>
              </a:buBlip>
            </a:pPr>
            <a:r>
              <a:rPr lang="en-US" sz="2000" dirty="0" smtClean="0">
                <a:cs typeface="Times New Roman" pitchFamily="18" charset="0"/>
              </a:rPr>
              <a:t>force carrier for </a:t>
            </a:r>
            <a:r>
              <a:rPr lang="en-US" sz="2000" b="1" dirty="0" smtClean="0">
                <a:cs typeface="Times New Roman" pitchFamily="18" charset="0"/>
              </a:rPr>
              <a:t>electromagnetic force</a:t>
            </a:r>
          </a:p>
          <a:p>
            <a:pPr marL="800100" lvl="1" indent="-342900">
              <a:lnSpc>
                <a:spcPct val="75000"/>
              </a:lnSpc>
              <a:spcBef>
                <a:spcPct val="15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5"/>
              </a:buBlip>
            </a:pPr>
            <a:r>
              <a:rPr lang="en-US" sz="2000" dirty="0" smtClean="0">
                <a:cs typeface="Times New Roman" pitchFamily="18" charset="0"/>
              </a:rPr>
              <a:t>affects </a:t>
            </a:r>
            <a:r>
              <a:rPr lang="en-US" sz="2000" dirty="0">
                <a:cs typeface="Times New Roman" pitchFamily="18" charset="0"/>
              </a:rPr>
              <a:t>electrically charged particles</a:t>
            </a:r>
          </a:p>
          <a:p>
            <a:pPr marL="342900" indent="-342900">
              <a:lnSpc>
                <a:spcPct val="75000"/>
              </a:lnSpc>
              <a:spcBef>
                <a:spcPct val="15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5"/>
              </a:buBlip>
            </a:pPr>
            <a:r>
              <a:rPr lang="en-US" sz="3200" dirty="0">
                <a:cs typeface="Times New Roman" pitchFamily="18" charset="0"/>
              </a:rPr>
              <a:t>The gluon{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en-US" sz="3200" dirty="0">
                <a:cs typeface="Times New Roman" pitchFamily="18" charset="0"/>
              </a:rPr>
              <a:t>} </a:t>
            </a:r>
            <a:endParaRPr lang="en-US" sz="2000" dirty="0" smtClean="0"/>
          </a:p>
          <a:p>
            <a:pPr marL="800100" lvl="1" indent="-342900">
              <a:lnSpc>
                <a:spcPct val="75000"/>
              </a:lnSpc>
              <a:spcBef>
                <a:spcPct val="15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5"/>
              </a:buBlip>
            </a:pPr>
            <a:r>
              <a:rPr lang="en-US" sz="2000" dirty="0" smtClean="0"/>
              <a:t>force </a:t>
            </a:r>
            <a:r>
              <a:rPr lang="en-US" sz="2000" dirty="0"/>
              <a:t>carrier for </a:t>
            </a:r>
            <a:r>
              <a:rPr lang="en-US" sz="2000" b="1" dirty="0"/>
              <a:t>strong nuclear </a:t>
            </a:r>
            <a:r>
              <a:rPr lang="en-US" sz="2000" b="1" dirty="0" smtClean="0"/>
              <a:t>force</a:t>
            </a:r>
          </a:p>
          <a:p>
            <a:pPr marL="800100" lvl="1" indent="-342900">
              <a:lnSpc>
                <a:spcPct val="75000"/>
              </a:lnSpc>
              <a:spcBef>
                <a:spcPct val="15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5"/>
              </a:buBlip>
            </a:pPr>
            <a:r>
              <a:rPr lang="en-US" sz="2000" dirty="0" smtClean="0"/>
              <a:t>affects </a:t>
            </a:r>
            <a:r>
              <a:rPr lang="en-US" sz="2000" dirty="0"/>
              <a:t>color-charged </a:t>
            </a:r>
            <a:r>
              <a:rPr lang="en-US" sz="2000" dirty="0" smtClean="0"/>
              <a:t>particles (quarks); holding </a:t>
            </a:r>
            <a:r>
              <a:rPr lang="en-US" sz="2000" dirty="0"/>
              <a:t>them together in composite particles</a:t>
            </a:r>
            <a:endParaRPr lang="en-US" sz="3200" dirty="0">
              <a:cs typeface="Times New Roman" pitchFamily="18" charset="0"/>
            </a:endParaRPr>
          </a:p>
          <a:p>
            <a:pPr marL="342900" indent="-342900">
              <a:lnSpc>
                <a:spcPct val="75000"/>
              </a:lnSpc>
              <a:spcBef>
                <a:spcPct val="15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5"/>
              </a:buBlip>
            </a:pPr>
            <a:r>
              <a:rPr lang="en-US" sz="3200" dirty="0">
                <a:cs typeface="Times New Roman" pitchFamily="18" charset="0"/>
              </a:rPr>
              <a:t>The Z boson{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3200" dirty="0">
                <a:cs typeface="Times New Roman" pitchFamily="18" charset="0"/>
              </a:rPr>
              <a:t> }, and W bosons{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3200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W</a:t>
            </a:r>
            <a:r>
              <a:rPr lang="en-US" sz="3200" baseline="30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>
                <a:cs typeface="Times New Roman" pitchFamily="18" charset="0"/>
              </a:rPr>
              <a:t>} </a:t>
            </a:r>
            <a:endParaRPr lang="en-US" sz="3200" dirty="0" smtClean="0">
              <a:cs typeface="Times New Roman" pitchFamily="18" charset="0"/>
            </a:endParaRPr>
          </a:p>
          <a:p>
            <a:pPr marL="800100" lvl="1" indent="-342900">
              <a:lnSpc>
                <a:spcPct val="75000"/>
              </a:lnSpc>
              <a:spcBef>
                <a:spcPct val="15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5"/>
              </a:buBlip>
            </a:pPr>
            <a:r>
              <a:rPr lang="en-US" sz="2000" dirty="0" smtClean="0">
                <a:cs typeface="Times New Roman" pitchFamily="18" charset="0"/>
              </a:rPr>
              <a:t>force </a:t>
            </a:r>
            <a:r>
              <a:rPr lang="en-US" sz="2000" dirty="0">
                <a:cs typeface="Times New Roman" pitchFamily="18" charset="0"/>
              </a:rPr>
              <a:t>carrier particles for </a:t>
            </a:r>
            <a:r>
              <a:rPr lang="en-US" sz="2000" b="1" dirty="0">
                <a:cs typeface="Times New Roman" pitchFamily="18" charset="0"/>
              </a:rPr>
              <a:t>weak nuclear </a:t>
            </a:r>
            <a:r>
              <a:rPr lang="en-US" sz="2000" b="1" dirty="0" smtClean="0">
                <a:cs typeface="Times New Roman" pitchFamily="18" charset="0"/>
              </a:rPr>
              <a:t>force</a:t>
            </a:r>
          </a:p>
          <a:p>
            <a:pPr marL="800100" lvl="1" indent="-342900">
              <a:lnSpc>
                <a:spcPct val="75000"/>
              </a:lnSpc>
              <a:spcBef>
                <a:spcPct val="15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5"/>
              </a:buBlip>
            </a:pPr>
            <a:r>
              <a:rPr lang="en-US" sz="2000" dirty="0" smtClean="0">
                <a:cs typeface="Times New Roman" pitchFamily="18" charset="0"/>
              </a:rPr>
              <a:t>couples to particles with weak charge</a:t>
            </a:r>
          </a:p>
          <a:p>
            <a:pPr marL="800100" lvl="1" indent="-342900">
              <a:lnSpc>
                <a:spcPct val="75000"/>
              </a:lnSpc>
              <a:spcBef>
                <a:spcPct val="15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5"/>
              </a:buBlip>
            </a:pPr>
            <a:r>
              <a:rPr lang="en-US" sz="2000" dirty="0" smtClean="0">
                <a:cs typeface="Times New Roman" pitchFamily="18" charset="0"/>
              </a:rPr>
              <a:t>W bosons intermediate </a:t>
            </a:r>
            <a:r>
              <a:rPr lang="en-US" sz="2000" dirty="0">
                <a:cs typeface="Times New Roman" pitchFamily="18" charset="0"/>
              </a:rPr>
              <a:t>flavor changes </a:t>
            </a:r>
            <a:r>
              <a:rPr lang="en-US" sz="1200" dirty="0">
                <a:cs typeface="Times New Roman" pitchFamily="18" charset="0"/>
              </a:rPr>
              <a:t>(a tau[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sz="1200" dirty="0">
                <a:cs typeface="Times New Roman" pitchFamily="18" charset="0"/>
              </a:rPr>
              <a:t>] changing into a </a:t>
            </a:r>
            <a:r>
              <a:rPr lang="en-US" sz="1200" dirty="0" err="1">
                <a:cs typeface="Times New Roman" pitchFamily="18" charset="0"/>
              </a:rPr>
              <a:t>muon</a:t>
            </a:r>
            <a:r>
              <a:rPr lang="en-US" sz="1200" dirty="0">
                <a:cs typeface="Times New Roman" pitchFamily="18" charset="0"/>
              </a:rPr>
              <a:t>[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sz="1200" dirty="0">
                <a:cs typeface="Times New Roman" pitchFamily="18" charset="0"/>
              </a:rPr>
              <a:t>] for example)</a:t>
            </a:r>
          </a:p>
          <a:p>
            <a:pPr marL="342900" indent="-342900">
              <a:lnSpc>
                <a:spcPct val="75000"/>
              </a:lnSpc>
              <a:spcBef>
                <a:spcPct val="15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endParaRPr lang="en-US" sz="3200" dirty="0">
              <a:cs typeface="Times New Roman" pitchFamily="18" charset="0"/>
            </a:endParaRPr>
          </a:p>
        </p:txBody>
      </p:sp>
      <p:graphicFrame>
        <p:nvGraphicFramePr>
          <p:cNvPr id="12310" name="Object 22"/>
          <p:cNvGraphicFramePr>
            <a:graphicFrameLocks noChangeAspect="1"/>
          </p:cNvGraphicFramePr>
          <p:nvPr/>
        </p:nvGraphicFramePr>
        <p:xfrm>
          <a:off x="7543800" y="609600"/>
          <a:ext cx="762000" cy="320675"/>
        </p:xfrm>
        <a:graphic>
          <a:graphicData uri="http://schemas.openxmlformats.org/presentationml/2006/ole">
            <p:oleObj spid="_x0000_s12310" name="Bitmap Image" r:id="rId6" imgW="3095238" imgH="1305107" progId="PBrush">
              <p:embed/>
            </p:oleObj>
          </a:graphicData>
        </a:graphic>
      </p:graphicFrame>
      <p:sp>
        <p:nvSpPr>
          <p:cNvPr id="12311" name="WordArt 23"/>
          <p:cNvSpPr>
            <a:spLocks noChangeArrowheads="1" noChangeShapeType="1" noTextEdit="1"/>
          </p:cNvSpPr>
          <p:nvPr/>
        </p:nvSpPr>
        <p:spPr bwMode="auto">
          <a:xfrm>
            <a:off x="8001000" y="381000"/>
            <a:ext cx="1008063" cy="1219200"/>
          </a:xfrm>
          <a:prstGeom prst="rect">
            <a:avLst/>
          </a:prstGeom>
        </p:spPr>
        <p:txBody>
          <a:bodyPr wrap="none" fromWordArt="1">
            <a:prstTxWarp prst="textCascadeDown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chemeClr val="folHlink"/>
                    </a:gs>
                    <a:gs pos="100000">
                      <a:schemeClr val="hlink"/>
                    </a:gs>
                  </a:gsLst>
                  <a:lin ang="5400000" scaled="1"/>
                </a:gradFill>
                <a:latin typeface="Gill Sans"/>
              </a:rPr>
              <a:t>SM</a:t>
            </a:r>
          </a:p>
        </p:txBody>
      </p:sp>
      <p:pic>
        <p:nvPicPr>
          <p:cNvPr id="12312" name="Picture 24" descr="C:\Documents and Settings\Rumsfeld\Desktop\chelsea's slideshow\cartoon_eyes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2000"/>
          </a:blip>
          <a:srcRect/>
          <a:stretch>
            <a:fillRect/>
          </a:stretch>
        </p:blipFill>
        <p:spPr bwMode="auto">
          <a:xfrm>
            <a:off x="8382000" y="228600"/>
            <a:ext cx="457200" cy="457200"/>
          </a:xfrm>
          <a:prstGeom prst="rect">
            <a:avLst/>
          </a:prstGeom>
          <a:noFill/>
        </p:spPr>
      </p:pic>
      <p:sp>
        <p:nvSpPr>
          <p:cNvPr id="12313" name="AutoShape 25"/>
          <p:cNvSpPr>
            <a:spLocks noChangeArrowheads="1"/>
          </p:cNvSpPr>
          <p:nvPr/>
        </p:nvSpPr>
        <p:spPr bwMode="auto">
          <a:xfrm flipH="1">
            <a:off x="685800" y="457200"/>
            <a:ext cx="6858000" cy="914400"/>
          </a:xfrm>
          <a:prstGeom prst="wedgeRoundRectCallout">
            <a:avLst>
              <a:gd name="adj1" fmla="val -59468"/>
              <a:gd name="adj2" fmla="val 3644"/>
              <a:gd name="adj3" fmla="val 16667"/>
            </a:avLst>
          </a:prstGeom>
          <a:solidFill>
            <a:schemeClr val="bg2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12314" name="Rectangle 26"/>
          <p:cNvSpPr>
            <a:spLocks noChangeArrowheads="1"/>
          </p:cNvSpPr>
          <p:nvPr/>
        </p:nvSpPr>
        <p:spPr bwMode="auto">
          <a:xfrm>
            <a:off x="7620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r>
              <a:rPr lang="en-US" sz="4400">
                <a:solidFill>
                  <a:schemeClr val="tx2"/>
                </a:solidFill>
              </a:rPr>
              <a:t>The Standard Model states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8458200" y="6422064"/>
            <a:ext cx="457200" cy="365125"/>
          </a:xfrm>
        </p:spPr>
        <p:txBody>
          <a:bodyPr/>
          <a:lstStyle/>
          <a:p>
            <a:fld id="{C15928FC-9439-4131-9E46-0F727119AC9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UConn</a:t>
            </a:r>
            <a:r>
              <a:rPr lang="en-US" dirty="0" smtClean="0"/>
              <a:t> Mentor Connection 2010, Chelsea Sidrane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-1295400" y="838200"/>
            <a:ext cx="1219200" cy="489364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484848"/>
                </a:solidFill>
              </a:rPr>
              <a:t>Interaction is EM, strong etc, force is something that passes b.n2 particles</a:t>
            </a:r>
            <a:endParaRPr lang="en-US" dirty="0">
              <a:solidFill>
                <a:sysClr val="windowText" lastClr="484848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08760" y="1463040"/>
            <a:ext cx="6477000" cy="12003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Quickfact</a:t>
            </a:r>
            <a:r>
              <a:rPr lang="en-US" dirty="0" smtClean="0"/>
              <a:t>: the fourth fundamental force is gravity, but it has yet to be incorporated into the standard model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xit" presetSubtype="4" fill="hold" grpId="1" nodeType="afterEffect">
                                  <p:stCondLst>
                                    <p:cond delay="6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WordArt 5"/>
          <p:cNvSpPr>
            <a:spLocks noChangeArrowheads="1" noChangeShapeType="1" noTextEdit="1"/>
          </p:cNvSpPr>
          <p:nvPr/>
        </p:nvSpPr>
        <p:spPr bwMode="auto">
          <a:xfrm>
            <a:off x="7543800" y="228600"/>
            <a:ext cx="1008063" cy="1219200"/>
          </a:xfrm>
          <a:prstGeom prst="rect">
            <a:avLst/>
          </a:prstGeom>
        </p:spPr>
        <p:txBody>
          <a:bodyPr wrap="none" fromWordArt="1">
            <a:prstTxWarp prst="textCascadeDown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chemeClr val="folHlink"/>
                    </a:gs>
                    <a:gs pos="100000">
                      <a:schemeClr val="hlink"/>
                    </a:gs>
                  </a:gsLst>
                  <a:lin ang="5400000" scaled="1"/>
                </a:gradFill>
                <a:latin typeface="Gill Sans"/>
              </a:rPr>
              <a:t>SM</a:t>
            </a:r>
          </a:p>
        </p:txBody>
      </p:sp>
      <p:sp>
        <p:nvSpPr>
          <p:cNvPr id="16" name="AutoShape 25"/>
          <p:cNvSpPr>
            <a:spLocks noChangeArrowheads="1"/>
          </p:cNvSpPr>
          <p:nvPr/>
        </p:nvSpPr>
        <p:spPr bwMode="auto">
          <a:xfrm flipH="1">
            <a:off x="685800" y="457200"/>
            <a:ext cx="6858000" cy="914400"/>
          </a:xfrm>
          <a:prstGeom prst="wedgeRoundRectCallout">
            <a:avLst>
              <a:gd name="adj1" fmla="val -59468"/>
              <a:gd name="adj2" fmla="val 3644"/>
              <a:gd name="adj3" fmla="val 16667"/>
            </a:avLst>
          </a:prstGeom>
          <a:solidFill>
            <a:schemeClr val="bg2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133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762000" y="1447800"/>
            <a:ext cx="7772400" cy="1752600"/>
          </a:xfrm>
        </p:spPr>
        <p:txBody>
          <a:bodyPr/>
          <a:lstStyle/>
          <a:p>
            <a:r>
              <a:rPr lang="en-US" sz="2000" dirty="0"/>
              <a:t>These interactions fall into 3 categories: electromagnetic force; weak nuclear force; and strong nuclear force</a:t>
            </a:r>
          </a:p>
        </p:txBody>
      </p:sp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7086600" y="457200"/>
          <a:ext cx="762000" cy="320675"/>
        </p:xfrm>
        <a:graphic>
          <a:graphicData uri="http://schemas.openxmlformats.org/presentationml/2006/ole">
            <p:oleObj spid="_x0000_s13316" name="Bitmap Image" r:id="rId4" imgW="3095238" imgH="1305107" progId="PBrush">
              <p:embed/>
            </p:oleObj>
          </a:graphicData>
        </a:graphic>
      </p:graphicFrame>
      <p:pic>
        <p:nvPicPr>
          <p:cNvPr id="13318" name="Picture 6" descr="C:\Documents and Settings\Rumsfeld\Desktop\chelsea's slideshow\cartoon_eyes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2000"/>
          </a:blip>
          <a:srcRect/>
          <a:stretch>
            <a:fillRect/>
          </a:stretch>
        </p:blipFill>
        <p:spPr bwMode="auto">
          <a:xfrm>
            <a:off x="7924800" y="76200"/>
            <a:ext cx="457200" cy="457200"/>
          </a:xfrm>
          <a:prstGeom prst="rect">
            <a:avLst/>
          </a:prstGeom>
          <a:noFill/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7620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r>
              <a:rPr lang="en-US" sz="4400">
                <a:solidFill>
                  <a:schemeClr val="tx2"/>
                </a:solidFill>
              </a:rPr>
              <a:t>The Standard Model states</a:t>
            </a:r>
          </a:p>
        </p:txBody>
      </p:sp>
      <p:sp>
        <p:nvSpPr>
          <p:cNvPr id="13320" name="Rectangle 8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762000" y="2133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endParaRPr lang="en-US" sz="3200"/>
          </a:p>
        </p:txBody>
      </p:sp>
      <p:graphicFrame>
        <p:nvGraphicFramePr>
          <p:cNvPr id="13548" name="Group 236"/>
          <p:cNvGraphicFramePr>
            <a:graphicFrameLocks noGrp="1"/>
          </p:cNvGraphicFramePr>
          <p:nvPr/>
        </p:nvGraphicFramePr>
        <p:xfrm>
          <a:off x="609600" y="2743200"/>
          <a:ext cx="7543800" cy="3681984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7543800"/>
              </a:tblGrid>
              <a:tr h="7588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Courier New" pitchFamily="49" charset="0"/>
                        <a:buChar char="o"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Causes attraction and repulsion between electrically charged particles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</a:tr>
              <a:tr h="7651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Courier New" pitchFamily="49" charset="0"/>
                        <a:buChar char="o"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Carrier particle is the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photon</a:t>
                      </a:r>
                      <a:r>
                        <a:rPr kumimoji="0" lang="en-US" sz="3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3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γ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7529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Courier New" pitchFamily="49" charset="0"/>
                        <a:buChar char="o"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Photons,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massless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travel at speed of light, makes 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up the electromagnetic spectrum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</a:tr>
              <a:tr h="11636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Courier New" pitchFamily="49" charset="0"/>
                        <a:buChar char="o"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Is responsible for : chemistry, biology, magnetism, many other forces we encounter everyday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13516" name="WordArt 204"/>
          <p:cNvSpPr>
            <a:spLocks noChangeArrowheads="1" noChangeShapeType="1" noTextEdit="1"/>
          </p:cNvSpPr>
          <p:nvPr/>
        </p:nvSpPr>
        <p:spPr bwMode="auto">
          <a:xfrm>
            <a:off x="381000" y="2286000"/>
            <a:ext cx="8512728" cy="649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5DBAE"/>
                </a:solidFill>
                <a:latin typeface="Arial Black"/>
              </a:rPr>
              <a:t>Electromagnetic Force</a:t>
            </a:r>
          </a:p>
        </p:txBody>
      </p:sp>
      <p:grpSp>
        <p:nvGrpSpPr>
          <p:cNvPr id="13524" name="Group 212"/>
          <p:cNvGrpSpPr>
            <a:grpSpLocks/>
          </p:cNvGrpSpPr>
          <p:nvPr/>
        </p:nvGrpSpPr>
        <p:grpSpPr bwMode="auto">
          <a:xfrm>
            <a:off x="4038600" y="3276600"/>
            <a:ext cx="4266511" cy="865506"/>
            <a:chOff x="384" y="2496"/>
            <a:chExt cx="1923" cy="390"/>
          </a:xfrm>
        </p:grpSpPr>
        <p:pic>
          <p:nvPicPr>
            <p:cNvPr id="13522" name="Picture 21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84" y="2496"/>
              <a:ext cx="1032" cy="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523" name="Picture 211"/>
            <p:cNvPicPr>
              <a:picLocks noChangeAspect="1" noChangeArrowheads="1"/>
            </p:cNvPicPr>
            <p:nvPr/>
          </p:nvPicPr>
          <p:blipFill>
            <a:blip r:embed="rId7" cstate="print"/>
            <a:srcRect r="6656"/>
            <a:stretch>
              <a:fillRect/>
            </a:stretch>
          </p:blipFill>
          <p:spPr bwMode="auto">
            <a:xfrm>
              <a:off x="1344" y="2496"/>
              <a:ext cx="963" cy="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71" name="Slide Number Placeholder 7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28FC-9439-4131-9E46-0F727119AC9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2" name="Footer Placeholder 7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UConn Mentor Connection 2010, Chelsea Sidrane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Custom 2">
      <a:dk1>
        <a:srgbClr val="484848"/>
      </a:dk1>
      <a:lt1>
        <a:srgbClr val="3B3B3B"/>
      </a:lt1>
      <a:dk2>
        <a:srgbClr val="FFFFFF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9717</TotalTime>
  <Words>1930</Words>
  <Application>Microsoft Office PowerPoint</Application>
  <PresentationFormat>On-screen Show (4:3)</PresentationFormat>
  <Paragraphs>360</Paragraphs>
  <Slides>26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Technic</vt:lpstr>
      <vt:lpstr>Bitmap Image</vt:lpstr>
      <vt:lpstr>Equation</vt:lpstr>
      <vt:lpstr>The Gluex Experiment</vt:lpstr>
      <vt:lpstr>Nuclear Physicists</vt:lpstr>
      <vt:lpstr>What Happened to the Atom?!</vt:lpstr>
      <vt:lpstr>The Standard Model states</vt:lpstr>
      <vt:lpstr>Slide 5</vt:lpstr>
      <vt:lpstr>Decay</vt:lpstr>
      <vt:lpstr>Antimatter</vt:lpstr>
      <vt:lpstr>Slide 8</vt:lpstr>
      <vt:lpstr>Slide 9</vt:lpstr>
      <vt:lpstr>Slide 10</vt:lpstr>
      <vt:lpstr>Slide 11</vt:lpstr>
      <vt:lpstr>Composite Particles</vt:lpstr>
      <vt:lpstr>Quantum Numbers and Conservation</vt:lpstr>
      <vt:lpstr>GlueX</vt:lpstr>
      <vt:lpstr>Our Part</vt:lpstr>
      <vt:lpstr>The Requirements for the Photon Source</vt:lpstr>
      <vt:lpstr>Two Methods</vt:lpstr>
      <vt:lpstr>The Principles Behind Our Experiment</vt:lpstr>
      <vt:lpstr>Coherent Bremsstrahlung</vt:lpstr>
      <vt:lpstr>Reciprocal Lattice Vectors</vt:lpstr>
      <vt:lpstr>Mounting the Radiator</vt:lpstr>
      <vt:lpstr>The Principles Behind Our Experiment: Ensuring Radiator Stability</vt:lpstr>
      <vt:lpstr>Weighting the Wire</vt:lpstr>
      <vt:lpstr>Slide 24</vt:lpstr>
      <vt:lpstr>Conclusion</vt:lpstr>
      <vt:lpstr>Acknowledgements</vt:lpstr>
    </vt:vector>
  </TitlesOfParts>
  <Company>University of Connecticut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Gluex Experiment</dc:title>
  <dc:creator>Rumsfeld</dc:creator>
  <cp:lastModifiedBy>User</cp:lastModifiedBy>
  <cp:revision>325</cp:revision>
  <dcterms:created xsi:type="dcterms:W3CDTF">2010-07-16T15:19:42Z</dcterms:created>
  <dcterms:modified xsi:type="dcterms:W3CDTF">2010-07-30T15:33:57Z</dcterms:modified>
</cp:coreProperties>
</file>