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7" r:id="rId4"/>
    <p:sldId id="260" r:id="rId5"/>
    <p:sldId id="261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70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4AB02A5-4FE5-49D9-9E24-09F23B90C450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4AB02A5-4FE5-49D9-9E24-09F23B90C450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4AB02A5-4FE5-49D9-9E24-09F23B90C450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7/27/2011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b="4167"/>
          <a:stretch>
            <a:fillRect/>
          </a:stretch>
        </p:blipFill>
        <p:spPr bwMode="auto">
          <a:xfrm>
            <a:off x="-304800" y="-304800"/>
            <a:ext cx="97536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581400"/>
            <a:ext cx="8458200" cy="1470025"/>
          </a:xfrm>
        </p:spPr>
        <p:txBody>
          <a:bodyPr/>
          <a:lstStyle/>
          <a:p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The </a:t>
            </a:r>
            <a:r>
              <a:rPr lang="en-US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Other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Side of The Universe: 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Dark Matter</a:t>
            </a:r>
            <a:endParaRPr lang="en-US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105400"/>
            <a:ext cx="8305800" cy="6858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Searching for this elusive substance in the Cosmos</a:t>
            </a:r>
            <a:endParaRPr lang="en-US" sz="1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81000" y="5638800"/>
            <a:ext cx="83058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" marR="0" lvl="0" indent="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Alex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Popescu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64008" marR="0" lvl="0" indent="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Mentor: Dr. Richard T. Jones</a:t>
            </a:r>
            <a:endParaRPr kumimoji="0" lang="en-US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n-US" dirty="0" smtClean="0"/>
              <a:t>Dark Matter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933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Only 20% of all known matter is the matter we can see, or “normal matter.”</a:t>
            </a:r>
          </a:p>
          <a:p>
            <a:r>
              <a:rPr lang="en-US" dirty="0" smtClean="0"/>
              <a:t>The other 80% is Dark Matter, which is also around us just as much as normal matter is.</a:t>
            </a:r>
          </a:p>
          <a:p>
            <a:r>
              <a:rPr lang="en-US" dirty="0" smtClean="0"/>
              <a:t>Dark Matter doesn’t interact with light or ordinary matter very frequently.</a:t>
            </a:r>
          </a:p>
          <a:p>
            <a:r>
              <a:rPr lang="en-US" dirty="0" smtClean="0"/>
              <a:t>Dark Matter is a “Perfect Fluid,” meaning its molecules do not transfer heat, and they move around without touching one another.</a:t>
            </a:r>
          </a:p>
          <a:p>
            <a:r>
              <a:rPr lang="en-US" dirty="0" smtClean="0"/>
              <a:t>We have been looking for it since 1933.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828800"/>
            <a:ext cx="3380704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  <a:softEdge rad="31750"/>
          </a:effectLst>
        </p:spPr>
      </p:pic>
      <p:sp>
        <p:nvSpPr>
          <p:cNvPr id="6" name="Right Arrow 5"/>
          <p:cNvSpPr/>
          <p:nvPr/>
        </p:nvSpPr>
        <p:spPr>
          <a:xfrm rot="6883368">
            <a:off x="6278733" y="1618616"/>
            <a:ext cx="1017045" cy="214847"/>
          </a:xfrm>
          <a:prstGeom prst="rightArrow">
            <a:avLst>
              <a:gd name="adj1" fmla="val 33333"/>
              <a:gd name="adj2" fmla="val 94444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Know Dark Matter Exists?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495800" cy="4191000"/>
          </a:xfrm>
        </p:spPr>
        <p:txBody>
          <a:bodyPr/>
          <a:lstStyle/>
          <a:p>
            <a:r>
              <a:rPr lang="en-US" dirty="0" smtClean="0"/>
              <a:t>Gas Observations “Missing Mass”</a:t>
            </a:r>
          </a:p>
          <a:p>
            <a:r>
              <a:rPr lang="en-US" dirty="0" smtClean="0"/>
              <a:t>Galaxy Rotation Curves</a:t>
            </a:r>
          </a:p>
          <a:p>
            <a:r>
              <a:rPr lang="en-US" dirty="0" smtClean="0"/>
              <a:t>Gravitational Lensing</a:t>
            </a:r>
          </a:p>
          <a:p>
            <a:r>
              <a:rPr lang="en-US" dirty="0" smtClean="0"/>
              <a:t>Galaxy Cluster Formation &amp; Movement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4495800"/>
            <a:ext cx="284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Hot gas in a galaxy cluster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9712902">
            <a:off x="7243164" y="2768802"/>
            <a:ext cx="1017045" cy="214847"/>
          </a:xfrm>
          <a:prstGeom prst="rightArrow">
            <a:avLst>
              <a:gd name="adj1" fmla="val 33333"/>
              <a:gd name="adj2" fmla="val 94444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3621452">
            <a:off x="6850927" y="3995462"/>
            <a:ext cx="1017045" cy="214847"/>
          </a:xfrm>
          <a:prstGeom prst="rightArrow">
            <a:avLst>
              <a:gd name="adj1" fmla="val 33333"/>
              <a:gd name="adj2" fmla="val 94444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9335427">
            <a:off x="4836156" y="3946399"/>
            <a:ext cx="1017045" cy="214847"/>
          </a:xfrm>
          <a:prstGeom prst="rightArrow">
            <a:avLst>
              <a:gd name="adj1" fmla="val 33333"/>
              <a:gd name="adj2" fmla="val 94444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602739">
            <a:off x="4794616" y="2274521"/>
            <a:ext cx="1017045" cy="214847"/>
          </a:xfrm>
          <a:prstGeom prst="rightArrow">
            <a:avLst>
              <a:gd name="adj1" fmla="val 33333"/>
              <a:gd name="adj2" fmla="val 94444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Gravitational Lensing</a:t>
            </a:r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438400"/>
            <a:ext cx="2241579" cy="236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133600"/>
            <a:ext cx="5029200" cy="328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1295399" y="26670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95399" y="26670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95399" y="26670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95399" y="26670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95399" y="26670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295399" y="26670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295399" y="26670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295399" y="26670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295399" y="26670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295399" y="26670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295399" y="26670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295399" y="26670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295399" y="26670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295399" y="26670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295399" y="26670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295399" y="26670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295399" y="26670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295399" y="26670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295399" y="26670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295399" y="26670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295399" y="26670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295399" y="26670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295399" y="26670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295399" y="26670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295399" y="26670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295399" y="26670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295399" y="26670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16242E-7 C 0.02084 0.00625 0.08021 0.02776 0.12552 0.03794 C 0.17084 0.04812 0.23664 0.04535 0.27188 0.06131 C 0.30712 0.07728 0.31563 0.10435 0.33698 0.13327 C 0.35834 0.16219 0.38698 0.21379 0.4 0.23484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9.16242E-7 C 0.02084 0.00625 0.08021 0.02776 0.12552 0.03794 C 0.17084 0.04812 0.23664 0.04535 0.27188 0.06131 C 0.30712 0.07728 0.31563 0.10435 0.33698 0.13327 C 0.35834 0.16219 0.38698 0.21379 0.4 0.23484 " pathEditMode="relative" rAng="0" ptsTypes="aaaaa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9.16242E-7 C 0.02084 0.00625 0.08021 0.02776 0.12552 0.03794 C 0.17084 0.04812 0.23664 0.04535 0.27188 0.06131 C 0.30712 0.07728 0.31563 0.10435 0.33698 0.13327 C 0.35834 0.16219 0.38698 0.21379 0.4 0.23484 " pathEditMode="relative" rAng="0" ptsTypes="aaaaa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9.16242E-7 C 0.02084 0.00625 0.08021 0.02776 0.12552 0.03794 C 0.17084 0.04812 0.23664 0.04535 0.27188 0.06131 C 0.30712 0.07728 0.31563 0.10435 0.33698 0.13327 C 0.35834 0.16219 0.38698 0.21379 0.4 0.23484 " pathEditMode="relative" rAng="0" ptsTypes="aaaaa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16242E-7 C 0.03021 0.01527 0.13976 0.06617 0.18073 0.09232 C 0.2217 0.11846 0.22118 0.14322 0.24549 0.15733 C 0.2698 0.17145 0.30052 0.16358 0.32622 0.17654 C 0.35191 0.18949 0.38473 0.22281 0.4 0.23484 " pathEditMode="relative" rAng="0" ptsTypes="aaaaa">
                                      <p:cBhvr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9.16242E-7 C 0.03021 0.01527 0.13976 0.06617 0.18073 0.09232 C 0.2217 0.11846 0.22118 0.14322 0.24549 0.15733 C 0.2698 0.17145 0.30052 0.16358 0.32622 0.17654 C 0.35191 0.18949 0.38473 0.22281 0.4 0.23484 " pathEditMode="relative" rAng="0" ptsTypes="aaaaa">
                                      <p:cBhvr>
                                        <p:cTn id="1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9.16242E-7 C 0.03021 0.01527 0.13976 0.06617 0.18073 0.09232 C 0.2217 0.11846 0.22118 0.14322 0.24549 0.15733 C 0.2698 0.17145 0.30052 0.16358 0.32622 0.17654 C 0.35191 0.18949 0.38473 0.22281 0.4 0.23484 " pathEditMode="relative" rAng="0" ptsTypes="aaaaa">
                                      <p:cBhvr>
                                        <p:cTn id="1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9.16242E-7 C 0.03021 0.01527 0.13976 0.06617 0.18073 0.09232 C 0.2217 0.11846 0.22118 0.14322 0.24549 0.15733 C 0.2698 0.17145 0.30052 0.16358 0.32622 0.17654 C 0.35191 0.18949 0.38473 0.22281 0.4 0.23484 " pathEditMode="relative" rAng="0" ptsTypes="aaaaa">
                                      <p:cBhvr>
                                        <p:cTn id="2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9.16242E-7 C 0.03021 0.01527 0.13976 0.06617 0.18073 0.09232 C 0.2217 0.11846 0.22118 0.14322 0.24549 0.15733 C 0.2698 0.17145 0.30052 0.16358 0.32622 0.17654 C 0.35191 0.18949 0.38473 0.22281 0.4 0.23484 " pathEditMode="relative" rAng="0" ptsTypes="aaaaa">
                                      <p:cBhvr>
                                        <p:cTn id="2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33333E-6 9.16242E-7 C 0.03021 0.01527 0.13976 0.06617 0.18073 0.09232 C 0.2217 0.11846 0.22118 0.14322 0.24549 0.15733 C 0.2698 0.17145 0.30052 0.16358 0.32622 0.17654 C 0.35191 0.18949 0.38473 0.22281 0.4 0.23484 " pathEditMode="relative" rAng="0" ptsTypes="aaaaa">
                                      <p:cBhvr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33333E-6 9.16242E-7 C 0.03021 0.01527 0.13976 0.06617 0.18073 0.09232 C 0.2217 0.11846 0.22118 0.14322 0.24549 0.15733 C 0.2698 0.17145 0.30052 0.16358 0.32622 0.17654 C 0.35191 0.18949 0.38473 0.22281 0.4 0.23484 " pathEditMode="relative" rAng="0" ptsTypes="aaaaa">
                                      <p:cBhvr>
                                        <p:cTn id="2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3.33333E-6 9.16242E-7 C 0.03021 0.01527 0.13976 0.06617 0.18073 0.09232 C 0.2217 0.11846 0.22118 0.14322 0.24549 0.15733 C 0.2698 0.17145 0.30052 0.16358 0.32622 0.17654 C 0.35191 0.18949 0.38473 0.22281 0.4 0.23484 " pathEditMode="relative" rAng="0" ptsTypes="aaaaa">
                                      <p:cBhvr>
                                        <p:cTn id="2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3.33333E-6 9.16242E-7 C 0.02084 0.00625 0.08021 0.02776 0.12552 0.03794 C 0.17084 0.04812 0.23664 0.04535 0.27188 0.06131 C 0.30712 0.07728 0.31563 0.10435 0.33698 0.13327 C 0.35834 0.16219 0.38698 0.21379 0.4 0.23484 " pathEditMode="relative" rAng="0" ptsTypes="aaaaa">
                                      <p:cBhvr>
                                        <p:cTn id="3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3.33333E-6 9.16242E-7 C 0.02084 0.00625 0.08021 0.02776 0.12552 0.03794 C 0.17084 0.04812 0.23664 0.04535 0.27188 0.06131 C 0.30712 0.07728 0.31563 0.10435 0.33698 0.13327 C 0.35834 0.16219 0.38698 0.21379 0.4 0.23484 " pathEditMode="relative" rAng="0" ptsTypes="aaaaa">
                                      <p:cBhvr>
                                        <p:cTn id="3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9.16242E-7 C 0.02084 0.00625 0.08021 0.02776 0.12552 0.03794 C 0.17084 0.04812 0.23664 0.04535 0.27188 0.06131 C 0.30712 0.07728 0.31563 0.10435 0.33698 0.13327 C 0.35834 0.16219 0.38698 0.21379 0.4 0.23484 " pathEditMode="relative" rAng="0" ptsTypes="aaaaa">
                                      <p:cBhvr>
                                        <p:cTn id="3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fill="hold" grpId="0" nodeType="withEffect">
                                  <p:stCondLst>
                                    <p:cond delay="2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9.16242E-7 C 0.02084 0.00625 0.08021 0.02776 0.12552 0.03794 C 0.17084 0.04812 0.23664 0.04535 0.27188 0.06131 C 0.30712 0.07728 0.31563 0.10435 0.33698 0.13327 C 0.35834 0.16219 0.38698 0.21379 0.4 0.23484 " pathEditMode="relative" rAng="0" ptsTypes="aaaaa">
                                      <p:cBhvr>
                                        <p:cTn id="3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3.33333E-6 9.16242E-7 C 0.03021 0.01527 0.13976 0.06617 0.18073 0.09232 C 0.2217 0.11846 0.22118 0.14322 0.24549 0.15733 C 0.2698 0.17145 0.30052 0.16358 0.32622 0.17654 C 0.35191 0.18949 0.38473 0.22281 0.4 0.23484 " pathEditMode="relative" rAng="0" ptsTypes="aaaaa">
                                      <p:cBhvr>
                                        <p:cTn id="3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3.33333E-6 9.16242E-7 C 0.03021 0.01527 0.13976 0.06617 0.18073 0.09232 C 0.2217 0.11846 0.22118 0.14322 0.24549 0.15733 C 0.2698 0.17145 0.30052 0.16358 0.32622 0.17654 C 0.35191 0.18949 0.38473 0.22281 0.4 0.23484 " pathEditMode="relative" rAng="0" ptsTypes="aaaaa">
                                      <p:cBhvr>
                                        <p:cTn id="40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33333E-6 9.16242E-7 C 0.03021 0.01527 0.13976 0.06617 0.18073 0.09232 C 0.2217 0.11846 0.22118 0.14322 0.24549 0.15733 C 0.2698 0.17145 0.30052 0.16358 0.32622 0.17654 C 0.35191 0.18949 0.38473 0.22281 0.4 0.23484 " pathEditMode="relative" rAng="0" ptsTypes="aaaaa">
                                      <p:cBhvr>
                                        <p:cTn id="4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33333E-6 9.16242E-7 C 0.03021 0.01527 0.13976 0.06617 0.18073 0.09232 C 0.2217 0.11846 0.22118 0.14322 0.24549 0.15733 C 0.2698 0.17145 0.30052 0.16358 0.32622 0.17654 C 0.35191 0.18949 0.38473 0.22281 0.4 0.23484 " pathEditMode="relative" rAng="0" ptsTypes="aaaaa">
                                      <p:cBhvr>
                                        <p:cTn id="44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3.33333E-6 9.16242E-7 C 0.03021 0.01527 0.13976 0.06617 0.18073 0.09232 C 0.2217 0.11846 0.22118 0.14322 0.24549 0.15733 C 0.2698 0.17145 0.30052 0.16358 0.32622 0.17654 C 0.35191 0.18949 0.38473 0.22281 0.4 0.23484 " pathEditMode="relative" rAng="0" ptsTypes="aaaaa">
                                      <p:cBhvr>
                                        <p:cTn id="4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3.33333E-6 9.16242E-7 C 0.03021 0.01527 0.13976 0.06617 0.18073 0.09232 C 0.2217 0.11846 0.22118 0.14322 0.24549 0.15733 C 0.2698 0.17145 0.30052 0.16358 0.32622 0.17654 C 0.35191 0.18949 0.38473 0.22281 0.4 0.23484 " pathEditMode="relative" rAng="0" ptsTypes="aaaaa">
                                      <p:cBhvr>
                                        <p:cTn id="4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3.33333E-6 9.16242E-7 C 0.03021 0.01527 0.13976 0.06617 0.18073 0.09232 C 0.2217 0.11846 0.22118 0.14322 0.24549 0.15733 C 0.2698 0.17145 0.30052 0.16358 0.32622 0.17654 C 0.35191 0.18949 0.38473 0.22281 0.4 0.23484 " pathEditMode="relative" rAng="0" ptsTypes="aaaaa">
                                      <p:cBhvr>
                                        <p:cTn id="50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3.33333E-6 9.16242E-7 C 0.03021 0.01527 0.13976 0.06617 0.18073 0.09232 C 0.2217 0.11846 0.22118 0.14322 0.24549 0.15733 C 0.2698 0.17145 0.30052 0.16358 0.32622 0.17654 C 0.35191 0.18949 0.38473 0.22281 0.4 0.23484 " pathEditMode="relative" rAng="0" ptsTypes="aaaaa">
                                      <p:cBhvr>
                                        <p:cTn id="52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9.16242E-7 C 0.02084 0.00625 0.08021 0.02776 0.12552 0.03794 C 0.17084 0.04812 0.23664 0.04535 0.27188 0.06131 C 0.30712 0.07728 0.31563 0.10435 0.33698 0.13327 C 0.35834 0.16219 0.38698 0.21379 0.4 0.23484 " pathEditMode="relative" rAng="0" ptsTypes="aaaaa">
                                      <p:cBhvr>
                                        <p:cTn id="54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33333E-6 9.16242E-7 C 0.02084 0.00625 0.08021 0.02776 0.12552 0.03794 C 0.17084 0.04812 0.23664 0.04535 0.27188 0.06131 C 0.30712 0.07728 0.31563 0.10435 0.33698 0.13327 C 0.35834 0.16219 0.38698 0.21379 0.4 0.23484 " pathEditMode="relative" rAng="0" ptsTypes="aaaaa">
                                      <p:cBhvr>
                                        <p:cTn id="5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indefinite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3.33333E-6 9.16242E-7 C 0.02084 0.00625 0.08021 0.02776 0.12552 0.03794 C 0.17084 0.04812 0.23664 0.04535 0.27188 0.06131 C 0.30712 0.07728 0.31563 0.10435 0.33698 0.13327 C 0.35834 0.16219 0.38698 0.21379 0.4 0.23484 " pathEditMode="relative" rAng="0" ptsTypes="aaaaa">
                                      <p:cBhvr>
                                        <p:cTn id="5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1216181106356570529jean_victor_balin_icon_star.svg.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66383">
            <a:off x="7624894" y="5174145"/>
            <a:ext cx="231668" cy="220858"/>
          </a:xfrm>
          <a:prstGeom prst="rect">
            <a:avLst/>
          </a:prstGeom>
        </p:spPr>
      </p:pic>
      <p:pic>
        <p:nvPicPr>
          <p:cNvPr id="19" name="Picture 18" descr="1216181106356570529jean_victor_balin_icon_star.svg.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2137">
            <a:off x="7375016" y="5005698"/>
            <a:ext cx="301580" cy="2875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n-US" dirty="0" smtClean="0"/>
              <a:t>Galaxy Rotation 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543800" cy="56997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Without Dark Matter, stars and planets in our galaxy would fly off into space.</a:t>
            </a:r>
            <a:endParaRPr lang="en-US" dirty="0"/>
          </a:p>
        </p:txBody>
      </p:sp>
      <p:pic>
        <p:nvPicPr>
          <p:cNvPr id="7" name="Picture 6" descr="1216181106356570529jean_victor_balin_icon_star.svg.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2137">
            <a:off x="7323315" y="4869345"/>
            <a:ext cx="301580" cy="287507"/>
          </a:xfrm>
          <a:prstGeom prst="rect">
            <a:avLst/>
          </a:prstGeom>
        </p:spPr>
      </p:pic>
      <p:pic>
        <p:nvPicPr>
          <p:cNvPr id="8" name="Picture 7" descr="1216181106356570529jean_victor_balin_icon_star.svg.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2137">
            <a:off x="7475715" y="5021745"/>
            <a:ext cx="301580" cy="287507"/>
          </a:xfrm>
          <a:prstGeom prst="rect">
            <a:avLst/>
          </a:prstGeom>
        </p:spPr>
      </p:pic>
      <p:pic>
        <p:nvPicPr>
          <p:cNvPr id="9" name="Picture 8" descr="1216181106356570529jean_victor_balin_icon_star.svg.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5105400"/>
            <a:ext cx="391528" cy="373258"/>
          </a:xfrm>
          <a:prstGeom prst="rect">
            <a:avLst/>
          </a:prstGeom>
        </p:spPr>
      </p:pic>
      <p:pic>
        <p:nvPicPr>
          <p:cNvPr id="10" name="Picture 9" descr="1216181106356570529jean_victor_balin_icon_star.svg.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2137">
            <a:off x="7237503" y="4983165"/>
            <a:ext cx="188610" cy="179809"/>
          </a:xfrm>
          <a:prstGeom prst="rect">
            <a:avLst/>
          </a:prstGeom>
        </p:spPr>
      </p:pic>
      <p:pic>
        <p:nvPicPr>
          <p:cNvPr id="11" name="Picture 10" descr="1216181106356570529jean_victor_balin_icon_star.svg.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566516">
            <a:off x="7126531" y="5061786"/>
            <a:ext cx="188610" cy="179809"/>
          </a:xfrm>
          <a:prstGeom prst="rect">
            <a:avLst/>
          </a:prstGeom>
        </p:spPr>
      </p:pic>
      <p:pic>
        <p:nvPicPr>
          <p:cNvPr id="12" name="Picture 11" descr="1216181106356570529jean_victor_balin_icon_star.svg.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470783">
            <a:off x="7501295" y="5281368"/>
            <a:ext cx="188610" cy="179809"/>
          </a:xfrm>
          <a:prstGeom prst="rect">
            <a:avLst/>
          </a:prstGeom>
        </p:spPr>
      </p:pic>
      <p:pic>
        <p:nvPicPr>
          <p:cNvPr id="13" name="Picture 12" descr="1216181106356570529jean_victor_balin_icon_star.svg.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470783">
            <a:off x="7806095" y="4976569"/>
            <a:ext cx="188610" cy="179809"/>
          </a:xfrm>
          <a:prstGeom prst="rect">
            <a:avLst/>
          </a:prstGeom>
        </p:spPr>
      </p:pic>
      <p:pic>
        <p:nvPicPr>
          <p:cNvPr id="14" name="Picture 13" descr="1216181106356570529jean_victor_balin_icon_star.svg.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08495">
            <a:off x="7120295" y="4747968"/>
            <a:ext cx="188610" cy="179809"/>
          </a:xfrm>
          <a:prstGeom prst="rect">
            <a:avLst/>
          </a:prstGeom>
        </p:spPr>
      </p:pic>
      <p:pic>
        <p:nvPicPr>
          <p:cNvPr id="15" name="Picture 14" descr="1216181106356570529jean_victor_balin_icon_star.svg.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752861">
            <a:off x="7048021" y="5285944"/>
            <a:ext cx="188610" cy="179809"/>
          </a:xfrm>
          <a:prstGeom prst="rect">
            <a:avLst/>
          </a:prstGeom>
        </p:spPr>
      </p:pic>
      <p:pic>
        <p:nvPicPr>
          <p:cNvPr id="16" name="Picture 15" descr="1216181106356570529jean_victor_balin_icon_star.svg.m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08495">
            <a:off x="7708927" y="5411097"/>
            <a:ext cx="67240" cy="64102"/>
          </a:xfrm>
          <a:prstGeom prst="rect">
            <a:avLst/>
          </a:prstGeom>
        </p:spPr>
      </p:pic>
      <p:pic>
        <p:nvPicPr>
          <p:cNvPr id="17" name="Picture 16" descr="1216181106356570529jean_victor_balin_icon_star.svg.m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08495">
            <a:off x="7937525" y="5182498"/>
            <a:ext cx="67240" cy="64102"/>
          </a:xfrm>
          <a:prstGeom prst="rect">
            <a:avLst/>
          </a:prstGeom>
        </p:spPr>
      </p:pic>
      <p:pic>
        <p:nvPicPr>
          <p:cNvPr id="18" name="Picture 17" descr="1216181106356570529jean_victor_balin_icon_star.svg.m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08495">
            <a:off x="7556525" y="4725297"/>
            <a:ext cx="67240" cy="64102"/>
          </a:xfrm>
          <a:prstGeom prst="rect">
            <a:avLst/>
          </a:prstGeom>
        </p:spPr>
      </p:pic>
      <p:pic>
        <p:nvPicPr>
          <p:cNvPr id="21" name="Picture 20" descr="1216181106356570529jean_victor_balin_icon_star.svg.m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341968">
            <a:off x="7404127" y="5487297"/>
            <a:ext cx="67240" cy="64102"/>
          </a:xfrm>
          <a:prstGeom prst="rect">
            <a:avLst/>
          </a:prstGeom>
        </p:spPr>
      </p:pic>
      <p:pic>
        <p:nvPicPr>
          <p:cNvPr id="22" name="Picture 21" descr="11971486551534036964ivak_Decorative_Sun.svg.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5200" y="3048000"/>
            <a:ext cx="2133600" cy="2133600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 rot="20764527">
            <a:off x="1610628" y="2847350"/>
            <a:ext cx="5682551" cy="268049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0160.Earth_5F00_clip_5F00_art_5F00_high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10400" y="3352800"/>
            <a:ext cx="374067" cy="374067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 rot="10371315">
            <a:off x="6181281" y="3481469"/>
            <a:ext cx="856165" cy="199481"/>
          </a:xfrm>
          <a:prstGeom prst="rightArrow">
            <a:avLst>
              <a:gd name="adj1" fmla="val 25732"/>
              <a:gd name="adj2" fmla="val 10651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-4.07407E-6 C 0.01701 0.1051 -0.10278 0.23449 -0.27032 0.28588 C -0.43803 0.33889 -0.58924 0.29537 -0.60782 0.19028 C -0.62622 0.08565 -0.50573 -0.04189 -0.3375 -0.0949 C -0.17118 -0.14745 -0.01875 -0.10555 4.44444E-6 -4.07407E-6 Z " pathEditMode="relative" rAng="4606707" ptsTypes="fffff">
                                      <p:cBhvr>
                                        <p:cTn id="6" dur="8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" y="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39 -0.00717 C 0.01424 0.05507 -0.08316 0.14692 -0.21823 0.19366 C -0.35069 0.24503 -0.46718 0.23323 -0.48003 0.17122 C -0.49288 0.10967 -0.39739 0.02152 -0.26354 -0.028 C -0.12934 -0.07751 -0.01336 -0.06825 -0.00139 -0.00717 Z " pathEditMode="relative" rAng="4472959" ptsTypes="fffff">
                                      <p:cBhvr>
                                        <p:cTn id="8" dur="8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" y="9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8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Images:</a:t>
            </a:r>
          </a:p>
          <a:p>
            <a:r>
              <a:rPr lang="en-US" dirty="0" smtClean="0"/>
              <a:t>NASA Images. http://www.2desktop.com/wallpapers/NASA__The_Andromeda_Galaxy_M31_Spyral_Galaxy_2035_1024_768.jpg</a:t>
            </a:r>
          </a:p>
          <a:p>
            <a:r>
              <a:rPr lang="en-US" dirty="0" smtClean="0"/>
              <a:t>Information: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148</TotalTime>
  <Words>182</Words>
  <Application>Microsoft Office PowerPoint</Application>
  <PresentationFormat>On-screen Show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Urban</vt:lpstr>
      <vt:lpstr>The Other Side of The Universe: Dark Matter</vt:lpstr>
      <vt:lpstr>Dark Matter Facts</vt:lpstr>
      <vt:lpstr>How Do We Know Dark Matter Exists?</vt:lpstr>
      <vt:lpstr>Gravitational Lensing</vt:lpstr>
      <vt:lpstr>Galaxy Rotation Curves</vt:lpstr>
      <vt:lpstr>Sources Cited</vt:lpstr>
    </vt:vector>
  </TitlesOfParts>
  <Company>Univ of Connecticut Libraries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Quest for Dark Matter</dc:title>
  <dc:creator>Homer Babbidge Library</dc:creator>
  <cp:lastModifiedBy>Homer Babbidge Library</cp:lastModifiedBy>
  <cp:revision>38</cp:revision>
  <dcterms:created xsi:type="dcterms:W3CDTF">2011-07-27T13:52:44Z</dcterms:created>
  <dcterms:modified xsi:type="dcterms:W3CDTF">2011-07-27T17:35:19Z</dcterms:modified>
</cp:coreProperties>
</file>