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96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66AC-179D-466D-8DD0-41DD01BB324F}" type="datetimeFigureOut">
              <a:rPr lang="en-US" smtClean="0"/>
              <a:pPr/>
              <a:t>6/28/2012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3A595-7711-484E-B14D-81903255E9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66AC-179D-466D-8DD0-41DD01BB324F}" type="datetimeFigureOut">
              <a:rPr lang="en-US" smtClean="0"/>
              <a:pPr/>
              <a:t>6/28/2012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3A595-7711-484E-B14D-81903255E9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66AC-179D-466D-8DD0-41DD01BB324F}" type="datetimeFigureOut">
              <a:rPr lang="en-US" smtClean="0"/>
              <a:pPr/>
              <a:t>6/28/2012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3A595-7711-484E-B14D-81903255E9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66AC-179D-466D-8DD0-41DD01BB324F}" type="datetimeFigureOut">
              <a:rPr lang="en-US" smtClean="0"/>
              <a:pPr/>
              <a:t>6/28/2012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3A595-7711-484E-B14D-81903255E9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66AC-179D-466D-8DD0-41DD01BB324F}" type="datetimeFigureOut">
              <a:rPr lang="en-US" smtClean="0"/>
              <a:pPr/>
              <a:t>6/28/2012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3A595-7711-484E-B14D-81903255E9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66AC-179D-466D-8DD0-41DD01BB324F}" type="datetimeFigureOut">
              <a:rPr lang="en-US" smtClean="0"/>
              <a:pPr/>
              <a:t>6/28/2012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3A595-7711-484E-B14D-81903255E9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66AC-179D-466D-8DD0-41DD01BB324F}" type="datetimeFigureOut">
              <a:rPr lang="en-US" smtClean="0"/>
              <a:pPr/>
              <a:t>6/28/2012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3A595-7711-484E-B14D-81903255E9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66AC-179D-466D-8DD0-41DD01BB324F}" type="datetimeFigureOut">
              <a:rPr lang="en-US" smtClean="0"/>
              <a:pPr/>
              <a:t>6/28/2012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3A595-7711-484E-B14D-81903255E9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66AC-179D-466D-8DD0-41DD01BB324F}" type="datetimeFigureOut">
              <a:rPr lang="en-US" smtClean="0"/>
              <a:pPr/>
              <a:t>6/28/2012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3A595-7711-484E-B14D-81903255E9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66AC-179D-466D-8DD0-41DD01BB324F}" type="datetimeFigureOut">
              <a:rPr lang="en-US" smtClean="0"/>
              <a:pPr/>
              <a:t>6/28/2012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3A595-7711-484E-B14D-81903255E9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66AC-179D-466D-8DD0-41DD01BB324F}" type="datetimeFigureOut">
              <a:rPr lang="en-US" smtClean="0"/>
              <a:pPr/>
              <a:t>6/28/2012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3A595-7711-484E-B14D-81903255E9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566AC-179D-466D-8DD0-41DD01BB324F}" type="datetimeFigureOut">
              <a:rPr lang="en-US" smtClean="0"/>
              <a:pPr/>
              <a:t>6/28/2012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3A595-7711-484E-B14D-81903255E9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Photon Flux Control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Liping</a:t>
            </a:r>
            <a:r>
              <a:rPr lang="en-US" dirty="0" smtClean="0"/>
              <a:t> </a:t>
            </a:r>
            <a:r>
              <a:rPr lang="en-US" dirty="0" err="1" smtClean="0"/>
              <a:t>Gan</a:t>
            </a:r>
            <a:endParaRPr lang="en-US" dirty="0" smtClean="0"/>
          </a:p>
          <a:p>
            <a:r>
              <a:rPr lang="en-US" dirty="0" smtClean="0"/>
              <a:t>UNCW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To control the absolute tagged photon flux at 1% level, special TAC calibration runs must be performed periodically with a reduced electron beam current </a:t>
            </a:r>
            <a:r>
              <a:rPr lang="en-US" dirty="0" smtClean="0"/>
              <a:t>(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1 </a:t>
            </a:r>
            <a:r>
              <a:rPr lang="en-US" dirty="0" err="1" smtClean="0"/>
              <a:t>nA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r>
              <a:rPr lang="en-US" dirty="0" smtClean="0"/>
              <a:t>In order to correct the  effects due to beam non-stability, the </a:t>
            </a:r>
            <a:r>
              <a:rPr lang="en-US" dirty="0" smtClean="0"/>
              <a:t>tagged  photon flux should be monitored and corrected by measuring the relative tagging ratio with the </a:t>
            </a:r>
            <a:r>
              <a:rPr lang="en-US" dirty="0" err="1" smtClean="0"/>
              <a:t>e</a:t>
            </a:r>
            <a:r>
              <a:rPr lang="en-US" baseline="30000" dirty="0" err="1" smtClean="0"/>
              <a:t>+</a:t>
            </a:r>
            <a:r>
              <a:rPr lang="en-US" dirty="0" err="1" smtClean="0"/>
              <a:t>e</a:t>
            </a:r>
            <a:r>
              <a:rPr lang="en-US" baseline="30000" dirty="0" smtClean="0"/>
              <a:t>-</a:t>
            </a:r>
            <a:r>
              <a:rPr lang="en-US" dirty="0" smtClean="0"/>
              <a:t> pair-production measurement in parallel to both TAC calibration runs at  lower beam intensity and physics production runs at  higher beam intensity.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The beam requirements for TAC calibration runs:  </a:t>
            </a:r>
            <a:r>
              <a:rPr lang="en-US" dirty="0" smtClean="0"/>
              <a:t>(1) capability of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1 </a:t>
            </a:r>
            <a:r>
              <a:rPr lang="en-US" dirty="0" err="1" smtClean="0"/>
              <a:t>nA</a:t>
            </a:r>
            <a:r>
              <a:rPr lang="en-US" dirty="0" smtClean="0"/>
              <a:t> electron beam current, and (2) photon beam center position should be stable within </a:t>
            </a:r>
            <a:r>
              <a:rPr lang="en-US" dirty="0" smtClean="0">
                <a:sym typeface="Symbol"/>
              </a:rPr>
              <a:t></a:t>
            </a:r>
            <a:r>
              <a:rPr lang="en-US" dirty="0" smtClean="0"/>
              <a:t>200 </a:t>
            </a:r>
            <a:r>
              <a:rPr lang="en-US" dirty="0" smtClean="0">
                <a:sym typeface="Symbol"/>
              </a:rPr>
              <a:t>m at primary collimator location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4419600"/>
          </a:xfrm>
        </p:spPr>
        <p:txBody>
          <a:bodyPr/>
          <a:lstStyle/>
          <a:p>
            <a:r>
              <a:rPr lang="en-US" dirty="0" err="1" smtClean="0"/>
              <a:t>PrimEx</a:t>
            </a:r>
            <a:r>
              <a:rPr lang="en-US" dirty="0" smtClean="0"/>
              <a:t>-</a:t>
            </a:r>
            <a:r>
              <a:rPr lang="en-US" dirty="0" smtClean="0">
                <a:sym typeface="Symbol"/>
              </a:rPr>
              <a:t> experiment requirement</a:t>
            </a:r>
          </a:p>
          <a:p>
            <a:r>
              <a:rPr lang="en-US" dirty="0" smtClean="0">
                <a:sym typeface="Symbol"/>
              </a:rPr>
              <a:t>Tagged photon</a:t>
            </a:r>
          </a:p>
          <a:p>
            <a:r>
              <a:rPr lang="en-US" dirty="0"/>
              <a:t>Procedure to </a:t>
            </a:r>
            <a:r>
              <a:rPr lang="en-US" dirty="0" smtClean="0"/>
              <a:t>obtain the </a:t>
            </a:r>
            <a:r>
              <a:rPr lang="en-US" dirty="0"/>
              <a:t>number of tagged photons </a:t>
            </a:r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Relative tagging ratio</a:t>
            </a:r>
          </a:p>
          <a:p>
            <a:r>
              <a:rPr lang="en-US" dirty="0" smtClean="0">
                <a:sym typeface="Symbol"/>
              </a:rPr>
              <a:t>Sensitivity of beam position stability</a:t>
            </a:r>
          </a:p>
          <a:p>
            <a:r>
              <a:rPr lang="en-US" dirty="0" smtClean="0">
                <a:sym typeface="Symbol"/>
              </a:rPr>
              <a:t>Summary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PrimEx</a:t>
            </a:r>
            <a:r>
              <a:rPr lang="en-US" dirty="0" smtClean="0"/>
              <a:t>-</a:t>
            </a:r>
            <a:r>
              <a:rPr lang="en-US" dirty="0" smtClean="0">
                <a:sym typeface="Symbol"/>
              </a:rPr>
              <a:t> 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The number of tagged photons on the physics target must be </a:t>
            </a:r>
            <a:r>
              <a:rPr lang="en-US" dirty="0" smtClean="0">
                <a:solidFill>
                  <a:srgbClr val="FF0000"/>
                </a:solidFill>
              </a:rPr>
              <a:t>known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at 1% precision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ym typeface="Symbol"/>
              </a:rPr>
              <a:t>Tagged Photon</a:t>
            </a:r>
            <a:br>
              <a:rPr lang="en-US" dirty="0" smtClean="0">
                <a:sym typeface="Symbol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686800" cy="4495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 tagged photon should satisfy following conditions:</a:t>
            </a:r>
          </a:p>
          <a:p>
            <a:r>
              <a:rPr lang="en-US" dirty="0" smtClean="0"/>
              <a:t>A good  scattering electron in the tagger that has good reconstructed energy and timing information from the tagger spectrometer.</a:t>
            </a:r>
          </a:p>
          <a:p>
            <a:r>
              <a:rPr lang="en-US" dirty="0" smtClean="0"/>
              <a:t>A Photon reaches the physics target that must be in coincidence with  a good tagged scattering electron in the tagger.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>
                <a:solidFill>
                  <a:schemeClr val="tx2"/>
                </a:solidFill>
              </a:rPr>
              <a:t>Number of tagged photons on the target is not equal to the number of hits recorded by the tagger  due to following reasons: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55837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 event in which a bremsstrahlung photon is produced but it does not reach the physics target due to the collimation or absorption along the photon beam line.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Moller</a:t>
            </a:r>
            <a:r>
              <a:rPr lang="en-US" sz="2400" dirty="0" smtClean="0"/>
              <a:t> scattering in the radiator which produces an electron in the </a:t>
            </a:r>
            <a:r>
              <a:rPr lang="en-US" sz="2400" dirty="0" smtClean="0"/>
              <a:t>photon tagger </a:t>
            </a:r>
            <a:r>
              <a:rPr lang="en-US" sz="2400" dirty="0" smtClean="0"/>
              <a:t>without an accompanying photon.</a:t>
            </a:r>
          </a:p>
          <a:p>
            <a:endParaRPr lang="en-US" sz="2400" dirty="0" smtClean="0"/>
          </a:p>
          <a:p>
            <a:r>
              <a:rPr lang="en-US" sz="2400" dirty="0" smtClean="0"/>
              <a:t>Extra hits registered in the </a:t>
            </a:r>
            <a:r>
              <a:rPr lang="en-US" sz="2400" dirty="0" smtClean="0"/>
              <a:t>tagger </a:t>
            </a:r>
            <a:r>
              <a:rPr lang="en-US" sz="2400" dirty="0" smtClean="0"/>
              <a:t>due to accidental background.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305800" cy="9144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Procedure to obtain number of tagged photons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686800" cy="6172200"/>
          </a:xfrm>
        </p:spPr>
        <p:txBody>
          <a:bodyPr>
            <a:normAutofit fontScale="25000" lnSpcReduction="20000"/>
          </a:bodyPr>
          <a:lstStyle/>
          <a:p>
            <a:r>
              <a:rPr lang="en-US" sz="7200" dirty="0" smtClean="0"/>
              <a:t>In a special calibration run (TAC run) , replace the physics target with a lead-glass total absorption counter (TAC) directly in </a:t>
            </a:r>
            <a:r>
              <a:rPr lang="en-US" sz="7200" dirty="0" smtClean="0">
                <a:solidFill>
                  <a:srgbClr val="FF0000"/>
                </a:solidFill>
              </a:rPr>
              <a:t>a low intensity </a:t>
            </a:r>
            <a:r>
              <a:rPr lang="en-US" sz="7200" dirty="0" smtClean="0"/>
              <a:t>photon </a:t>
            </a:r>
            <a:r>
              <a:rPr lang="en-US" sz="7200" dirty="0" smtClean="0"/>
              <a:t>beam so that TAC is able to withstand. </a:t>
            </a:r>
            <a:r>
              <a:rPr lang="en-US" sz="7200" dirty="0" smtClean="0">
                <a:solidFill>
                  <a:srgbClr val="FF0000"/>
                </a:solidFill>
              </a:rPr>
              <a:t>The absolute tagging ratio </a:t>
            </a:r>
            <a:r>
              <a:rPr lang="en-US" sz="7200" dirty="0" smtClean="0"/>
              <a:t>is obtained by:</a:t>
            </a:r>
          </a:p>
          <a:p>
            <a:pPr>
              <a:buNone/>
            </a:pPr>
            <a:r>
              <a:rPr lang="en-US" sz="7200" dirty="0" smtClean="0"/>
              <a:t>      </a:t>
            </a:r>
          </a:p>
          <a:p>
            <a:pPr>
              <a:buNone/>
            </a:pPr>
            <a:endParaRPr lang="en-US" sz="7200" dirty="0"/>
          </a:p>
          <a:p>
            <a:pPr>
              <a:buNone/>
            </a:pPr>
            <a:endParaRPr lang="en-US" sz="7200" dirty="0" smtClean="0"/>
          </a:p>
          <a:p>
            <a:pPr>
              <a:buNone/>
            </a:pPr>
            <a:r>
              <a:rPr lang="en-US" sz="7200" dirty="0"/>
              <a:t> </a:t>
            </a:r>
            <a:r>
              <a:rPr lang="en-US" sz="7200" dirty="0" smtClean="0"/>
              <a:t> </a:t>
            </a:r>
          </a:p>
          <a:p>
            <a:pPr>
              <a:buNone/>
            </a:pPr>
            <a:r>
              <a:rPr lang="en-US" sz="7200" dirty="0" smtClean="0"/>
              <a:t>       Where               is the number of photons registered by TAC  which are in coincidence with tagged electrons in the tagger, and              is the number of electrons registered in the  tagger.</a:t>
            </a:r>
          </a:p>
          <a:p>
            <a:pPr>
              <a:buNone/>
            </a:pPr>
            <a:endParaRPr lang="en-US" sz="7200" dirty="0" smtClean="0"/>
          </a:p>
          <a:p>
            <a:pPr>
              <a:buNone/>
            </a:pPr>
            <a:r>
              <a:rPr lang="en-US" sz="7200" dirty="0"/>
              <a:t> </a:t>
            </a:r>
            <a:r>
              <a:rPr lang="en-US" sz="7200" dirty="0" smtClean="0"/>
              <a:t>      </a:t>
            </a:r>
            <a:r>
              <a:rPr lang="en-US" sz="7200" dirty="0" smtClean="0">
                <a:solidFill>
                  <a:srgbClr val="FF0000"/>
                </a:solidFill>
              </a:rPr>
              <a:t>Conditions for TAC run: </a:t>
            </a:r>
            <a:r>
              <a:rPr lang="en-US" sz="7200" dirty="0" smtClean="0"/>
              <a:t>(1</a:t>
            </a:r>
            <a:r>
              <a:rPr lang="en-US" sz="7200" dirty="0" smtClean="0"/>
              <a:t>) TAC is 100% efficient (by assumption). </a:t>
            </a:r>
            <a:r>
              <a:rPr lang="en-US" sz="7200" dirty="0" smtClean="0"/>
              <a:t>(</a:t>
            </a:r>
            <a:r>
              <a:rPr lang="en-US" sz="7200" dirty="0" smtClean="0"/>
              <a:t>2) </a:t>
            </a:r>
            <a:r>
              <a:rPr lang="en-US" sz="7200" dirty="0" smtClean="0"/>
              <a:t>the </a:t>
            </a:r>
            <a:r>
              <a:rPr lang="en-US" sz="7200" dirty="0" smtClean="0"/>
              <a:t>radiator </a:t>
            </a:r>
            <a:r>
              <a:rPr lang="en-US" sz="7200" dirty="0" smtClean="0"/>
              <a:t>thickness  </a:t>
            </a:r>
            <a:r>
              <a:rPr lang="en-US" sz="7200" dirty="0" smtClean="0"/>
              <a:t>should be similar to the radiator used in the production runs so </a:t>
            </a:r>
            <a:r>
              <a:rPr lang="en-US" sz="7200" dirty="0" smtClean="0"/>
              <a:t>that the scattering electrons will experience similar multiple scattering and absorption in the radiator for both TAC run and production runs; (3</a:t>
            </a:r>
            <a:r>
              <a:rPr lang="en-US" sz="7200" dirty="0" smtClean="0"/>
              <a:t>) Photon beam must low enough for TAC to withstand. For a 10</a:t>
            </a:r>
            <a:r>
              <a:rPr lang="en-US" sz="7200" baseline="30000" dirty="0" smtClean="0"/>
              <a:t>-5</a:t>
            </a:r>
            <a:r>
              <a:rPr lang="en-US" sz="7200" dirty="0" smtClean="0"/>
              <a:t> R.L.  Radiator, the electron beam current should be </a:t>
            </a:r>
            <a:r>
              <a:rPr lang="en-US" sz="7200" dirty="0" smtClean="0">
                <a:sym typeface="Symbol"/>
              </a:rPr>
              <a:t></a:t>
            </a:r>
            <a:r>
              <a:rPr lang="en-US" sz="7200" dirty="0" smtClean="0"/>
              <a:t> 1nA. </a:t>
            </a:r>
            <a:endParaRPr lang="en-US" sz="7200" dirty="0" smtClean="0"/>
          </a:p>
          <a:p>
            <a:pPr>
              <a:buNone/>
            </a:pPr>
            <a:endParaRPr lang="en-US" sz="7200" dirty="0" smtClean="0"/>
          </a:p>
          <a:p>
            <a:r>
              <a:rPr lang="en-US" sz="7200" dirty="0" smtClean="0"/>
              <a:t>For a physics production run (</a:t>
            </a:r>
            <a:r>
              <a:rPr lang="en-US" sz="7200" dirty="0" smtClean="0">
                <a:solidFill>
                  <a:srgbClr val="FF0000"/>
                </a:solidFill>
              </a:rPr>
              <a:t>normal beam intensity</a:t>
            </a:r>
            <a:r>
              <a:rPr lang="en-US" sz="7200" dirty="0" smtClean="0"/>
              <a:t>), the number of  tagged photon on the target is calculated by:  </a:t>
            </a:r>
          </a:p>
          <a:p>
            <a:pPr>
              <a:buNone/>
            </a:pPr>
            <a:endParaRPr lang="en-US" sz="7200" dirty="0"/>
          </a:p>
          <a:p>
            <a:pPr>
              <a:buNone/>
            </a:pPr>
            <a:r>
              <a:rPr lang="en-US" sz="7200" dirty="0" smtClean="0"/>
              <a:t>        Where             is the number of electron registered in </a:t>
            </a:r>
            <a:r>
              <a:rPr lang="en-US" sz="7200" dirty="0" smtClean="0"/>
              <a:t>the photon </a:t>
            </a:r>
            <a:r>
              <a:rPr lang="en-US" sz="7200" dirty="0" smtClean="0"/>
              <a:t>tagger during the production run .</a:t>
            </a:r>
          </a:p>
          <a:p>
            <a:pPr>
              <a:buNone/>
            </a:pPr>
            <a:endParaRPr lang="en-US" sz="4500" dirty="0" smtClean="0"/>
          </a:p>
          <a:p>
            <a:pPr>
              <a:buNone/>
            </a:pPr>
            <a:endParaRPr lang="en-US" sz="3800" dirty="0"/>
          </a:p>
          <a:p>
            <a:pPr>
              <a:buNone/>
            </a:pPr>
            <a:r>
              <a:rPr lang="en-US" sz="3800" dirty="0" smtClean="0"/>
              <a:t>  </a:t>
            </a:r>
            <a:endParaRPr lang="en-US" sz="3800" dirty="0"/>
          </a:p>
          <a:p>
            <a:endParaRPr lang="en-US" sz="20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810000" y="1371600"/>
          <a:ext cx="1905000" cy="927434"/>
        </p:xfrm>
        <a:graphic>
          <a:graphicData uri="http://schemas.openxmlformats.org/presentationml/2006/ole">
            <p:oleObj spid="_x0000_s1026" name="Equation" r:id="rId3" imgW="965160" imgH="469800" progId="Equation.DSMT4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371600" y="2286000"/>
          <a:ext cx="651510" cy="482600"/>
        </p:xfrm>
        <a:graphic>
          <a:graphicData uri="http://schemas.openxmlformats.org/presentationml/2006/ole">
            <p:oleObj spid="_x0000_s1027" name="Equation" r:id="rId4" imgW="342720" imgH="253800" progId="Equation.DSMT4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495800" y="2717610"/>
          <a:ext cx="609599" cy="482790"/>
        </p:xfrm>
        <a:graphic>
          <a:graphicData uri="http://schemas.openxmlformats.org/presentationml/2006/ole">
            <p:oleObj spid="_x0000_s1028" name="Equation" r:id="rId5" imgW="304560" imgH="241200" progId="Equation.DSMT4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276600" y="5105400"/>
          <a:ext cx="3045460" cy="558800"/>
        </p:xfrm>
        <a:graphic>
          <a:graphicData uri="http://schemas.openxmlformats.org/presentationml/2006/ole">
            <p:oleObj spid="_x0000_s1029" name="Equation" r:id="rId6" imgW="1384200" imgH="253800" progId="Equation.DSMT4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524000" y="5562600"/>
          <a:ext cx="591701" cy="468313"/>
        </p:xfrm>
        <a:graphic>
          <a:graphicData uri="http://schemas.openxmlformats.org/presentationml/2006/ole">
            <p:oleObj spid="_x0000_s1030" name="Equation" r:id="rId7" imgW="304560" imgH="2412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944562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ym typeface="Symbol"/>
              </a:rPr>
              <a:t>High order corrections </a:t>
            </a:r>
            <a:r>
              <a:rPr lang="en-US" sz="3600" dirty="0" smtClean="0">
                <a:sym typeface="Symbol"/>
              </a:rPr>
              <a:t>to </a:t>
            </a:r>
            <a:r>
              <a:rPr lang="en-US" sz="3600" dirty="0" smtClean="0">
                <a:sym typeface="Symbol"/>
              </a:rPr>
              <a:t>tagged photon flux</a:t>
            </a:r>
            <a:r>
              <a:rPr lang="en-US" dirty="0" smtClean="0">
                <a:sym typeface="Symbol"/>
              </a:rPr>
              <a:t/>
            </a:r>
            <a:br>
              <a:rPr lang="en-US" dirty="0" smtClean="0">
                <a:sym typeface="Symbol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46783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The </a:t>
            </a:r>
            <a:r>
              <a:rPr lang="en-US" dirty="0" smtClean="0"/>
              <a:t>number of </a:t>
            </a:r>
            <a:r>
              <a:rPr lang="en-US" dirty="0" smtClean="0"/>
              <a:t>tagged photon  described in the previous slide</a:t>
            </a:r>
            <a:r>
              <a:rPr lang="en-US" dirty="0" smtClean="0"/>
              <a:t> </a:t>
            </a:r>
            <a:r>
              <a:rPr lang="en-US" dirty="0" smtClean="0"/>
              <a:t>must be corrected </a:t>
            </a:r>
            <a:r>
              <a:rPr lang="en-US" dirty="0" smtClean="0">
                <a:solidFill>
                  <a:srgbClr val="FF0000"/>
                </a:solidFill>
              </a:rPr>
              <a:t>by measuring the relative tagging ratio</a:t>
            </a:r>
            <a:r>
              <a:rPr lang="en-US" dirty="0" smtClean="0"/>
              <a:t>  due to following reasons: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Since the absolute tagging ratio is measured at orders of magnitude lower beam intensity than the production runs,  the beam current effects, such as non-linearity of the tagger counters at </a:t>
            </a:r>
            <a:r>
              <a:rPr lang="en-US" dirty="0" smtClean="0"/>
              <a:t>higher </a:t>
            </a:r>
            <a:r>
              <a:rPr lang="en-US" dirty="0" smtClean="0"/>
              <a:t>beam current,  should be corrected.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 smtClean="0"/>
              <a:t>TAC calibration </a:t>
            </a:r>
            <a:r>
              <a:rPr lang="en-US" dirty="0" smtClean="0"/>
              <a:t>runs can </a:t>
            </a:r>
            <a:r>
              <a:rPr lang="en-US" dirty="0" smtClean="0"/>
              <a:t>only be </a:t>
            </a:r>
            <a:r>
              <a:rPr lang="en-US" dirty="0" smtClean="0"/>
              <a:t>performed at intervals between the production runs. One needs monitor the long term stability of the absolute tagging ratio over the time.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Relative Tagging Ratio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Take the </a:t>
            </a:r>
            <a:r>
              <a:rPr lang="en-US" dirty="0" err="1" smtClean="0"/>
              <a:t>e</a:t>
            </a:r>
            <a:r>
              <a:rPr lang="en-US" baseline="30000" dirty="0" err="1" smtClean="0"/>
              <a:t>+</a:t>
            </a:r>
            <a:r>
              <a:rPr lang="en-US" dirty="0" err="1" smtClean="0"/>
              <a:t>e</a:t>
            </a:r>
            <a:r>
              <a:rPr lang="en-US" baseline="30000" dirty="0" smtClean="0"/>
              <a:t>-</a:t>
            </a:r>
            <a:r>
              <a:rPr lang="en-US" dirty="0" smtClean="0"/>
              <a:t> pair-production data continuously in both TAC calibration runs and physics production runs.</a:t>
            </a:r>
          </a:p>
          <a:p>
            <a:r>
              <a:rPr lang="en-US" dirty="0" smtClean="0"/>
              <a:t>Relative Tagging Ratio is </a:t>
            </a:r>
            <a:r>
              <a:rPr lang="en-US" dirty="0" smtClean="0"/>
              <a:t>calculated </a:t>
            </a:r>
            <a:r>
              <a:rPr lang="en-US" dirty="0" smtClean="0"/>
              <a:t>by: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Where               is the number of the </a:t>
            </a:r>
            <a:r>
              <a:rPr lang="en-US" dirty="0" err="1" smtClean="0"/>
              <a:t>e</a:t>
            </a:r>
            <a:r>
              <a:rPr lang="en-US" baseline="30000" dirty="0" err="1" smtClean="0"/>
              <a:t>+</a:t>
            </a:r>
            <a:r>
              <a:rPr lang="en-US" dirty="0" err="1" smtClean="0"/>
              <a:t>e</a:t>
            </a:r>
            <a:r>
              <a:rPr lang="en-US" baseline="30000" dirty="0" smtClean="0"/>
              <a:t>-</a:t>
            </a:r>
            <a:r>
              <a:rPr lang="en-US" dirty="0" smtClean="0"/>
              <a:t> pairs registered by the PS spectrometer which are in coincident with tagged electrons in the  tagger</a:t>
            </a:r>
            <a:r>
              <a:rPr lang="en-US" dirty="0"/>
              <a:t>,</a:t>
            </a:r>
            <a:r>
              <a:rPr lang="en-US" dirty="0" smtClean="0"/>
              <a:t>        is the number of electrons registered in the tagger.  </a:t>
            </a:r>
          </a:p>
          <a:p>
            <a:r>
              <a:rPr lang="en-US" dirty="0" smtClean="0"/>
              <a:t>Any changes in the relative tagging ratio will be used to correct the tagged photon flux.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352800" y="2590800"/>
          <a:ext cx="2514600" cy="1163003"/>
        </p:xfrm>
        <a:graphic>
          <a:graphicData uri="http://schemas.openxmlformats.org/presentationml/2006/ole">
            <p:oleObj spid="_x0000_s2050" name="Equation" r:id="rId3" imgW="1015920" imgH="469800" progId="Equation.DSMT4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057400" y="3856139"/>
          <a:ext cx="914400" cy="553674"/>
        </p:xfrm>
        <a:graphic>
          <a:graphicData uri="http://schemas.openxmlformats.org/presentationml/2006/ole">
            <p:oleObj spid="_x0000_s2051" name="Equation" r:id="rId4" imgW="419040" imgH="253800" progId="Equation.DSMT4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257801" y="4648200"/>
          <a:ext cx="457200" cy="514892"/>
        </p:xfrm>
        <a:graphic>
          <a:graphicData uri="http://schemas.openxmlformats.org/presentationml/2006/ole">
            <p:oleObj spid="_x0000_s2052" name="Equation" r:id="rId5" imgW="203040" imgH="2286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7159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ym typeface="Symbol"/>
              </a:rPr>
              <a:t>Sensitivity to beam position stability</a:t>
            </a:r>
            <a:br>
              <a:rPr lang="en-US" dirty="0" smtClean="0">
                <a:sym typeface="Symbol"/>
              </a:rPr>
            </a:br>
            <a:endParaRPr lang="en-US" dirty="0"/>
          </a:p>
        </p:txBody>
      </p:sp>
      <p:pic>
        <p:nvPicPr>
          <p:cNvPr id="4" name="Content Placeholder 3" descr="beam_stability.eps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09800" y="381000"/>
            <a:ext cx="4854886" cy="5397491"/>
          </a:xfrm>
        </p:spPr>
      </p:pic>
      <p:sp>
        <p:nvSpPr>
          <p:cNvPr id="5" name="TextBox 4"/>
          <p:cNvSpPr txBox="1"/>
          <p:nvPr/>
        </p:nvSpPr>
        <p:spPr>
          <a:xfrm>
            <a:off x="3810000" y="4495801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 mm collimator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5715000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To control the </a:t>
            </a:r>
            <a:r>
              <a:rPr lang="en-US" sz="2400" dirty="0" smtClean="0"/>
              <a:t>tagged photon </a:t>
            </a:r>
            <a:r>
              <a:rPr lang="en-US" sz="2400" dirty="0" smtClean="0"/>
              <a:t>flux within 1%, the center of  photon beam position should  be maintain within </a:t>
            </a:r>
            <a:r>
              <a:rPr lang="en-US" sz="2400" dirty="0" smtClean="0">
                <a:sym typeface="Symbol"/>
              </a:rPr>
              <a:t></a:t>
            </a:r>
            <a:r>
              <a:rPr lang="en-US" sz="2400" dirty="0" smtClean="0"/>
              <a:t>200 </a:t>
            </a:r>
            <a:r>
              <a:rPr lang="en-US" sz="2400" dirty="0" smtClean="0">
                <a:sym typeface="Symbol"/>
              </a:rPr>
              <a:t>m at primary collimator location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737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Equation</vt:lpstr>
      <vt:lpstr>Photon Flux Control </vt:lpstr>
      <vt:lpstr>Outline</vt:lpstr>
      <vt:lpstr>PrimEx- Requirement</vt:lpstr>
      <vt:lpstr>Tagged Photon </vt:lpstr>
      <vt:lpstr>Number of tagged photons on the target is not equal to the number of hits recorded by the tagger  due to following reasons:</vt:lpstr>
      <vt:lpstr>Procedure to obtain number of tagged photons </vt:lpstr>
      <vt:lpstr>High order corrections to tagged photon flux </vt:lpstr>
      <vt:lpstr>Relative Tagging Ratio</vt:lpstr>
      <vt:lpstr>Sensitivity to beam position stability </vt:lpstr>
      <vt:lpstr>Summary</vt:lpstr>
    </vt:vector>
  </TitlesOfParts>
  <Company>Sony Electronics,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Photon Flux Control in Hall D</dc:title>
  <dc:creator>Lgan</dc:creator>
  <cp:lastModifiedBy>Lgan</cp:lastModifiedBy>
  <cp:revision>34</cp:revision>
  <dcterms:created xsi:type="dcterms:W3CDTF">2012-06-27T19:26:03Z</dcterms:created>
  <dcterms:modified xsi:type="dcterms:W3CDTF">2012-06-28T21:01:36Z</dcterms:modified>
</cp:coreProperties>
</file>