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1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4"/><Relationship Target="../media/image09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Microscope light guide fiber cladding analysis with SEM/EDX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search for second cladding layer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y="3721650" x="2483250"/>
            <a:ext cy="569999" cx="4177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1800" lang="en"/>
              <a:t>Richard Jones, Liana Hotte</a:t>
            </a:r>
          </a:p>
          <a:p>
            <a:pPr algn="ctr">
              <a:spcBef>
                <a:spcPts val="0"/>
              </a:spcBef>
              <a:buNone/>
            </a:pPr>
            <a:r>
              <a:rPr sz="1800" lang="en"/>
              <a:t>University of Connecticut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063375" x="457200"/>
            <a:ext cy="38625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2400" lang="en"/>
              <a:t>SEM - scanning electron microscope</a:t>
            </a:r>
          </a:p>
          <a:p>
            <a:pPr>
              <a:spcBef>
                <a:spcPts val="0"/>
              </a:spcBef>
              <a:buNone/>
            </a:pPr>
            <a:r>
              <a:rPr sz="2400" lang="en"/>
              <a:t>EDX - energy-dispersive X-ray spectroscopy</a:t>
            </a:r>
          </a:p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0" name="Shape 40"/>
          <p:cNvSpPr txBox="1"/>
          <p:nvPr/>
        </p:nvSpPr>
        <p:spPr>
          <a:xfrm>
            <a:off y="4804450" x="81200"/>
            <a:ext cy="284400" cx="7187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000" lang="en"/>
              <a:t>"EDS - Rimicaris exoculata". Licensed under CC BY 3.0 via Wikimedia Commons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55775" x="2036300"/>
            <a:ext cy="2648674" cx="429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SEM images - light guide cross sections</a:t>
            </a:r>
          </a:p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4225" x="258025"/>
            <a:ext cy="3698474" cx="401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44229" x="4670650"/>
            <a:ext cy="3698469" cx="40161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y="1084750" x="12036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old light guide sample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1084750" x="55215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new light guide sample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SEM images - light guide cross sections</a:t>
            </a:r>
          </a:p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58" name="Shape 58"/>
          <p:cNvSpPr txBox="1"/>
          <p:nvPr/>
        </p:nvSpPr>
        <p:spPr>
          <a:xfrm>
            <a:off y="1084750" x="12036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old light guide sample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y="1084750" x="55215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new light guide sample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2850" x="450725"/>
            <a:ext cy="3648624" cx="396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22875" x="4672625"/>
            <a:ext cy="3648624" cx="3962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SEM images - light guide cross sections</a:t>
            </a: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68" name="Shape 68"/>
          <p:cNvSpPr txBox="1"/>
          <p:nvPr/>
        </p:nvSpPr>
        <p:spPr>
          <a:xfrm>
            <a:off y="1084750" x="12036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old light guide sample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y="1084750" x="55215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new light guide sample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4225" x="305999"/>
            <a:ext cy="3610101" cx="392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26650" x="4663650"/>
            <a:ext cy="3610117" cx="392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SEM images - light guide cross sections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78" name="Shape 78"/>
          <p:cNvSpPr txBox="1"/>
          <p:nvPr/>
        </p:nvSpPr>
        <p:spPr>
          <a:xfrm>
            <a:off y="1084750" x="12036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old light guide sample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y="1084750" x="5521550"/>
            <a:ext cy="338100" cx="2124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new light guide sample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44225" x="296462"/>
            <a:ext cy="3627683" cx="393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26650" x="4644575"/>
            <a:ext cy="3627683" cx="39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87" name="Shape 87"/>
          <p:cNvSpPr txBox="1"/>
          <p:nvPr/>
        </p:nvSpPr>
        <p:spPr>
          <a:xfrm>
            <a:off y="891575" x="481050"/>
            <a:ext cy="338100" cx="33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EDX image: old light guide sample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891575" x="5406175"/>
            <a:ext cy="338100" cx="3092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EDX image: new light guide sample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t="7510" b="13848" r="19704" l="0"/>
          <a:stretch/>
        </p:blipFill>
        <p:spPr>
          <a:xfrm>
            <a:off y="1335674" x="0"/>
            <a:ext cy="3566599" cx="4552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t="7511" b="14081" r="19328" l="0"/>
          <a:stretch/>
        </p:blipFill>
        <p:spPr>
          <a:xfrm>
            <a:off y="1335675" x="4587275"/>
            <a:ext cy="3539407" cx="455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type="title"/>
          </p:nvPr>
        </p:nvSpPr>
        <p:spPr>
          <a:xfrm>
            <a:off y="34178" x="16742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EDX images - light guide cross sections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97" name="Shape 97"/>
          <p:cNvSpPr txBox="1"/>
          <p:nvPr/>
        </p:nvSpPr>
        <p:spPr>
          <a:xfrm>
            <a:off y="891575" x="481050"/>
            <a:ext cy="338100" cx="33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EDX image: old light guide sample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891575" x="5406175"/>
            <a:ext cy="338100" cx="3092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EDX image: new light guide sample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y="34178" x="16742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en"/>
              <a:t>EDX images - light guide cross sections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7978" b="14555" r="20076" l="0"/>
          <a:stretch/>
        </p:blipFill>
        <p:spPr>
          <a:xfrm>
            <a:off y="1305875" x="0"/>
            <a:ext cy="3520174" cx="45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t="7745" b="13853" r="19891" l="0"/>
          <a:stretch/>
        </p:blipFill>
        <p:spPr>
          <a:xfrm>
            <a:off y="1305875" x="4604225"/>
            <a:ext cy="3554470" cx="45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457200"/>
            <a:ext cy="3725699" cx="8308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the new lg product clearly has an outer fluorinated layer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it is very thin (5-8 microns vs 40 as claimed in brochure)</a:t>
            </a:r>
          </a:p>
          <a:p>
            <a:pPr rtl="0" lvl="0" indent="-3810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n"/>
              <a:t>thickness seems irregular, maybe missing in places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rPr sz="2400" lang="en"/>
              <a:t>Take-away message: </a:t>
            </a:r>
            <a:r>
              <a:rPr sz="2400" lang="en" i="1"/>
              <a:t>The new product may be marginally better, but repeating the same construction techniques with the new product is not likely to produce much better results.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 i="1"/>
          </a:p>
          <a:p>
            <a:pPr algn="ctr" lvl="0">
              <a:spcBef>
                <a:spcPts val="0"/>
              </a:spcBef>
              <a:buNone/>
            </a:pPr>
            <a:r>
              <a:rPr b="1" sz="2400" lang="en"/>
              <a:t>A new production method is being tested now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