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F81B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25CCD-8F78-4D84-93B1-2436750C2FDF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CF0BA-2FB6-4301-ADB2-0C11B406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793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7CF0BA-2FB6-4301-ADB2-0C11B406006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3230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7CF0BA-2FB6-4301-ADB2-0C11B406006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247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7CF0BA-2FB6-4301-ADB2-0C11B406006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625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269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049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724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626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857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831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739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158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725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7524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384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F9C7F-2D6E-4CA1-9A3F-40316FF33E75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8A28F-8A2F-41E8-B8B2-8D6B225B16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643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Status of Low-granularity PS Detectors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Sam Andrews</a:t>
            </a:r>
          </a:p>
          <a:p>
            <a:endParaRPr lang="en-US" dirty="0" smtClean="0"/>
          </a:p>
          <a:p>
            <a:r>
              <a:rPr lang="en-US" dirty="0" smtClean="0"/>
              <a:t>UNCW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9646" y="1371599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a Vacuum Chamber length of 250cm +70cm behind vacuum chamber, distance to second counters = 320cm. B=1.8T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03762761"/>
              </p:ext>
            </p:extLst>
          </p:nvPr>
        </p:nvGraphicFramePr>
        <p:xfrm>
          <a:off x="1347355" y="2286000"/>
          <a:ext cx="650124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574"/>
                <a:gridCol w="1526890"/>
                <a:gridCol w="1526890"/>
                <a:gridCol w="1526890"/>
              </a:tblGrid>
              <a:tr h="3132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Energy Bins (</a:t>
                      </a:r>
                      <a:r>
                        <a:rPr lang="en-US" dirty="0" err="1" smtClean="0"/>
                        <a:t>GeV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X0</a:t>
                      </a:r>
                      <a:r>
                        <a:rPr lang="en-US" baseline="0" dirty="0" smtClean="0"/>
                        <a:t> (cm)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X1 (cm)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dX</a:t>
                      </a:r>
                      <a:r>
                        <a:rPr lang="en-US" dirty="0" smtClean="0"/>
                        <a:t> (cm)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3.0-3.25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4.81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3.25-3.5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3.5-3.75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3.54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3.75-4.0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3.08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4.0-4.5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5.12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4.5-5.0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4.08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5.0-5.5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3.33</a:t>
                      </a:r>
                      <a:endParaRPr lang="en-US" dirty="0"/>
                    </a:p>
                  </a:txBody>
                  <a:tcPr/>
                </a:tc>
              </a:tr>
              <a:tr h="313267">
                <a:tc>
                  <a:txBody>
                    <a:bodyPr/>
                    <a:lstStyle/>
                    <a:p>
                      <a:r>
                        <a:rPr lang="en-US" dirty="0" smtClean="0"/>
                        <a:t>5.5-6.25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3.98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855" y="64770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*Provided by Alexander </a:t>
            </a:r>
            <a:r>
              <a:rPr lang="en-US" sz="1400" dirty="0" err="1" smtClean="0"/>
              <a:t>Somov</a:t>
            </a:r>
            <a:endParaRPr lang="en-US" sz="1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Monte Carlo Calculation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60960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 counters in each PS arm. Total 16 counters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06649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of Detector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Average </a:t>
            </a:r>
            <a:r>
              <a:rPr lang="en-US" sz="2400" dirty="0" err="1" smtClean="0"/>
              <a:t>dX</a:t>
            </a:r>
            <a:r>
              <a:rPr lang="en-US" sz="2400" dirty="0" smtClean="0"/>
              <a:t> for 3.0-6.25 </a:t>
            </a:r>
            <a:r>
              <a:rPr lang="en-US" sz="2400" dirty="0" err="1" smtClean="0"/>
              <a:t>GeV</a:t>
            </a:r>
            <a:r>
              <a:rPr lang="en-US" sz="2400" dirty="0" smtClean="0"/>
              <a:t> energies = 4.005cm</a:t>
            </a:r>
          </a:p>
          <a:p>
            <a:r>
              <a:rPr lang="en-US" sz="2400" dirty="0" smtClean="0"/>
              <a:t>Include 2.0mm overlap on either side of counter to minimize energy loss</a:t>
            </a:r>
          </a:p>
          <a:p>
            <a:r>
              <a:rPr lang="en-US" sz="2400" dirty="0" smtClean="0"/>
              <a:t>This results in a counter width = 4.4cm</a:t>
            </a:r>
          </a:p>
          <a:p>
            <a:r>
              <a:rPr lang="en-US" sz="2400" dirty="0" smtClean="0"/>
              <a:t>Our suggested dimension for each counter: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38200" y="4114800"/>
          <a:ext cx="7391400" cy="478795"/>
        </p:xfrm>
        <a:graphic>
          <a:graphicData uri="http://schemas.openxmlformats.org/presentationml/2006/ole">
            <p:oleObj spid="_x0000_s1026" name="Equation" r:id="rId4" imgW="3136680" imgH="20304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2951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524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Plastic Scintillator from Saint-Gobain (BC-408)</a:t>
            </a: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3980" t="5840" r="8012" b="-543"/>
          <a:stretch/>
        </p:blipFill>
        <p:spPr>
          <a:xfrm>
            <a:off x="5487134" y="1494751"/>
            <a:ext cx="3656866" cy="40868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75920"/>
            <a:ext cx="5258534" cy="592449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657600" y="552510"/>
            <a:ext cx="685800" cy="6076890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10200" y="6531445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*Figures from www.detectors.saint-gobain.com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59730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of PMTs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Eugene suggested  us to  explore the possibility to </a:t>
            </a:r>
            <a:r>
              <a:rPr lang="en-US" dirty="0" smtClean="0"/>
              <a:t>use old </a:t>
            </a:r>
            <a:r>
              <a:rPr lang="en-US" dirty="0" smtClean="0"/>
              <a:t>1” PMTs  from </a:t>
            </a:r>
            <a:r>
              <a:rPr lang="en-US" dirty="0" err="1" smtClean="0"/>
              <a:t>Bogdan</a:t>
            </a:r>
            <a:r>
              <a:rPr lang="en-US" dirty="0" smtClean="0"/>
              <a:t>. We will inspect those PMTs before make decision.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We will also obtain the quotations from Hamamatsu  to see how much it would cost for new high quality </a:t>
            </a:r>
            <a:r>
              <a:rPr lang="en-US" dirty="0" err="1" smtClean="0"/>
              <a:t>PMTs.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198</Words>
  <Application>Microsoft Office PowerPoint</Application>
  <PresentationFormat>On-screen Show (4:3)</PresentationFormat>
  <Paragraphs>58</Paragraphs>
  <Slides>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Status of Low-granularity PS Detectors</vt:lpstr>
      <vt:lpstr>Monte Carlo Calculation</vt:lpstr>
      <vt:lpstr>Dimensions of Detector</vt:lpstr>
      <vt:lpstr>Slide 4</vt:lpstr>
      <vt:lpstr>Option of PMTs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Lgan</cp:lastModifiedBy>
  <cp:revision>15</cp:revision>
  <dcterms:created xsi:type="dcterms:W3CDTF">2011-06-10T17:41:04Z</dcterms:created>
  <dcterms:modified xsi:type="dcterms:W3CDTF">2011-06-12T21:43:39Z</dcterms:modified>
</cp:coreProperties>
</file>