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Proxima Nova"/>
      <p:regular r:id="rId17"/>
      <p:bold r:id="rId18"/>
      <p:italic r:id="rId19"/>
      <p:boldItalic r:id="rId20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maybe two smaller circles for shift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active voice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Discuss detectors more, define tagger as sum of tagm tagh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Explain more about RF, people don’t know what that means, typcial channel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State that these are typical channels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typical channel, maybe get average of good channels, mention that the bias voltages are being optimized for even better performance (make it positive sounding)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typical channels, add 180 ps average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gif"/><Relationship Id="rId3" Type="http://schemas.openxmlformats.org/officeDocument/2006/relationships/image" Target="../media/image02.png"/><Relationship Id="rId4" Type="http://schemas.openxmlformats.org/officeDocument/2006/relationships/image" Target="../media/image01.png"/><Relationship Id="rId5" Type="http://schemas.openxmlformats.org/officeDocument/2006/relationships/image" Target="../media/image0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Relationship Id="rId3" Type="http://schemas.openxmlformats.org/officeDocument/2006/relationships/image" Target="../media/image00.gif"/><Relationship Id="rId4" Type="http://schemas.openxmlformats.org/officeDocument/2006/relationships/image" Target="../media/image02.png"/><Relationship Id="rId5" Type="http://schemas.openxmlformats.org/officeDocument/2006/relationships/image" Target="../media/image0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Relationship Id="rId3" Type="http://schemas.openxmlformats.org/officeDocument/2006/relationships/image" Target="../media/image00.gif"/><Relationship Id="rId4" Type="http://schemas.openxmlformats.org/officeDocument/2006/relationships/image" Target="../media/image02.png"/><Relationship Id="rId5" Type="http://schemas.openxmlformats.org/officeDocument/2006/relationships/image" Target="../media/image0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Relationship Id="rId3" Type="http://schemas.openxmlformats.org/officeDocument/2006/relationships/image" Target="../media/image00.gif"/><Relationship Id="rId4" Type="http://schemas.openxmlformats.org/officeDocument/2006/relationships/image" Target="../media/image02.png"/><Relationship Id="rId5" Type="http://schemas.openxmlformats.org/officeDocument/2006/relationships/image" Target="../media/image0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gif"/><Relationship Id="rId3" Type="http://schemas.openxmlformats.org/officeDocument/2006/relationships/image" Target="../media/image02.png"/><Relationship Id="rId4" Type="http://schemas.openxmlformats.org/officeDocument/2006/relationships/image" Target="../media/image01.png"/><Relationship Id="rId5" Type="http://schemas.openxmlformats.org/officeDocument/2006/relationships/image" Target="../media/image0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Relationship Id="rId3" Type="http://schemas.openxmlformats.org/officeDocument/2006/relationships/image" Target="../media/image00.gif"/><Relationship Id="rId4" Type="http://schemas.openxmlformats.org/officeDocument/2006/relationships/image" Target="../media/image02.png"/><Relationship Id="rId5" Type="http://schemas.openxmlformats.org/officeDocument/2006/relationships/image" Target="../media/image0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Relationship Id="rId3" Type="http://schemas.openxmlformats.org/officeDocument/2006/relationships/image" Target="../media/image00.gif"/><Relationship Id="rId4" Type="http://schemas.openxmlformats.org/officeDocument/2006/relationships/image" Target="../media/image02.png"/><Relationship Id="rId5" Type="http://schemas.openxmlformats.org/officeDocument/2006/relationships/image" Target="../media/image0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Relationship Id="rId3" Type="http://schemas.openxmlformats.org/officeDocument/2006/relationships/image" Target="../media/image00.gif"/><Relationship Id="rId4" Type="http://schemas.openxmlformats.org/officeDocument/2006/relationships/image" Target="../media/image02.png"/><Relationship Id="rId5" Type="http://schemas.openxmlformats.org/officeDocument/2006/relationships/image" Target="../media/image0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Relationship Id="rId3" Type="http://schemas.openxmlformats.org/officeDocument/2006/relationships/image" Target="../media/image00.gif"/><Relationship Id="rId4" Type="http://schemas.openxmlformats.org/officeDocument/2006/relationships/image" Target="../media/image02.png"/><Relationship Id="rId5" Type="http://schemas.openxmlformats.org/officeDocument/2006/relationships/image" Target="../media/image0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Relationship Id="rId3" Type="http://schemas.openxmlformats.org/officeDocument/2006/relationships/image" Target="../media/image00.gif"/><Relationship Id="rId4" Type="http://schemas.openxmlformats.org/officeDocument/2006/relationships/image" Target="../media/image02.png"/><Relationship Id="rId5" Type="http://schemas.openxmlformats.org/officeDocument/2006/relationships/image" Target="../media/image0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gif"/><Relationship Id="rId3" Type="http://schemas.openxmlformats.org/officeDocument/2006/relationships/image" Target="../media/image04.png"/><Relationship Id="rId4" Type="http://schemas.openxmlformats.org/officeDocument/2006/relationships/image" Target="../media/image02.png"/><Relationship Id="rId5" Type="http://schemas.openxmlformats.org/officeDocument/2006/relationships/image" Target="../media/image0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Relationship Id="rId3" Type="http://schemas.openxmlformats.org/officeDocument/2006/relationships/image" Target="../media/image00.gif"/><Relationship Id="rId4" Type="http://schemas.openxmlformats.org/officeDocument/2006/relationships/image" Target="../media/image02.png"/><Relationship Id="rId5" Type="http://schemas.openxmlformats.org/officeDocument/2006/relationships/image" Target="../media/image0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/>
        </p:nvSpPr>
        <p:spPr>
          <a:xfrm>
            <a:off x="5330150" y="0"/>
            <a:ext cx="1133999" cy="524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" name="Shape 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71175" y="41448"/>
            <a:ext cx="1039199" cy="40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hape 11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0450" y="1676400"/>
            <a:ext cx="8123100" cy="2117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0450" y="4243083"/>
            <a:ext cx="8123100" cy="84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  <p:pic>
        <p:nvPicPr>
          <p:cNvPr id="15" name="Shape 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3126" y="101600"/>
            <a:ext cx="1094673" cy="31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01600"/>
            <a:ext cx="807436" cy="3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8928" y="101616"/>
            <a:ext cx="1039195" cy="3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/>
        </p:nvSpPr>
        <p:spPr>
          <a:xfrm>
            <a:off x="76200" y="6217633"/>
            <a:ext cx="40761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APS DNP</a:t>
            </a:r>
            <a:r>
              <a:rPr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Meeting, October 28-31, 2015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0" y="6727600"/>
            <a:ext cx="9144000" cy="130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311700" y="1321966"/>
            <a:ext cx="8520599" cy="2557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accent3"/>
              </a:buClr>
              <a:buSzPct val="100000"/>
              <a:defRPr b="1" sz="14000">
                <a:solidFill>
                  <a:schemeClr val="accent3"/>
                </a:solidFill>
              </a:defRPr>
            </a:lvl1pPr>
            <a:lvl2pPr algn="ctr">
              <a:spcBef>
                <a:spcPts val="0"/>
              </a:spcBef>
              <a:buSzPct val="100000"/>
              <a:defRPr b="1" sz="14000"/>
            </a:lvl2pPr>
            <a:lvl3pPr algn="ctr">
              <a:spcBef>
                <a:spcPts val="0"/>
              </a:spcBef>
              <a:buSzPct val="100000"/>
              <a:defRPr b="1" sz="14000"/>
            </a:lvl3pPr>
            <a:lvl4pPr algn="ctr">
              <a:spcBef>
                <a:spcPts val="0"/>
              </a:spcBef>
              <a:buSzPct val="100000"/>
              <a:defRPr b="1" sz="14000"/>
            </a:lvl4pPr>
            <a:lvl5pPr algn="ctr">
              <a:spcBef>
                <a:spcPts val="0"/>
              </a:spcBef>
              <a:buSzPct val="100000"/>
              <a:defRPr b="1" sz="14000"/>
            </a:lvl5pPr>
            <a:lvl6pPr algn="ctr">
              <a:spcBef>
                <a:spcPts val="0"/>
              </a:spcBef>
              <a:buSzPct val="100000"/>
              <a:defRPr b="1" sz="14000"/>
            </a:lvl6pPr>
            <a:lvl7pPr algn="ctr">
              <a:spcBef>
                <a:spcPts val="0"/>
              </a:spcBef>
              <a:buSzPct val="100000"/>
              <a:defRPr b="1" sz="14000"/>
            </a:lvl7pPr>
            <a:lvl8pPr algn="ctr">
              <a:spcBef>
                <a:spcPts val="0"/>
              </a:spcBef>
              <a:buSzPct val="100000"/>
              <a:defRPr b="1" sz="14000"/>
            </a:lvl8pPr>
            <a:lvl9pPr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4095066"/>
            <a:ext cx="8520599" cy="12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</a:p>
        </p:txBody>
      </p:sp>
      <p:sp>
        <p:nvSpPr>
          <p:cNvPr id="102" name="Shape 102"/>
          <p:cNvSpPr txBox="1"/>
          <p:nvPr/>
        </p:nvSpPr>
        <p:spPr>
          <a:xfrm>
            <a:off x="76200" y="6217633"/>
            <a:ext cx="40761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APS DNP Meeting, October 28-31, 2015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87289" y="103149"/>
            <a:ext cx="1039195" cy="3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5330150" y="0"/>
            <a:ext cx="1133999" cy="620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175" y="41448"/>
            <a:ext cx="1039199" cy="4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3126" y="101600"/>
            <a:ext cx="1094673" cy="31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101600"/>
            <a:ext cx="807436" cy="3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</a:p>
        </p:txBody>
      </p:sp>
      <p:sp>
        <p:nvSpPr>
          <p:cNvPr id="110" name="Shape 110"/>
          <p:cNvSpPr txBox="1"/>
          <p:nvPr/>
        </p:nvSpPr>
        <p:spPr>
          <a:xfrm>
            <a:off x="76200" y="6217633"/>
            <a:ext cx="40761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APS DNP Meeting, October 28-31, 2015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87289" y="103149"/>
            <a:ext cx="1039195" cy="3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5330150" y="0"/>
            <a:ext cx="1133999" cy="620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175" y="41448"/>
            <a:ext cx="1039199" cy="4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3126" y="101600"/>
            <a:ext cx="1094673" cy="31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101600"/>
            <a:ext cx="807436" cy="3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accent3"/>
              </a:buClr>
              <a:buFont typeface="Calibri"/>
              <a:buNone/>
              <a:defRPr sz="4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Font typeface="Arial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20" name="Shape 120"/>
          <p:cNvSpPr txBox="1"/>
          <p:nvPr/>
        </p:nvSpPr>
        <p:spPr>
          <a:xfrm>
            <a:off x="76200" y="6217633"/>
            <a:ext cx="40761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APS DNP Meeting, October 28-31, 2015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87289" y="103149"/>
            <a:ext cx="1039195" cy="3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5330150" y="0"/>
            <a:ext cx="1133999" cy="620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175" y="41448"/>
            <a:ext cx="1039199" cy="4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3126" y="101600"/>
            <a:ext cx="1094673" cy="31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101600"/>
            <a:ext cx="807436" cy="3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  <p:sp>
        <p:nvSpPr>
          <p:cNvPr id="23" name="Shape 23"/>
          <p:cNvSpPr txBox="1"/>
          <p:nvPr/>
        </p:nvSpPr>
        <p:spPr>
          <a:xfrm>
            <a:off x="76200" y="6217633"/>
            <a:ext cx="40761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APS DNP Meeting, October 28-31, 2015</a:t>
            </a:r>
          </a:p>
        </p:txBody>
      </p:sp>
      <p:sp>
        <p:nvSpPr>
          <p:cNvPr id="24" name="Shape 24"/>
          <p:cNvSpPr txBox="1"/>
          <p:nvPr/>
        </p:nvSpPr>
        <p:spPr>
          <a:xfrm>
            <a:off x="5330150" y="0"/>
            <a:ext cx="1133999" cy="620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" name="Shape 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71175" y="41448"/>
            <a:ext cx="1039199" cy="4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3126" y="101600"/>
            <a:ext cx="1094673" cy="31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01600"/>
            <a:ext cx="807436" cy="3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8928" y="101616"/>
            <a:ext cx="1039195" cy="3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0" y="6727600"/>
            <a:ext cx="9144000" cy="130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</a:p>
        </p:txBody>
      </p:sp>
      <p:sp>
        <p:nvSpPr>
          <p:cNvPr id="34" name="Shape 34"/>
          <p:cNvSpPr txBox="1"/>
          <p:nvPr/>
        </p:nvSpPr>
        <p:spPr>
          <a:xfrm>
            <a:off x="76200" y="6217633"/>
            <a:ext cx="40761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APS DNP </a:t>
            </a:r>
            <a:r>
              <a:rPr lang="en" sz="1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Meeting, October 28-31, 2015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87289" y="103149"/>
            <a:ext cx="1039195" cy="3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x="5330150" y="0"/>
            <a:ext cx="1133999" cy="620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175" y="41448"/>
            <a:ext cx="1039199" cy="4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3126" y="101600"/>
            <a:ext cx="1094673" cy="31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101600"/>
            <a:ext cx="807436" cy="3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</a:p>
        </p:txBody>
      </p:sp>
      <p:sp>
        <p:nvSpPr>
          <p:cNvPr id="45" name="Shape 45"/>
          <p:cNvSpPr txBox="1"/>
          <p:nvPr/>
        </p:nvSpPr>
        <p:spPr>
          <a:xfrm>
            <a:off x="76200" y="6217633"/>
            <a:ext cx="40761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APS DNP Meeting, October 28-31, 2015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87289" y="103149"/>
            <a:ext cx="1039195" cy="3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175" y="41448"/>
            <a:ext cx="1039199" cy="4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3126" y="101600"/>
            <a:ext cx="1094673" cy="31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101600"/>
            <a:ext cx="807436" cy="3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</a:p>
        </p:txBody>
      </p:sp>
      <p:sp>
        <p:nvSpPr>
          <p:cNvPr id="53" name="Shape 53"/>
          <p:cNvSpPr txBox="1"/>
          <p:nvPr/>
        </p:nvSpPr>
        <p:spPr>
          <a:xfrm>
            <a:off x="76200" y="6217633"/>
            <a:ext cx="40761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APS DNP Meeting, October 28-31, 2015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87289" y="103149"/>
            <a:ext cx="1039195" cy="3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175" y="41448"/>
            <a:ext cx="1039199" cy="4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3126" y="101600"/>
            <a:ext cx="1094673" cy="31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101600"/>
            <a:ext cx="807436" cy="3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accent3"/>
              </a:buClr>
              <a:buSzPct val="100000"/>
              <a:defRPr sz="2400"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</a:p>
        </p:txBody>
      </p:sp>
      <p:sp>
        <p:nvSpPr>
          <p:cNvPr id="62" name="Shape 62"/>
          <p:cNvSpPr txBox="1"/>
          <p:nvPr/>
        </p:nvSpPr>
        <p:spPr>
          <a:xfrm>
            <a:off x="76200" y="6217633"/>
            <a:ext cx="40761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APS DNP Meeting, October 28-31, 2015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87289" y="103149"/>
            <a:ext cx="1039195" cy="3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175" y="41448"/>
            <a:ext cx="1039199" cy="4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3126" y="101600"/>
            <a:ext cx="1094673" cy="31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101600"/>
            <a:ext cx="807436" cy="3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90250" y="701800"/>
            <a:ext cx="5797500" cy="5454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accent3"/>
              </a:buClr>
              <a:buSzPct val="100000"/>
              <a:defRPr sz="4800"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70" name="Shape 70"/>
          <p:cNvSpPr txBox="1"/>
          <p:nvPr/>
        </p:nvSpPr>
        <p:spPr>
          <a:xfrm>
            <a:off x="76200" y="6217633"/>
            <a:ext cx="40761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APS DNP Meeting, October 28-31, 2015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87289" y="103149"/>
            <a:ext cx="1039195" cy="3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175" y="41448"/>
            <a:ext cx="1039199" cy="4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3126" y="101600"/>
            <a:ext cx="1094673" cy="31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101600"/>
            <a:ext cx="807436" cy="3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4572000" y="10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5330150" y="0"/>
            <a:ext cx="1133999" cy="620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71175" y="41448"/>
            <a:ext cx="1039199" cy="40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Shape 7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" name="Shape 80"/>
          <p:cNvSpPr txBox="1"/>
          <p:nvPr>
            <p:ph type="title"/>
          </p:nvPr>
        </p:nvSpPr>
        <p:spPr>
          <a:xfrm>
            <a:off x="265500" y="1607766"/>
            <a:ext cx="4045199" cy="2012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accent3"/>
              </a:buClr>
              <a:buSzPct val="100000"/>
              <a:defRPr sz="4200">
                <a:solidFill>
                  <a:schemeClr val="accent3"/>
                </a:solidFill>
              </a:defRPr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81" name="Shape 81"/>
          <p:cNvSpPr txBox="1"/>
          <p:nvPr>
            <p:ph idx="1" type="subTitle"/>
          </p:nvPr>
        </p:nvSpPr>
        <p:spPr>
          <a:xfrm>
            <a:off x="265500" y="3692001"/>
            <a:ext cx="4045199" cy="1793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  <p:sp>
        <p:nvSpPr>
          <p:cNvPr id="84" name="Shape 84"/>
          <p:cNvSpPr txBox="1"/>
          <p:nvPr/>
        </p:nvSpPr>
        <p:spPr>
          <a:xfrm>
            <a:off x="76200" y="6217633"/>
            <a:ext cx="40761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APS DNP Meeting, October 28-31, 2015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7289" y="103149"/>
            <a:ext cx="1039195" cy="3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3126" y="101600"/>
            <a:ext cx="1094673" cy="31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101600"/>
            <a:ext cx="807436" cy="3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5649100"/>
            <a:ext cx="5998800" cy="798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</a:p>
        </p:txBody>
      </p:sp>
      <p:sp>
        <p:nvSpPr>
          <p:cNvPr id="91" name="Shape 91"/>
          <p:cNvSpPr txBox="1"/>
          <p:nvPr/>
        </p:nvSpPr>
        <p:spPr>
          <a:xfrm>
            <a:off x="76200" y="6217633"/>
            <a:ext cx="40761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APS DNP Meeting, October 28-31, 2015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87289" y="103149"/>
            <a:ext cx="1039195" cy="3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5330150" y="0"/>
            <a:ext cx="1133999" cy="620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175" y="41448"/>
            <a:ext cx="1039199" cy="4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3126" y="101600"/>
            <a:ext cx="1094673" cy="31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101600"/>
            <a:ext cx="807436" cy="3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07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Relationship Id="rId4" Type="http://schemas.openxmlformats.org/officeDocument/2006/relationships/image" Target="../media/image08.png"/><Relationship Id="rId5" Type="http://schemas.openxmlformats.org/officeDocument/2006/relationships/image" Target="../media/image05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gif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ctrTitle"/>
          </p:nvPr>
        </p:nvSpPr>
        <p:spPr>
          <a:xfrm>
            <a:off x="510450" y="1676400"/>
            <a:ext cx="8123100" cy="2117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Calibration of the Tagger Detectors with GlueX Commissioning Data</a:t>
            </a:r>
          </a:p>
        </p:txBody>
      </p:sp>
      <p:sp>
        <p:nvSpPr>
          <p:cNvPr id="128" name="Shape 128"/>
          <p:cNvSpPr txBox="1"/>
          <p:nvPr>
            <p:ph idx="1" type="subTitle"/>
          </p:nvPr>
        </p:nvSpPr>
        <p:spPr>
          <a:xfrm>
            <a:off x="510450" y="4243083"/>
            <a:ext cx="8123100" cy="8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Alex Barnes	 	University of Connecticut</a:t>
            </a:r>
          </a:p>
          <a:p>
            <a:pPr indent="457200" marL="1828800" rtl="0">
              <a:spcBef>
                <a:spcPts val="0"/>
              </a:spcBef>
              <a:buNone/>
            </a:pPr>
            <a:r>
              <a:rPr lang="en"/>
              <a:t>Tagger Microscope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Nathan Sparks 	The Catholic University of America</a:t>
            </a:r>
          </a:p>
          <a:p>
            <a:pPr indent="457200" marL="1828800">
              <a:spcBef>
                <a:spcPts val="0"/>
              </a:spcBef>
              <a:buNone/>
            </a:pPr>
            <a:r>
              <a:rPr lang="en"/>
              <a:t>Tagger Hodoscope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Tagger Efficiency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tagger efficiency is the fraction of events that are seen by both the tagger and PS compared to all of the events seen by the PS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Due to a physical shift in the TAGM, there is a dip in the efficiency</a:t>
            </a:r>
          </a:p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3075" y="3176475"/>
            <a:ext cx="3839600" cy="3041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Shape 226"/>
          <p:cNvCxnSpPr/>
          <p:nvPr/>
        </p:nvCxnSpPr>
        <p:spPr>
          <a:xfrm>
            <a:off x="6708577" y="3488750"/>
            <a:ext cx="0" cy="2433899"/>
          </a:xfrm>
          <a:prstGeom prst="straightConnector1">
            <a:avLst/>
          </a:prstGeom>
          <a:noFill/>
          <a:ln cap="flat" cmpd="sng" w="28575">
            <a:solidFill>
              <a:srgbClr val="4BA173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227" name="Shape 227"/>
          <p:cNvCxnSpPr/>
          <p:nvPr/>
        </p:nvCxnSpPr>
        <p:spPr>
          <a:xfrm flipH="1">
            <a:off x="7203040" y="3488750"/>
            <a:ext cx="19199" cy="2423099"/>
          </a:xfrm>
          <a:prstGeom prst="straightConnector1">
            <a:avLst/>
          </a:prstGeom>
          <a:noFill/>
          <a:ln cap="flat" cmpd="sng" w="28575">
            <a:solidFill>
              <a:srgbClr val="4BA173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228" name="Shape 228"/>
          <p:cNvSpPr txBox="1"/>
          <p:nvPr/>
        </p:nvSpPr>
        <p:spPr>
          <a:xfrm>
            <a:off x="6676528" y="5004294"/>
            <a:ext cx="599099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TAGM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00" y="3193800"/>
            <a:ext cx="3917824" cy="3023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 rot="3236690">
            <a:off x="3055149" y="3898057"/>
            <a:ext cx="409301" cy="404735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/>
        </p:nvSpPr>
        <p:spPr>
          <a:xfrm rot="3236690">
            <a:off x="2674149" y="4355257"/>
            <a:ext cx="409301" cy="404735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GlueX has successfully collected commissioning data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These data have been used in calibrating the tagging detectors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The timing resolution of the PS and tagger detectors are at or near design resolution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The efficiency of the tagger detectors is near design efficiency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2000"/>
              <a:t>Commissioning/opportunistic physics data will be taken spring 2016 at 12 GeV</a:t>
            </a:r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Outline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Hall D experimental program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Photon beamline overview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Tagging detector calibrations</a:t>
            </a:r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Hall-D Experimental Program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Search for hybrid mesons, resonances with </a:t>
            </a:r>
            <a:r>
              <a:rPr lang="en" sz="2000" u="sng"/>
              <a:t>glu</a:t>
            </a:r>
            <a:r>
              <a:rPr lang="en" sz="2000"/>
              <a:t>onic field </a:t>
            </a:r>
            <a:r>
              <a:rPr lang="en" sz="2000" u="sng"/>
              <a:t>ex</a:t>
            </a:r>
            <a:r>
              <a:rPr lang="en" sz="2000"/>
              <a:t>citations (GlueX)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1800"/>
              <a:t>Gluon acts as a constituent particle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1800"/>
              <a:t>Exotic J</a:t>
            </a:r>
            <a:r>
              <a:rPr baseline="30000" lang="en" sz="1800"/>
              <a:t>PC</a:t>
            </a:r>
            <a:r>
              <a:rPr lang="en" sz="1800"/>
              <a:t> states possible (0</a:t>
            </a:r>
            <a:r>
              <a:rPr baseline="30000" lang="en" sz="1800"/>
              <a:t>--</a:t>
            </a:r>
            <a:r>
              <a:rPr lang="en" sz="1800"/>
              <a:t>, 0</a:t>
            </a:r>
            <a:r>
              <a:rPr baseline="30000" lang="en" sz="1800"/>
              <a:t>+-</a:t>
            </a:r>
            <a:r>
              <a:rPr lang="en" sz="1800"/>
              <a:t>, 1</a:t>
            </a:r>
            <a:r>
              <a:rPr baseline="30000" lang="en" sz="1800"/>
              <a:t>-+</a:t>
            </a:r>
            <a:r>
              <a:rPr lang="en" sz="1800"/>
              <a:t>, 2</a:t>
            </a:r>
            <a:r>
              <a:rPr baseline="30000" lang="en" sz="1800"/>
              <a:t>+-</a:t>
            </a:r>
            <a:r>
              <a:rPr lang="en" sz="1800"/>
              <a:t>)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1800"/>
              <a:t>Exotic states provide unambiguous signal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Charged π polarizability (γγ →π</a:t>
            </a:r>
            <a:r>
              <a:rPr baseline="30000" lang="en" sz="2000"/>
              <a:t>+</a:t>
            </a:r>
            <a:r>
              <a:rPr lang="en" sz="2000"/>
              <a:t>π</a:t>
            </a:r>
            <a:r>
              <a:rPr baseline="30000" lang="en" sz="2000"/>
              <a:t>-</a:t>
            </a:r>
            <a:r>
              <a:rPr lang="en" sz="2000"/>
              <a:t>)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1800"/>
              <a:t>α</a:t>
            </a:r>
            <a:r>
              <a:rPr baseline="-25000" lang="en" sz="1800"/>
              <a:t>π</a:t>
            </a:r>
            <a:r>
              <a:rPr lang="en" sz="1800"/>
              <a:t> - Electric polarizability, β</a:t>
            </a:r>
            <a:r>
              <a:rPr baseline="-25000" lang="en" sz="1800"/>
              <a:t>π</a:t>
            </a:r>
            <a:r>
              <a:rPr lang="en" sz="1800"/>
              <a:t> - Magnetic polarizability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1800"/>
              <a:t>Measure (α</a:t>
            </a:r>
            <a:r>
              <a:rPr baseline="-25000" lang="en" sz="1800"/>
              <a:t>π</a:t>
            </a:r>
            <a:r>
              <a:rPr lang="en" sz="1800"/>
              <a:t>- β</a:t>
            </a:r>
            <a:r>
              <a:rPr baseline="-25000" lang="en" sz="1800"/>
              <a:t>π</a:t>
            </a:r>
            <a:r>
              <a:rPr lang="en" sz="1800"/>
              <a:t>)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1800"/>
              <a:t>σ(γγ →π</a:t>
            </a:r>
            <a:r>
              <a:rPr baseline="30000" lang="en" sz="1800"/>
              <a:t>+</a:t>
            </a:r>
            <a:r>
              <a:rPr lang="en" sz="1800"/>
              <a:t>π</a:t>
            </a:r>
            <a:r>
              <a:rPr baseline="30000" lang="en" sz="1800"/>
              <a:t>-</a:t>
            </a:r>
            <a:r>
              <a:rPr lang="en" sz="1800"/>
              <a:t>) from Primakoff production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Γ(η →γγ) from Primakoff method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1800"/>
              <a:t>Determine light quark mass ratio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1800"/>
              <a:t>Measure η - η’ mixing angle</a:t>
            </a:r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1750" y="3333616"/>
            <a:ext cx="1094850" cy="12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8750" y="4637600"/>
            <a:ext cx="1213424" cy="1682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2334" y="5016467"/>
            <a:ext cx="202944" cy="29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8450" y="2143966"/>
            <a:ext cx="1340599" cy="93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687" y="1093925"/>
            <a:ext cx="7738629" cy="27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4015975"/>
            <a:ext cx="5379600" cy="227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600"/>
              <a:t>12 GeV e</a:t>
            </a:r>
            <a:r>
              <a:rPr baseline="30000" lang="en" sz="1600"/>
              <a:t>-</a:t>
            </a:r>
            <a:r>
              <a:rPr lang="en" sz="1600"/>
              <a:t> beam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600"/>
              <a:t>Coherent bremsstrahlung from 20 μm diamond wafer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600"/>
              <a:t>Coherent peak: 8.4 - 9.0 GeV, 40% linearly polarized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600"/>
              <a:t>3.4 mm collimator 75 m downstream from radiator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1600"/>
              <a:t>Magnet bends e</a:t>
            </a:r>
            <a:r>
              <a:rPr baseline="30000" lang="en" sz="1600"/>
              <a:t>-</a:t>
            </a:r>
            <a:r>
              <a:rPr lang="en" sz="1600"/>
              <a:t>’s into tagger detectors (3.0 - 11.8 GeV)</a:t>
            </a:r>
          </a:p>
        </p:txBody>
      </p:sp>
      <p:sp>
        <p:nvSpPr>
          <p:cNvPr id="154" name="Shape 154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Photon Beam</a:t>
            </a:r>
          </a:p>
        </p:txBody>
      </p:sp>
      <p:sp>
        <p:nvSpPr>
          <p:cNvPr id="155" name="Shape 155"/>
          <p:cNvSpPr txBox="1"/>
          <p:nvPr/>
        </p:nvSpPr>
        <p:spPr>
          <a:xfrm rot="-5400000">
            <a:off x="5002375" y="4905983"/>
            <a:ext cx="1774499" cy="260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Intensity (/GeV/s)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7950" y="4020576"/>
            <a:ext cx="2324836" cy="227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7548075" y="4405150"/>
            <a:ext cx="1472999" cy="346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no collimator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7661425" y="4905466"/>
            <a:ext cx="1032000" cy="346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collimator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7132300" y="6306633"/>
            <a:ext cx="852899" cy="34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E</a:t>
            </a:r>
            <a:r>
              <a:rPr baseline="-25000"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γ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(GeV)</a:t>
            </a:r>
          </a:p>
        </p:txBody>
      </p:sp>
      <p:cxnSp>
        <p:nvCxnSpPr>
          <p:cNvPr id="160" name="Shape 160"/>
          <p:cNvCxnSpPr/>
          <p:nvPr/>
        </p:nvCxnSpPr>
        <p:spPr>
          <a:xfrm flipH="1">
            <a:off x="7189724" y="4699225"/>
            <a:ext cx="658200" cy="296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61" name="Shape 161"/>
          <p:cNvCxnSpPr>
            <a:stCxn id="158" idx="2"/>
          </p:cNvCxnSpPr>
          <p:nvPr/>
        </p:nvCxnSpPr>
        <p:spPr>
          <a:xfrm flipH="1">
            <a:off x="7335325" y="5252266"/>
            <a:ext cx="842100" cy="34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Tagger Hodoscope</a:t>
            </a:r>
          </a:p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15" y="1356879"/>
            <a:ext cx="8781369" cy="157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6600" y="3627475"/>
            <a:ext cx="2527274" cy="18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3862" y="3746247"/>
            <a:ext cx="2785876" cy="157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125" y="3811555"/>
            <a:ext cx="2563699" cy="144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Shape 172"/>
          <p:cNvCxnSpPr/>
          <p:nvPr/>
        </p:nvCxnSpPr>
        <p:spPr>
          <a:xfrm flipH="1">
            <a:off x="3595525" y="1105275"/>
            <a:ext cx="625799" cy="5195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3" name="Shape 173"/>
          <p:cNvCxnSpPr/>
          <p:nvPr/>
        </p:nvCxnSpPr>
        <p:spPr>
          <a:xfrm>
            <a:off x="6059000" y="1118575"/>
            <a:ext cx="692400" cy="5516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74" name="Shape 174"/>
          <p:cNvSpPr txBox="1"/>
          <p:nvPr>
            <p:ph idx="2" type="title"/>
          </p:nvPr>
        </p:nvSpPr>
        <p:spPr>
          <a:xfrm>
            <a:off x="311700" y="29555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Tagger Microscope</a:t>
            </a:r>
          </a:p>
        </p:txBody>
      </p:sp>
      <p:cxnSp>
        <p:nvCxnSpPr>
          <p:cNvPr id="175" name="Shape 175"/>
          <p:cNvCxnSpPr/>
          <p:nvPr/>
        </p:nvCxnSpPr>
        <p:spPr>
          <a:xfrm flipH="1" rot="10800000">
            <a:off x="4754000" y="2397000"/>
            <a:ext cx="372600" cy="7589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76" name="Shape 176"/>
          <p:cNvSpPr txBox="1"/>
          <p:nvPr>
            <p:ph idx="3" type="title"/>
          </p:nvPr>
        </p:nvSpPr>
        <p:spPr>
          <a:xfrm>
            <a:off x="311700" y="53939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Pair Spectrometer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Pair Spectrometer (PS) Time-walk</a:t>
            </a:r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00" y="1465025"/>
            <a:ext cx="4280349" cy="29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2200" y="1465024"/>
            <a:ext cx="4280349" cy="290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0737" y="4941300"/>
            <a:ext cx="2735875" cy="7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4938512" y="4736408"/>
            <a:ext cx="3689099" cy="117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f is the fit function where a, b, and c are fit parameters, P is the pedestal subtracted pulse height, and T is the adc threshold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Pair Spectrometer (PS) Time-walk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93" name="Shape 193"/>
          <p:cNvSpPr txBox="1"/>
          <p:nvPr/>
        </p:nvSpPr>
        <p:spPr>
          <a:xfrm>
            <a:off x="1072800" y="4888791"/>
            <a:ext cx="25248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Before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Sigma = 167 ps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5526025" y="4888779"/>
            <a:ext cx="26544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After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Sigma = 119 ps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2276250" y="5695933"/>
            <a:ext cx="45915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Average sigma for all 16 modules is 120 ps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99" y="1465026"/>
            <a:ext cx="4518000" cy="30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4200" y="1465000"/>
            <a:ext cx="4518080" cy="30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Tagger Microscope (TAGM) Time-walk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04" name="Shape 204"/>
          <p:cNvSpPr txBox="1"/>
          <p:nvPr/>
        </p:nvSpPr>
        <p:spPr>
          <a:xfrm>
            <a:off x="442325" y="4554566"/>
            <a:ext cx="3783599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Initial dt vs pulse peak plot for a typical single channel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5043225" y="4554566"/>
            <a:ext cx="35691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Corrected time difference distribution for a typical channel, sigma = 215 ps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218" y="1465000"/>
            <a:ext cx="4341107" cy="29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325" y="1429550"/>
            <a:ext cx="4391599" cy="297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Tagger Hodoscope (TAGH) Time-walk</a:t>
            </a:r>
          </a:p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1771296"/>
            <a:ext cx="4594575" cy="272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771333"/>
            <a:ext cx="4594563" cy="2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2441400" y="5563100"/>
            <a:ext cx="4261200" cy="33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Average sigma for all channels is 180 ps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1946100" y="4877300"/>
            <a:ext cx="5251799" cy="33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Typical time-walk curves for the tagger hodoscope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