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3B8A504-686E-4B15-BE5C-0A83431EFE9D}" type="datetimeFigureOut">
              <a:rPr lang="en-US"/>
              <a:pPr/>
              <a:t>7/15/2009</a:t>
            </a:fld>
            <a:endParaRPr lang="en-US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F330F19-DDD5-4B9D-BBA9-1FAE4C68F36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6DE7B-98C0-404D-B80F-5B2C024B2408}" type="datetimeFigureOut">
              <a:rPr lang="en-US"/>
              <a:pPr>
                <a:defRPr/>
              </a:pPr>
              <a:t>7/15/2009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1ABC8-A4C6-4442-BF62-CFFC51ADB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CDFCF-CF4E-40C6-9F07-1E502CD905A8}" type="datetimeFigureOut">
              <a:rPr lang="en-US"/>
              <a:pPr>
                <a:defRPr/>
              </a:pPr>
              <a:t>7/15/2009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E8AEB-A6AB-4CAC-BFCD-D1FE16739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26F66-064E-4261-AEFA-37FD39795279}" type="datetimeFigureOut">
              <a:rPr lang="en-US"/>
              <a:pPr>
                <a:defRPr/>
              </a:pPr>
              <a:t>7/15/2009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BB0E8-0A00-4388-9C36-456BB8E986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487F-8E54-4083-BF80-BB17F702E723}" type="datetimeFigureOut">
              <a:rPr lang="en-US"/>
              <a:pPr>
                <a:defRPr/>
              </a:pPr>
              <a:t>7/15/2009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FE7D2-F2C7-47D7-9F73-2FF7F4C9D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E0494-2973-4478-A29B-BD07EB0EFE88}" type="datetimeFigureOut">
              <a:rPr lang="en-US"/>
              <a:pPr>
                <a:defRPr/>
              </a:pPr>
              <a:t>7/15/2009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9028C-C662-4D4C-A0CA-3678C11AE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BF768-E5D8-4117-8625-988F7854D902}" type="datetimeFigureOut">
              <a:rPr lang="en-US"/>
              <a:pPr>
                <a:defRPr/>
              </a:pPr>
              <a:t>7/15/2009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64072-FAE4-49FD-AA35-7976D36EB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6E7C0-16B6-4E0C-BFC2-B5E7C445B8CD}" type="datetimeFigureOut">
              <a:rPr lang="en-US"/>
              <a:pPr>
                <a:defRPr/>
              </a:pPr>
              <a:t>7/15/2009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0E035-24F6-4715-8759-81BAFA764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B8C4-63F7-486A-9C0B-C9FEA2E01489}" type="datetimeFigureOut">
              <a:rPr lang="en-US"/>
              <a:pPr>
                <a:defRPr/>
              </a:pPr>
              <a:t>7/15/2009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AC642-08BD-4695-A03B-7D0E5DFE5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67C86-10CA-4E64-935A-4561BA2980A3}" type="datetimeFigureOut">
              <a:rPr lang="en-US"/>
              <a:pPr>
                <a:defRPr/>
              </a:pPr>
              <a:t>7/15/2009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C6440-898A-4A85-ADEB-3716E7B0A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670C8-7E99-481B-81FA-F9044B03353A}" type="datetimeFigureOut">
              <a:rPr lang="en-US"/>
              <a:pPr>
                <a:defRPr/>
              </a:pPr>
              <a:t>7/15/2009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8BB12-08D7-4B54-80B5-BB3EB6478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52C9F-418D-4BA0-806D-8039EF65446D}" type="datetimeFigureOut">
              <a:rPr lang="en-US"/>
              <a:pPr>
                <a:defRPr/>
              </a:pPr>
              <a:t>7/15/2009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7633A-ADD1-42E4-A496-73EE1E73B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930A8D-75A5-4CF6-9258-C69411A047A5}" type="datetimeFigureOut">
              <a:rPr lang="en-US"/>
              <a:pPr>
                <a:defRPr/>
              </a:pPr>
              <a:t>7/15/2009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2CA2BB-47FD-4605-BCBB-C30F893930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Are the magnetic, mechanical and electrical requirements for the tagger magnet adequately defined?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Findings/Comments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Spectrometer resolution requirements are well stated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Global field uniformity specification is ambiguous and potentially in error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Magnetic field specifications are incomplete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Magnetic, Mechanical and Electrical requirements are stated, but not justified…rational behind them is unclear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Recommendations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Conduct a full resolution error analysis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Use these results to improve the magnetic field specifications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Use improved magnetic field specifications to update mechanical requirements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Consider spectrometer calibration technique to verify performance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smtClean="0"/>
              <a:t>Is the reference design adequately defined at this point in time to address all requirements?</a:t>
            </a:r>
          </a:p>
          <a:p>
            <a:pPr lvl="1"/>
            <a:r>
              <a:rPr lang="en-US" smtClean="0"/>
              <a:t>Findings/Comments</a:t>
            </a:r>
          </a:p>
          <a:p>
            <a:pPr lvl="2"/>
            <a:r>
              <a:rPr lang="en-US" smtClean="0"/>
              <a:t>The design has addressed the requirements as stated</a:t>
            </a:r>
          </a:p>
          <a:p>
            <a:pPr lvl="2"/>
            <a:r>
              <a:rPr lang="en-US" smtClean="0"/>
              <a:t>The design seems to have adequately anticipated a variety of problems </a:t>
            </a:r>
          </a:p>
          <a:p>
            <a:pPr lvl="1"/>
            <a:r>
              <a:rPr lang="en-US" smtClean="0"/>
              <a:t>Recommendations</a:t>
            </a:r>
          </a:p>
          <a:p>
            <a:pPr lvl="2"/>
            <a:r>
              <a:rPr lang="en-US" smtClean="0"/>
              <a:t>Update as needed after completing the recommendations from Charge #1</a:t>
            </a:r>
          </a:p>
          <a:p>
            <a:pPr lvl="2"/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smtClean="0"/>
              <a:t>Is the reference design adequately developed to justify completing the design in-house or should the final design be sub-contracted to an external source?</a:t>
            </a:r>
          </a:p>
          <a:p>
            <a:pPr lvl="1"/>
            <a:r>
              <a:rPr lang="en-US" smtClean="0"/>
              <a:t>Findings/Comments</a:t>
            </a:r>
          </a:p>
          <a:p>
            <a:pPr lvl="2"/>
            <a:r>
              <a:rPr lang="en-US" smtClean="0"/>
              <a:t>The reference design is well advanced and adequately developed to justify completing the design in-house</a:t>
            </a:r>
          </a:p>
          <a:p>
            <a:pPr lvl="1"/>
            <a:r>
              <a:rPr lang="en-US" smtClean="0"/>
              <a:t>Recommendations</a:t>
            </a:r>
          </a:p>
          <a:p>
            <a:pPr lvl="2"/>
            <a:r>
              <a:rPr lang="en-US" smtClean="0"/>
              <a:t>Complete the design in-house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770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Is the procurement schedule and plan reasonable?  Is it reasonable to assume that the complete package can be sub-contracted to one company?  Should the procurements be broken up?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Findings/Comments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Plans for Design-and-build as well as Build-to-print were presented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Procurement schedules and plans are reasonable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Concurrent design and fabrication appear to be a way to gain float in the schedule and helps with resource leveling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There are companies that have the capabilities to do the complete scope (design and build)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Engineering resources for contract award and management appear low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Recommendations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costs presented need to be updated to reflect the current market condition and design completeness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Recommend multiple build-to-print procurements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Have ES&amp;H considerations been adequately incorporated into the in-hall installation plans and the design at their present stage?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Findings/Comments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ES&amp;H considerations have been adequately addressed to the design level at their present stage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Pressure safety for the vacuum chamber design has been thoroughly addressed by using ASME BPV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Installation plans at the current design level have been done with prudence regarding ES&amp;H guidance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Recent addition of an experienced hall coordinator will greatly enhance the work planning and scheduling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Recommendations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Continue with the development of the procedures, lift plans, pertinent OSPs and TOSPs, etc.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373</Words>
  <Application>Microsoft Office PowerPoint</Application>
  <PresentationFormat>On-screen Show (4:3)</PresentationFormat>
  <Paragraphs>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Arial</vt:lpstr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HuskyPC</cp:lastModifiedBy>
  <cp:revision>15</cp:revision>
  <dcterms:created xsi:type="dcterms:W3CDTF">2006-08-16T00:00:00Z</dcterms:created>
  <dcterms:modified xsi:type="dcterms:W3CDTF">2009-07-15T20:03:20Z</dcterms:modified>
</cp:coreProperties>
</file>