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ms-powerpoint.presentation.macroEnabled.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6" r:id="rId1"/>
  </p:sldMasterIdLst>
  <p:notesMasterIdLst>
    <p:notesMasterId r:id="rId23"/>
  </p:notesMasterIdLst>
  <p:sldIdLst>
    <p:sldId id="256" r:id="rId2"/>
    <p:sldId id="264" r:id="rId3"/>
    <p:sldId id="269" r:id="rId4"/>
    <p:sldId id="262" r:id="rId5"/>
    <p:sldId id="266" r:id="rId6"/>
    <p:sldId id="267" r:id="rId7"/>
    <p:sldId id="287" r:id="rId8"/>
    <p:sldId id="288" r:id="rId9"/>
    <p:sldId id="289" r:id="rId10"/>
    <p:sldId id="286" r:id="rId11"/>
    <p:sldId id="270" r:id="rId12"/>
    <p:sldId id="273" r:id="rId13"/>
    <p:sldId id="275" r:id="rId14"/>
    <p:sldId id="276" r:id="rId15"/>
    <p:sldId id="258" r:id="rId16"/>
    <p:sldId id="257" r:id="rId17"/>
    <p:sldId id="283" r:id="rId18"/>
    <p:sldId id="284" r:id="rId19"/>
    <p:sldId id="268" r:id="rId20"/>
    <p:sldId id="285" r:id="rId21"/>
    <p:sldId id="271" r:id="rId22"/>
  </p:sldIdLst>
  <p:sldSz cx="9144000" cy="6858000" type="screen4x3"/>
  <p:notesSz cx="7023100" cy="93091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746" y="-55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238" cy="465138"/>
          </a:xfrm>
          <a:prstGeom prst="rect">
            <a:avLst/>
          </a:prstGeom>
        </p:spPr>
        <p:txBody>
          <a:bodyPr vert="horz" lIns="91440" tIns="45720" rIns="91440" bIns="45720" rtlCol="0"/>
          <a:lstStyle>
            <a:lvl1pPr algn="l" fontAlgn="auto">
              <a:spcBef>
                <a:spcPts val="0"/>
              </a:spcBef>
              <a:spcAft>
                <a:spcPts val="0"/>
              </a:spcAft>
              <a:defRPr sz="1200">
                <a:latin typeface="+mn-lt"/>
              </a:defRPr>
            </a:lvl1pPr>
          </a:lstStyle>
          <a:p>
            <a:pPr>
              <a:defRPr/>
            </a:pPr>
            <a:endParaRPr lang="en-US"/>
          </a:p>
        </p:txBody>
      </p:sp>
      <p:sp>
        <p:nvSpPr>
          <p:cNvPr id="3" name="Date Placeholder 2"/>
          <p:cNvSpPr>
            <a:spLocks noGrp="1"/>
          </p:cNvSpPr>
          <p:nvPr>
            <p:ph type="dt" idx="1"/>
          </p:nvPr>
        </p:nvSpPr>
        <p:spPr>
          <a:xfrm>
            <a:off x="3978275" y="0"/>
            <a:ext cx="3043238" cy="465138"/>
          </a:xfrm>
          <a:prstGeom prst="rect">
            <a:avLst/>
          </a:prstGeom>
        </p:spPr>
        <p:txBody>
          <a:bodyPr vert="horz" lIns="91440" tIns="45720" rIns="91440" bIns="45720" rtlCol="0"/>
          <a:lstStyle>
            <a:lvl1pPr algn="r" fontAlgn="auto">
              <a:spcBef>
                <a:spcPts val="0"/>
              </a:spcBef>
              <a:spcAft>
                <a:spcPts val="0"/>
              </a:spcAft>
              <a:defRPr sz="1200" smtClean="0">
                <a:latin typeface="+mn-lt"/>
              </a:defRPr>
            </a:lvl1pPr>
          </a:lstStyle>
          <a:p>
            <a:pPr>
              <a:defRPr/>
            </a:pPr>
            <a:fld id="{DB6CD853-A20F-4E83-A406-A1151032687D}" type="datetimeFigureOut">
              <a:rPr lang="en-US"/>
              <a:pPr>
                <a:defRPr/>
              </a:pPr>
              <a:t>7/10/2009</a:t>
            </a:fld>
            <a:endParaRPr lang="en-US"/>
          </a:p>
        </p:txBody>
      </p:sp>
      <p:sp>
        <p:nvSpPr>
          <p:cNvPr id="4" name="Slide Image Placeholder 3"/>
          <p:cNvSpPr>
            <a:spLocks noGrp="1" noRot="1" noChangeAspect="1"/>
          </p:cNvSpPr>
          <p:nvPr>
            <p:ph type="sldImg" idx="2"/>
          </p:nvPr>
        </p:nvSpPr>
        <p:spPr>
          <a:xfrm>
            <a:off x="1184275" y="698500"/>
            <a:ext cx="4654550" cy="3490913"/>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701675" y="4421188"/>
            <a:ext cx="5619750" cy="4189412"/>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842375"/>
            <a:ext cx="3043238" cy="465138"/>
          </a:xfrm>
          <a:prstGeom prst="rect">
            <a:avLst/>
          </a:prstGeom>
        </p:spPr>
        <p:txBody>
          <a:bodyPr vert="horz" lIns="91440" tIns="45720" rIns="91440" bIns="45720" rtlCol="0" anchor="b"/>
          <a:lstStyle>
            <a:lvl1pPr algn="l" fontAlgn="auto">
              <a:spcBef>
                <a:spcPts val="0"/>
              </a:spcBef>
              <a:spcAft>
                <a:spcPts val="0"/>
              </a:spcAft>
              <a:defRPr sz="1200">
                <a:latin typeface="+mn-lt"/>
              </a:defRPr>
            </a:lvl1pPr>
          </a:lstStyle>
          <a:p>
            <a:pPr>
              <a:defRPr/>
            </a:pPr>
            <a:endParaRPr lang="en-US"/>
          </a:p>
        </p:txBody>
      </p:sp>
      <p:sp>
        <p:nvSpPr>
          <p:cNvPr id="7" name="Slide Number Placeholder 6"/>
          <p:cNvSpPr>
            <a:spLocks noGrp="1"/>
          </p:cNvSpPr>
          <p:nvPr>
            <p:ph type="sldNum" sz="quarter" idx="5"/>
          </p:nvPr>
        </p:nvSpPr>
        <p:spPr>
          <a:xfrm>
            <a:off x="3978275" y="8842375"/>
            <a:ext cx="3043238" cy="465138"/>
          </a:xfrm>
          <a:prstGeom prst="rect">
            <a:avLst/>
          </a:prstGeom>
        </p:spPr>
        <p:txBody>
          <a:bodyPr vert="horz" lIns="91440" tIns="45720" rIns="91440" bIns="45720" rtlCol="0" anchor="b"/>
          <a:lstStyle>
            <a:lvl1pPr algn="r" fontAlgn="auto">
              <a:spcBef>
                <a:spcPts val="0"/>
              </a:spcBef>
              <a:spcAft>
                <a:spcPts val="0"/>
              </a:spcAft>
              <a:defRPr sz="1200" smtClean="0">
                <a:latin typeface="+mn-lt"/>
              </a:defRPr>
            </a:lvl1pPr>
          </a:lstStyle>
          <a:p>
            <a:pPr>
              <a:defRPr/>
            </a:pPr>
            <a:fld id="{4A3289A3-BF45-4F52-B049-D7D28A4DB921}"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mn-lt"/>
        <a:ea typeface="+mn-ea"/>
        <a:cs typeface="+mn-cs"/>
      </a:defRPr>
    </a:lvl1pPr>
    <a:lvl2pPr marL="457200" algn="l" rtl="0" fontAlgn="base">
      <a:spcBef>
        <a:spcPct val="30000"/>
      </a:spcBef>
      <a:spcAft>
        <a:spcPct val="0"/>
      </a:spcAft>
      <a:defRPr sz="1200" kern="1200">
        <a:solidFill>
          <a:schemeClr val="tx1"/>
        </a:solidFill>
        <a:latin typeface="+mn-lt"/>
        <a:ea typeface="+mn-ea"/>
        <a:cs typeface="+mn-cs"/>
      </a:defRPr>
    </a:lvl2pPr>
    <a:lvl3pPr marL="914400" algn="l" rtl="0" fontAlgn="base">
      <a:spcBef>
        <a:spcPct val="30000"/>
      </a:spcBef>
      <a:spcAft>
        <a:spcPct val="0"/>
      </a:spcAft>
      <a:defRPr sz="1200" kern="1200">
        <a:solidFill>
          <a:schemeClr val="tx1"/>
        </a:solidFill>
        <a:latin typeface="+mn-lt"/>
        <a:ea typeface="+mn-ea"/>
        <a:cs typeface="+mn-cs"/>
      </a:defRPr>
    </a:lvl3pPr>
    <a:lvl4pPr marL="1371600" algn="l" rtl="0" fontAlgn="base">
      <a:spcBef>
        <a:spcPct val="30000"/>
      </a:spcBef>
      <a:spcAft>
        <a:spcPct val="0"/>
      </a:spcAft>
      <a:defRPr sz="1200" kern="1200">
        <a:solidFill>
          <a:schemeClr val="tx1"/>
        </a:solidFill>
        <a:latin typeface="+mn-lt"/>
        <a:ea typeface="+mn-ea"/>
        <a:cs typeface="+mn-cs"/>
      </a:defRPr>
    </a:lvl4pPr>
    <a:lvl5pPr marL="1828800" algn="l" rtl="0" fontAlgn="base">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fld id="{C99898D6-30F1-40CD-BF60-A70B0B4B873F}" type="datetime1">
              <a:rPr lang="en-US"/>
              <a:pPr>
                <a:defRPr/>
              </a:pPr>
              <a:t>7/10/2009</a:t>
            </a:fld>
            <a:endParaRPr lang="en-US"/>
          </a:p>
        </p:txBody>
      </p:sp>
      <p:sp>
        <p:nvSpPr>
          <p:cNvPr id="5" name="Footer Placeholder 18"/>
          <p:cNvSpPr>
            <a:spLocks noGrp="1"/>
          </p:cNvSpPr>
          <p:nvPr>
            <p:ph type="ftr" sz="quarter" idx="11"/>
          </p:nvPr>
        </p:nvSpPr>
        <p:spPr/>
        <p:txBody>
          <a:bodyPr/>
          <a:lstStyle>
            <a:lvl1pPr>
              <a:defRPr/>
            </a:lvl1pPr>
          </a:lstStyle>
          <a:p>
            <a:pPr>
              <a:defRPr/>
            </a:pPr>
            <a:endParaRPr lang="en-US"/>
          </a:p>
        </p:txBody>
      </p:sp>
      <p:sp>
        <p:nvSpPr>
          <p:cNvPr id="6" name="Slide Number Placeholder 26"/>
          <p:cNvSpPr>
            <a:spLocks noGrp="1"/>
          </p:cNvSpPr>
          <p:nvPr>
            <p:ph type="sldNum" sz="quarter" idx="12"/>
          </p:nvPr>
        </p:nvSpPr>
        <p:spPr/>
        <p:txBody>
          <a:bodyPr/>
          <a:lstStyle>
            <a:lvl1pPr>
              <a:defRPr/>
            </a:lvl1pPr>
          </a:lstStyle>
          <a:p>
            <a:pPr>
              <a:defRPr/>
            </a:pPr>
            <a:fld id="{A7901ECE-DC19-46A9-983B-E8954C36AA54}"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1143000"/>
          </a:xfr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612392"/>
            <a:ext cx="8229600" cy="438912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745685E1-5424-4C20-8694-6EC05A8B7386}" type="datetime1">
              <a:rPr lang="en-US"/>
              <a:pPr>
                <a:defRPr/>
              </a:pPr>
              <a:t>7/10/2009</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E9E37AFF-F950-4AAC-82DC-96C153651C70}"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46BC46D8-009D-4EF4-9E33-B423A8CB719C}" type="datetime1">
              <a:rPr lang="en-US"/>
              <a:pPr>
                <a:defRPr/>
              </a:pPr>
              <a:t>7/10/2009</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5CF302D-DBB6-4D5B-B8CD-81027A8A30C6}"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938BD7FA-9785-412B-B3F8-AB35FCF985A0}" type="datetime1">
              <a:rPr lang="en-US"/>
              <a:pPr>
                <a:defRPr/>
              </a:pPr>
              <a:t>7/10/2009</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353B133E-D33C-4B36-955D-E2210C1ACCF1}"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2C539810-1B05-4F67-911E-F720AE68707F}" type="datetime1">
              <a:rPr lang="en-US"/>
              <a:pPr>
                <a:defRPr/>
              </a:pPr>
              <a:t>7/10/2009</a:t>
            </a:fld>
            <a:endParaRPr lang="en-US"/>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C288D3AA-A6D9-41D4-A6CF-0533CB908E42}"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67ED2006-6156-4B46-BA4F-30752B09BD30}" type="datetime1">
              <a:rPr lang="en-US"/>
              <a:pPr>
                <a:defRPr/>
              </a:pPr>
              <a:t>7/10/2009</a:t>
            </a:fld>
            <a:endParaRPr lang="en-US"/>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BA2D7412-ABF1-4A09-A324-4BECEB606181}"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D85A5A9B-82B9-4294-B9DE-29CF48C8BB9A}" type="datetime1">
              <a:rPr lang="en-US"/>
              <a:pPr>
                <a:defRPr/>
              </a:pPr>
              <a:t>7/10/2009</a:t>
            </a:fld>
            <a:endParaRPr lang="en-US"/>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6633BF60-D276-4727-A8F4-230CA450B91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43031DC9-4205-404C-949C-5E2507053312}" type="datetime1">
              <a:rPr lang="en-US"/>
              <a:pPr>
                <a:defRPr/>
              </a:pPr>
              <a:t>7/10/2009</a:t>
            </a:fld>
            <a:endParaRPr lang="en-US"/>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646A0088-1820-4CF3-ABFF-61D95D553A60}"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8"/>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ight Triangle 11"/>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E3793DBC-2740-4C97-A638-19B22C6E703E}" type="datetime1">
              <a:rPr lang="en-US"/>
              <a:pPr>
                <a:defRPr/>
              </a:pPr>
              <a:t>7/10/2009</a:t>
            </a:fld>
            <a:endParaRPr lang="en-US"/>
          </a:p>
        </p:txBody>
      </p:sp>
      <p:sp>
        <p:nvSpPr>
          <p:cNvPr id="10" name="Footer Placeholder 5"/>
          <p:cNvSpPr>
            <a:spLocks noGrp="1"/>
          </p:cNvSpPr>
          <p:nvPr>
            <p:ph type="ftr" sz="quarter" idx="11"/>
          </p:nvPr>
        </p:nvSpPr>
        <p:spPr/>
        <p:txBody>
          <a:bodyPr/>
          <a:lstStyle>
            <a:lvl1pPr>
              <a:defRPr/>
            </a:lvl1pPr>
          </a:lstStyle>
          <a:p>
            <a:pPr>
              <a:defRPr/>
            </a:pPr>
            <a:endParaRPr lang="en-US"/>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3A1900D1-5677-4BB2-BDA1-3749CA84299D}"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13159D3E-15AB-42BD-8976-CCAD1C8A61E5}" type="datetime1">
              <a:rPr lang="en-US"/>
              <a:pPr>
                <a:defRPr/>
              </a:pPr>
              <a:t>7/10/2009</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6EDD74D-9B57-4DA3-AA2E-D86744C3A378}"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B327E09A-7683-4F81-8BC5-E4EDC914E97A}" type="datetime1">
              <a:rPr lang="en-US"/>
              <a:pPr>
                <a:defRPr/>
              </a:pPr>
              <a:t>7/10/2009</a:t>
            </a:fld>
            <a:endParaRPr lang="en-US"/>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95FD923E-B922-4F75-A546-CA8AF12B18C5}"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028" name="Title Placeholder 8"/>
          <p:cNvSpPr>
            <a:spLocks noGrp="1"/>
          </p:cNvSpPr>
          <p:nvPr>
            <p:ph type="title"/>
          </p:nvPr>
        </p:nvSpPr>
        <p:spPr bwMode="auto">
          <a:xfrm>
            <a:off x="457200" y="704850"/>
            <a:ext cx="8229600" cy="1143000"/>
          </a:xfrm>
          <a:prstGeom prst="rect">
            <a:avLst/>
          </a:prstGeom>
          <a:noFill/>
          <a:ln w="9525">
            <a:noFill/>
            <a:miter lim="800000"/>
            <a:headEnd/>
            <a:tailEnd/>
          </a:ln>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fontAlgn="auto" latinLnBrk="0" hangingPunct="1">
              <a:spcBef>
                <a:spcPts val="0"/>
              </a:spcBef>
              <a:spcAft>
                <a:spcPts val="0"/>
              </a:spcAft>
              <a:defRPr kumimoji="0" sz="1200" smtClean="0">
                <a:solidFill>
                  <a:schemeClr val="tx2">
                    <a:shade val="90000"/>
                  </a:schemeClr>
                </a:solidFill>
                <a:latin typeface="+mn-lt"/>
              </a:defRPr>
            </a:lvl1pPr>
          </a:lstStyle>
          <a:p>
            <a:pPr>
              <a:defRPr/>
            </a:pPr>
            <a:fld id="{98D0BC2E-8109-4C25-AA8C-2C7905580A09}" type="datetime1">
              <a:rPr lang="en-US"/>
              <a:pPr>
                <a:defRPr/>
              </a:pPr>
              <a:t>7/10/2009</a:t>
            </a:fld>
            <a:endParaRPr lang="en-US"/>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defRPr>
            </a:lvl1pPr>
          </a:lstStyle>
          <a:p>
            <a:pPr>
              <a:defRPr/>
            </a:pPr>
            <a:endParaRPr lang="en-US"/>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fontAlgn="auto" latinLnBrk="0" hangingPunct="1">
              <a:spcBef>
                <a:spcPts val="0"/>
              </a:spcBef>
              <a:spcAft>
                <a:spcPts val="0"/>
              </a:spcAft>
              <a:defRPr kumimoji="0" sz="1200" smtClean="0">
                <a:solidFill>
                  <a:schemeClr val="tx2">
                    <a:shade val="90000"/>
                  </a:schemeClr>
                </a:solidFill>
                <a:latin typeface="+mn-lt"/>
              </a:defRPr>
            </a:lvl1pPr>
          </a:lstStyle>
          <a:p>
            <a:pPr>
              <a:defRPr/>
            </a:pPr>
            <a:fld id="{16478405-F538-43BE-AF0F-8222E66D9DD4}" type="slidenum">
              <a:rPr lang="en-US"/>
              <a:pPr>
                <a:defRPr/>
              </a:pPr>
              <a:t>‹#›</a:t>
            </a:fld>
            <a:endParaRPr lang="en-US"/>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fontAlgn="auto">
                <a:spcBef>
                  <a:spcPts val="0"/>
                </a:spcBef>
                <a:spcAft>
                  <a:spcPts val="0"/>
                </a:spcAft>
                <a:defRPr/>
              </a:pPr>
              <a:endParaRPr lang="en-US">
                <a:latin typeface="+mn-lt"/>
              </a:endParaRPr>
            </a:p>
          </p:txBody>
        </p:sp>
      </p:grpSp>
    </p:spTree>
  </p:cSld>
  <p:clrMap bg1="lt1" tx1="dk1" bg2="lt2" tx2="dk2" accent1="accent1" accent2="accent2" accent3="accent3" accent4="accent4" accent5="accent5" accent6="accent6" hlink="hlink" folHlink="folHlink"/>
  <p:sldLayoutIdLst>
    <p:sldLayoutId id="2147483708" r:id="rId1"/>
    <p:sldLayoutId id="2147483700" r:id="rId2"/>
    <p:sldLayoutId id="2147483709" r:id="rId3"/>
    <p:sldLayoutId id="2147483701" r:id="rId4"/>
    <p:sldLayoutId id="2147483702" r:id="rId5"/>
    <p:sldLayoutId id="2147483703" r:id="rId6"/>
    <p:sldLayoutId id="2147483704" r:id="rId7"/>
    <p:sldLayoutId id="2147483705" r:id="rId8"/>
    <p:sldLayoutId id="2147483710" r:id="rId9"/>
    <p:sldLayoutId id="2147483706" r:id="rId10"/>
    <p:sldLayoutId id="2147483707" r:id="rId11"/>
  </p:sldLayoutIdLst>
  <p:hf hdr="0" ftr="0" dt="0"/>
  <p:txStyles>
    <p:titleStyle>
      <a:lvl1pPr algn="l" rtl="0" fontAlgn="base">
        <a:spcBef>
          <a:spcPct val="0"/>
        </a:spcBef>
        <a:spcAft>
          <a:spcPct val="0"/>
        </a:spcAft>
        <a:defRPr sz="5000" kern="1200">
          <a:solidFill>
            <a:schemeClr val="tx2"/>
          </a:solidFill>
          <a:latin typeface="+mj-lt"/>
          <a:ea typeface="+mj-ea"/>
          <a:cs typeface="+mj-cs"/>
        </a:defRPr>
      </a:lvl1pPr>
      <a:lvl2pPr algn="l" rtl="0" fontAlgn="base">
        <a:spcBef>
          <a:spcPct val="0"/>
        </a:spcBef>
        <a:spcAft>
          <a:spcPct val="0"/>
        </a:spcAft>
        <a:defRPr sz="5000">
          <a:solidFill>
            <a:schemeClr val="tx2"/>
          </a:solidFill>
          <a:latin typeface="Calibri" pitchFamily="34" charset="0"/>
        </a:defRPr>
      </a:lvl2pPr>
      <a:lvl3pPr algn="l" rtl="0" fontAlgn="base">
        <a:spcBef>
          <a:spcPct val="0"/>
        </a:spcBef>
        <a:spcAft>
          <a:spcPct val="0"/>
        </a:spcAft>
        <a:defRPr sz="5000">
          <a:solidFill>
            <a:schemeClr val="tx2"/>
          </a:solidFill>
          <a:latin typeface="Calibri" pitchFamily="34" charset="0"/>
        </a:defRPr>
      </a:lvl3pPr>
      <a:lvl4pPr algn="l" rtl="0" fontAlgn="base">
        <a:spcBef>
          <a:spcPct val="0"/>
        </a:spcBef>
        <a:spcAft>
          <a:spcPct val="0"/>
        </a:spcAft>
        <a:defRPr sz="5000">
          <a:solidFill>
            <a:schemeClr val="tx2"/>
          </a:solidFill>
          <a:latin typeface="Calibri" pitchFamily="34" charset="0"/>
        </a:defRPr>
      </a:lvl4pPr>
      <a:lvl5pPr algn="l" rtl="0" fontAlgn="base">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fontAlgn="base">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fontAlgn="base">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fontAlgn="base">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fontAlgn="base">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fontAlgn="base">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pn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smtClean="0"/>
              <a:t>Tagger Magnet Procurement Schedule</a:t>
            </a:r>
            <a:endParaRPr lang="en-US" dirty="0"/>
          </a:p>
        </p:txBody>
      </p:sp>
      <p:sp>
        <p:nvSpPr>
          <p:cNvPr id="14338" name="Subtitle 2"/>
          <p:cNvSpPr>
            <a:spLocks noGrp="1"/>
          </p:cNvSpPr>
          <p:nvPr>
            <p:ph type="subTitle" idx="1"/>
          </p:nvPr>
        </p:nvSpPr>
        <p:spPr>
          <a:xfrm>
            <a:off x="533400" y="3228975"/>
            <a:ext cx="7854950" cy="1752600"/>
          </a:xfrm>
        </p:spPr>
        <p:txBody>
          <a:bodyPr/>
          <a:lstStyle/>
          <a:p>
            <a:pPr marR="0"/>
            <a:r>
              <a:rPr lang="en-US" smtClean="0"/>
              <a:t>Jim Stewart</a:t>
            </a:r>
          </a:p>
          <a:p>
            <a:pPr marR="0"/>
            <a:r>
              <a:rPr lang="en-US" smtClean="0"/>
              <a:t>Internal Review</a:t>
            </a:r>
          </a:p>
          <a:p>
            <a:pPr marR="0"/>
            <a:r>
              <a:rPr lang="en-US" smtClean="0"/>
              <a:t>July 2009</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M:\halld\Users\Stewart\GlueX-doc-1127\chapter5\TAGGER_ISO.png"/>
          <p:cNvPicPr>
            <a:picLocks noChangeAspect="1" noChangeArrowheads="1"/>
          </p:cNvPicPr>
          <p:nvPr/>
        </p:nvPicPr>
        <p:blipFill>
          <a:blip r:embed="rId2"/>
          <a:srcRect/>
          <a:stretch>
            <a:fillRect/>
          </a:stretch>
        </p:blipFill>
        <p:spPr bwMode="auto">
          <a:xfrm>
            <a:off x="304800" y="827088"/>
            <a:ext cx="8499475" cy="6030912"/>
          </a:xfrm>
          <a:prstGeom prst="rect">
            <a:avLst/>
          </a:prstGeom>
          <a:ln w="38100" cap="sq">
            <a:noFill/>
            <a:prstDash val="solid"/>
            <a:miter lim="800000"/>
          </a:ln>
          <a:effectLst>
            <a:outerShdw blurRad="50800" dist="38100" dir="2700000" algn="tl" rotWithShape="0">
              <a:srgbClr val="000000">
                <a:alpha val="43000"/>
              </a:srgbClr>
            </a:outerShdw>
          </a:effectLst>
        </p:spPr>
      </p:pic>
      <p:sp>
        <p:nvSpPr>
          <p:cNvPr id="5" name="Title 4"/>
          <p:cNvSpPr>
            <a:spLocks noGrp="1"/>
          </p:cNvSpPr>
          <p:nvPr>
            <p:ph type="title"/>
          </p:nvPr>
        </p:nvSpPr>
        <p:spPr>
          <a:xfrm>
            <a:off x="457200" y="533400"/>
            <a:ext cx="8229600" cy="666750"/>
          </a:xfrm>
        </p:spPr>
        <p:txBody>
          <a:bodyPr>
            <a:normAutofit fontScale="90000"/>
          </a:bodyPr>
          <a:lstStyle/>
          <a:p>
            <a:pPr fontAlgn="auto">
              <a:spcAft>
                <a:spcPts val="0"/>
              </a:spcAft>
              <a:defRPr/>
            </a:pPr>
            <a:r>
              <a:rPr lang="en-US" dirty="0" smtClean="0"/>
              <a:t>Tagger magnet design</a:t>
            </a:r>
            <a:endParaRPr lang="en-US" dirty="0"/>
          </a:p>
        </p:txBody>
      </p:sp>
      <p:sp>
        <p:nvSpPr>
          <p:cNvPr id="15363" name="Content Placeholder 6"/>
          <p:cNvSpPr>
            <a:spLocks noGrp="1"/>
          </p:cNvSpPr>
          <p:nvPr>
            <p:ph idx="1"/>
          </p:nvPr>
        </p:nvSpPr>
        <p:spPr>
          <a:xfrm>
            <a:off x="76200" y="1371600"/>
            <a:ext cx="4572000" cy="1905000"/>
          </a:xfrm>
        </p:spPr>
        <p:txBody>
          <a:bodyPr/>
          <a:lstStyle/>
          <a:p>
            <a:r>
              <a:rPr lang="en-US" sz="2000" smtClean="0"/>
              <a:t>1.5 T  nominal field</a:t>
            </a:r>
          </a:p>
          <a:p>
            <a:r>
              <a:rPr lang="en-US" sz="2000" smtClean="0"/>
              <a:t>1.1 m wide  1.4 m high 6.3 m long</a:t>
            </a:r>
          </a:p>
          <a:p>
            <a:r>
              <a:rPr lang="en-US" sz="2000" smtClean="0"/>
              <a:t>Slabbed construction</a:t>
            </a:r>
          </a:p>
          <a:p>
            <a:r>
              <a:rPr lang="en-US" sz="2000" smtClean="0"/>
              <a:t>Heaviest piece &lt; 25 t</a:t>
            </a:r>
          </a:p>
          <a:p>
            <a:endParaRPr lang="en-US" sz="2000" smtClean="0"/>
          </a:p>
        </p:txBody>
      </p:sp>
      <p:sp>
        <p:nvSpPr>
          <p:cNvPr id="14" name="Slide Number Placeholder 13"/>
          <p:cNvSpPr>
            <a:spLocks noGrp="1"/>
          </p:cNvSpPr>
          <p:nvPr>
            <p:ph type="sldNum" sz="quarter" idx="12"/>
          </p:nvPr>
        </p:nvSpPr>
        <p:spPr/>
        <p:txBody>
          <a:bodyPr/>
          <a:lstStyle/>
          <a:p>
            <a:pPr>
              <a:defRPr/>
            </a:pPr>
            <a:fld id="{75318206-A709-4B80-A9EE-E396F4D95903}" type="slidenum">
              <a:rPr lang="en-US"/>
              <a:pPr>
                <a:defRPr/>
              </a:pPr>
              <a:t>2</a:t>
            </a:fld>
            <a:endParaRPr lang="en-US" dirty="0"/>
          </a:p>
        </p:txBody>
      </p:sp>
      <p:sp>
        <p:nvSpPr>
          <p:cNvPr id="8" name="Content Placeholder 6"/>
          <p:cNvSpPr txBox="1">
            <a:spLocks/>
          </p:cNvSpPr>
          <p:nvPr/>
        </p:nvSpPr>
        <p:spPr>
          <a:xfrm>
            <a:off x="4495800" y="4876800"/>
            <a:ext cx="4572000" cy="1905000"/>
          </a:xfrm>
          <a:prstGeom prst="rect">
            <a:avLst/>
          </a:prstGeom>
        </p:spPr>
        <p:txBody>
          <a:bodyPr>
            <a:normAutofit fontScale="92500" lnSpcReduction="20000"/>
          </a:bodyPr>
          <a:lstStyle/>
          <a:p>
            <a:pPr marL="274320" indent="-274320" fontAlgn="auto">
              <a:spcBef>
                <a:spcPct val="20000"/>
              </a:spcBef>
              <a:spcAft>
                <a:spcPts val="0"/>
              </a:spcAft>
              <a:buClr>
                <a:schemeClr val="accent3"/>
              </a:buClr>
              <a:buSzPct val="95000"/>
              <a:buFont typeface="Wingdings 2"/>
              <a:buChar char=""/>
              <a:defRPr/>
            </a:pPr>
            <a:r>
              <a:rPr lang="en-US" sz="2000" dirty="0">
                <a:latin typeface="+mn-lt"/>
              </a:rPr>
              <a:t>12 GeV e</a:t>
            </a:r>
            <a:r>
              <a:rPr lang="en-US" sz="2000" baseline="30000" dirty="0">
                <a:latin typeface="+mn-lt"/>
              </a:rPr>
              <a:t>-</a:t>
            </a:r>
            <a:r>
              <a:rPr lang="en-US" sz="2000" dirty="0">
                <a:latin typeface="+mn-lt"/>
              </a:rPr>
              <a:t> bent 13.4 °</a:t>
            </a:r>
          </a:p>
          <a:p>
            <a:pPr marL="274320" indent="-274320" fontAlgn="auto">
              <a:spcBef>
                <a:spcPct val="20000"/>
              </a:spcBef>
              <a:spcAft>
                <a:spcPts val="0"/>
              </a:spcAft>
              <a:buClr>
                <a:schemeClr val="accent3"/>
              </a:buClr>
              <a:buSzPct val="95000"/>
              <a:buFont typeface="Wingdings 2"/>
              <a:buChar char=""/>
              <a:defRPr/>
            </a:pPr>
            <a:r>
              <a:rPr lang="en-US" sz="2000" dirty="0">
                <a:latin typeface="+mn-lt"/>
              </a:rPr>
              <a:t>Electron measurement</a:t>
            </a:r>
          </a:p>
          <a:p>
            <a:pPr marL="731520" lvl="1" indent="-274320" fontAlgn="auto">
              <a:spcBef>
                <a:spcPct val="20000"/>
              </a:spcBef>
              <a:spcAft>
                <a:spcPts val="0"/>
              </a:spcAft>
              <a:buClr>
                <a:schemeClr val="accent3"/>
              </a:buClr>
              <a:buSzPct val="95000"/>
              <a:buFont typeface="Wingdings 2"/>
              <a:buChar char=""/>
              <a:defRPr/>
            </a:pPr>
            <a:r>
              <a:rPr lang="en-US" sz="2000" dirty="0">
                <a:latin typeface="+mn-lt"/>
              </a:rPr>
              <a:t>30 mm pole gap</a:t>
            </a:r>
          </a:p>
          <a:p>
            <a:pPr marL="731520" lvl="1" indent="-274320" fontAlgn="auto">
              <a:spcBef>
                <a:spcPct val="20000"/>
              </a:spcBef>
              <a:spcAft>
                <a:spcPts val="0"/>
              </a:spcAft>
              <a:buClr>
                <a:schemeClr val="accent3"/>
              </a:buClr>
              <a:buSzPct val="95000"/>
              <a:buFont typeface="Wingdings 2"/>
              <a:buChar char=""/>
              <a:defRPr/>
            </a:pPr>
            <a:r>
              <a:rPr lang="en-US" sz="2000" dirty="0">
                <a:latin typeface="+mn-lt"/>
              </a:rPr>
              <a:t>9 – 0.3 GeV electrons</a:t>
            </a:r>
          </a:p>
          <a:p>
            <a:pPr marL="731520" lvl="1" indent="-274320" fontAlgn="auto">
              <a:spcBef>
                <a:spcPct val="20000"/>
              </a:spcBef>
              <a:spcAft>
                <a:spcPts val="0"/>
              </a:spcAft>
              <a:buClr>
                <a:schemeClr val="accent3"/>
              </a:buClr>
              <a:buSzPct val="95000"/>
              <a:buFont typeface="Wingdings 2"/>
              <a:buChar char=""/>
              <a:defRPr/>
            </a:pPr>
            <a:r>
              <a:rPr lang="en-US" sz="2000" dirty="0">
                <a:latin typeface="+mn-lt"/>
              </a:rPr>
              <a:t>11.7 to 3 GeV photons</a:t>
            </a:r>
          </a:p>
          <a:p>
            <a:pPr marL="731520" lvl="1" indent="-274320" fontAlgn="auto">
              <a:spcBef>
                <a:spcPct val="20000"/>
              </a:spcBef>
              <a:spcAft>
                <a:spcPts val="0"/>
              </a:spcAft>
              <a:buClr>
                <a:schemeClr val="accent3"/>
              </a:buClr>
              <a:buSzPct val="95000"/>
              <a:buFont typeface="Wingdings 2"/>
              <a:buChar char=""/>
              <a:defRPr/>
            </a:pPr>
            <a:r>
              <a:rPr lang="en-US" sz="2000" dirty="0">
                <a:latin typeface="+mn-lt"/>
              </a:rPr>
              <a:t>~0.04% E/E0 intrinsic resolution!</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itle 1"/>
          <p:cNvSpPr>
            <a:spLocks noGrp="1"/>
          </p:cNvSpPr>
          <p:nvPr>
            <p:ph type="title"/>
          </p:nvPr>
        </p:nvSpPr>
        <p:spPr/>
        <p:txBody>
          <a:bodyPr/>
          <a:lstStyle/>
          <a:p>
            <a:r>
              <a:rPr lang="en-US" smtClean="0"/>
              <a:t>Design Status Summary</a:t>
            </a:r>
          </a:p>
        </p:txBody>
      </p:sp>
      <p:sp>
        <p:nvSpPr>
          <p:cNvPr id="16386" name="Content Placeholder 2"/>
          <p:cNvSpPr>
            <a:spLocks noGrp="1"/>
          </p:cNvSpPr>
          <p:nvPr>
            <p:ph idx="1"/>
          </p:nvPr>
        </p:nvSpPr>
        <p:spPr>
          <a:xfrm>
            <a:off x="457200" y="1612900"/>
            <a:ext cx="8229600" cy="4387850"/>
          </a:xfrm>
        </p:spPr>
        <p:txBody>
          <a:bodyPr/>
          <a:lstStyle/>
          <a:p>
            <a:r>
              <a:rPr lang="en-US" smtClean="0"/>
              <a:t>Initial 3-D models exist but they are not final.</a:t>
            </a:r>
          </a:p>
          <a:p>
            <a:pPr lvl="1"/>
            <a:r>
              <a:rPr lang="en-US" u="sng" smtClean="0"/>
              <a:t>Changes still being made</a:t>
            </a:r>
            <a:r>
              <a:rPr lang="en-US" smtClean="0"/>
              <a:t>.</a:t>
            </a:r>
          </a:p>
          <a:p>
            <a:r>
              <a:rPr lang="en-US" smtClean="0"/>
              <a:t>No real assembly or detail drawings exist.</a:t>
            </a:r>
          </a:p>
          <a:p>
            <a:r>
              <a:rPr lang="en-US" smtClean="0"/>
              <a:t>Original FEA analysis has been done at Glasgow.</a:t>
            </a:r>
          </a:p>
          <a:p>
            <a:r>
              <a:rPr lang="en-US" smtClean="0"/>
              <a:t>Substantial FEA analysis is being done now @ JLAB.</a:t>
            </a:r>
          </a:p>
        </p:txBody>
      </p:sp>
      <p:pic>
        <p:nvPicPr>
          <p:cNvPr id="16387" name="Picture 3" descr="TAGGER04.png"/>
          <p:cNvPicPr>
            <a:picLocks noChangeAspect="1"/>
          </p:cNvPicPr>
          <p:nvPr/>
        </p:nvPicPr>
        <p:blipFill>
          <a:blip r:embed="rId2"/>
          <a:srcRect/>
          <a:stretch>
            <a:fillRect/>
          </a:stretch>
        </p:blipFill>
        <p:spPr bwMode="auto">
          <a:xfrm>
            <a:off x="914400" y="4024313"/>
            <a:ext cx="6477000" cy="2833687"/>
          </a:xfrm>
          <a:prstGeom prst="rect">
            <a:avLst/>
          </a:prstGeom>
          <a:noFill/>
          <a:ln w="9525">
            <a:noFill/>
            <a:miter lim="800000"/>
            <a:headEnd/>
            <a:tailEnd/>
          </a:ln>
        </p:spPr>
      </p:pic>
      <p:sp>
        <p:nvSpPr>
          <p:cNvPr id="16388" name="TextBox 11"/>
          <p:cNvSpPr txBox="1">
            <a:spLocks noChangeArrowheads="1"/>
          </p:cNvSpPr>
          <p:nvPr/>
        </p:nvSpPr>
        <p:spPr bwMode="auto">
          <a:xfrm>
            <a:off x="4648200" y="5800725"/>
            <a:ext cx="2209800" cy="523875"/>
          </a:xfrm>
          <a:prstGeom prst="rect">
            <a:avLst/>
          </a:prstGeom>
          <a:noFill/>
          <a:ln w="9525">
            <a:noFill/>
            <a:miter lim="800000"/>
            <a:headEnd/>
            <a:tailEnd/>
          </a:ln>
        </p:spPr>
        <p:txBody>
          <a:bodyPr>
            <a:spAutoFit/>
          </a:bodyPr>
          <a:lstStyle/>
          <a:p>
            <a:r>
              <a:rPr lang="en-US" sz="1400" u="sng">
                <a:latin typeface="Constantia" pitchFamily="18" charset="0"/>
              </a:rPr>
              <a:t>Need jacks to separate iron plates</a:t>
            </a:r>
          </a:p>
        </p:txBody>
      </p:sp>
      <p:sp>
        <p:nvSpPr>
          <p:cNvPr id="9" name="Slide Number Placeholder 8"/>
          <p:cNvSpPr>
            <a:spLocks noGrp="1"/>
          </p:cNvSpPr>
          <p:nvPr>
            <p:ph type="sldNum" sz="quarter" idx="12"/>
          </p:nvPr>
        </p:nvSpPr>
        <p:spPr/>
        <p:txBody>
          <a:bodyPr/>
          <a:lstStyle/>
          <a:p>
            <a:pPr>
              <a:defRPr/>
            </a:pPr>
            <a:fld id="{ECC4FD9C-3D25-421C-B0E0-D920F43DBBE8}" type="slidenum">
              <a:rPr lang="en-US"/>
              <a:pPr>
                <a:defRPr/>
              </a:pPr>
              <a:t>3</a:t>
            </a:fld>
            <a:endParaRPr lang="en-US"/>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fontAlgn="auto">
              <a:spcAft>
                <a:spcPts val="0"/>
              </a:spcAft>
              <a:defRPr/>
            </a:pPr>
            <a:r>
              <a:rPr lang="en-US" dirty="0" smtClean="0"/>
              <a:t>Procurement possible Strategies</a:t>
            </a:r>
            <a:endParaRPr lang="en-US" dirty="0"/>
          </a:p>
        </p:txBody>
      </p:sp>
      <p:sp>
        <p:nvSpPr>
          <p:cNvPr id="3" name="Content Placeholder 2"/>
          <p:cNvSpPr>
            <a:spLocks noGrp="1"/>
          </p:cNvSpPr>
          <p:nvPr>
            <p:ph idx="1"/>
          </p:nvPr>
        </p:nvSpPr>
        <p:spPr>
          <a:xfrm>
            <a:off x="457200" y="2286000"/>
            <a:ext cx="8229600" cy="3263900"/>
          </a:xfrm>
        </p:spPr>
        <p:txBody>
          <a:bodyPr>
            <a:normAutofit fontScale="92500"/>
          </a:bodyPr>
          <a:lstStyle/>
          <a:p>
            <a:pPr marL="274320" indent="-274320" fontAlgn="auto">
              <a:spcAft>
                <a:spcPts val="0"/>
              </a:spcAft>
              <a:buClr>
                <a:schemeClr val="accent3"/>
              </a:buClr>
              <a:buFont typeface="Wingdings 2"/>
              <a:buChar char=""/>
              <a:defRPr/>
            </a:pPr>
            <a:r>
              <a:rPr lang="en-US" dirty="0" smtClean="0"/>
              <a:t>Issue a design and build contract</a:t>
            </a:r>
          </a:p>
          <a:p>
            <a:pPr marL="640080" lvl="1" indent="-246888" fontAlgn="auto">
              <a:spcAft>
                <a:spcPts val="0"/>
              </a:spcAft>
              <a:buFont typeface="Wingdings 2"/>
              <a:buChar char=""/>
              <a:defRPr/>
            </a:pPr>
            <a:r>
              <a:rPr lang="en-US" dirty="0" smtClean="0"/>
              <a:t>Here the company will be given our reference design and then finish the design or start from scratch.</a:t>
            </a:r>
          </a:p>
          <a:p>
            <a:pPr marL="274320" indent="-274320" fontAlgn="auto">
              <a:spcAft>
                <a:spcPts val="0"/>
              </a:spcAft>
              <a:buClr>
                <a:schemeClr val="accent3"/>
              </a:buClr>
              <a:buFont typeface="Wingdings 2"/>
              <a:buChar char=""/>
              <a:defRPr/>
            </a:pPr>
            <a:endParaRPr lang="en-US" dirty="0" smtClean="0"/>
          </a:p>
          <a:p>
            <a:pPr marL="274320" indent="-274320" fontAlgn="auto">
              <a:spcAft>
                <a:spcPts val="0"/>
              </a:spcAft>
              <a:buClr>
                <a:schemeClr val="accent3"/>
              </a:buClr>
              <a:buFont typeface="Wingdings 2"/>
              <a:buChar char=""/>
              <a:defRPr/>
            </a:pPr>
            <a:r>
              <a:rPr lang="en-US" dirty="0" smtClean="0"/>
              <a:t>Finish the design and then issue a set of build contracts.</a:t>
            </a:r>
          </a:p>
          <a:p>
            <a:pPr marL="640080" lvl="1" indent="-246888" fontAlgn="auto">
              <a:spcAft>
                <a:spcPts val="0"/>
              </a:spcAft>
              <a:buFont typeface="Wingdings 2"/>
              <a:buChar char=""/>
              <a:defRPr/>
            </a:pPr>
            <a:r>
              <a:rPr lang="en-US" dirty="0" smtClean="0"/>
              <a:t>Here we have to generate all documentation and shop drawings ourselves. </a:t>
            </a:r>
          </a:p>
          <a:p>
            <a:pPr marL="640080" lvl="1" indent="-246888" fontAlgn="auto">
              <a:spcAft>
                <a:spcPts val="0"/>
              </a:spcAft>
              <a:buFont typeface="Wingdings 2"/>
              <a:buChar char=""/>
              <a:defRPr/>
            </a:pPr>
            <a:r>
              <a:rPr lang="en-US" dirty="0" smtClean="0"/>
              <a:t>Design could be done by an additional contract.</a:t>
            </a:r>
          </a:p>
          <a:p>
            <a:pPr lvl="2" indent="-246888" fontAlgn="auto">
              <a:spcAft>
                <a:spcPts val="0"/>
              </a:spcAft>
              <a:buFont typeface="Wingdings 2"/>
              <a:buChar char=""/>
              <a:defRPr/>
            </a:pPr>
            <a:endParaRPr lang="en-US" dirty="0"/>
          </a:p>
        </p:txBody>
      </p:sp>
      <p:sp>
        <p:nvSpPr>
          <p:cNvPr id="4" name="Slide Number Placeholder 3"/>
          <p:cNvSpPr>
            <a:spLocks noGrp="1"/>
          </p:cNvSpPr>
          <p:nvPr>
            <p:ph type="sldNum" sz="quarter" idx="12"/>
          </p:nvPr>
        </p:nvSpPr>
        <p:spPr/>
        <p:txBody>
          <a:bodyPr/>
          <a:lstStyle/>
          <a:p>
            <a:pPr>
              <a:defRPr/>
            </a:pPr>
            <a:fld id="{B0E2EAFD-54E4-4259-B0B3-B701A2368E33}" type="slidenum">
              <a:rPr lang="en-US"/>
              <a:pPr>
                <a:defRPr/>
              </a:pPr>
              <a:t>4</a:t>
            </a:fld>
            <a:endParaRPr lang="en-US"/>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12900"/>
            <a:ext cx="8229600" cy="4387850"/>
          </a:xfrm>
        </p:spPr>
        <p:txBody>
          <a:bodyPr>
            <a:normAutofit lnSpcReduction="10000"/>
          </a:bodyPr>
          <a:lstStyle/>
          <a:p>
            <a:pPr marL="274320" indent="-274320" fontAlgn="auto">
              <a:spcAft>
                <a:spcPts val="0"/>
              </a:spcAft>
              <a:buClr>
                <a:schemeClr val="accent3"/>
              </a:buClr>
              <a:buFont typeface="Wingdings 2"/>
              <a:buChar char=""/>
              <a:defRPr/>
            </a:pPr>
            <a:r>
              <a:rPr lang="en-US" dirty="0" smtClean="0"/>
              <a:t>JLAB will define the specification and the statement of work for the magnet and the vacuum chamber.</a:t>
            </a:r>
          </a:p>
          <a:p>
            <a:pPr marL="640080" lvl="1" indent="-246888" fontAlgn="auto">
              <a:spcAft>
                <a:spcPts val="0"/>
              </a:spcAft>
              <a:buFont typeface="Wingdings 2"/>
              <a:buChar char=""/>
              <a:defRPr/>
            </a:pPr>
            <a:r>
              <a:rPr lang="en-US" dirty="0" smtClean="0"/>
              <a:t>Will include a drawing set and the specification which represents the reference design.</a:t>
            </a:r>
          </a:p>
          <a:p>
            <a:pPr marL="274320" indent="-274320" fontAlgn="auto">
              <a:spcAft>
                <a:spcPts val="0"/>
              </a:spcAft>
              <a:buClr>
                <a:schemeClr val="accent3"/>
              </a:buClr>
              <a:buFont typeface="Wingdings 2"/>
              <a:buChar char=""/>
              <a:defRPr/>
            </a:pPr>
            <a:r>
              <a:rPr lang="en-US" dirty="0" smtClean="0"/>
              <a:t> Companies bid on the magnet with a proposal how it will be built.</a:t>
            </a:r>
          </a:p>
          <a:p>
            <a:pPr marL="640080" lvl="1" indent="-246888" fontAlgn="auto">
              <a:spcAft>
                <a:spcPts val="0"/>
              </a:spcAft>
              <a:buFont typeface="Wingdings 2"/>
              <a:buChar char=""/>
              <a:defRPr/>
            </a:pPr>
            <a:r>
              <a:rPr lang="en-US" dirty="0" smtClean="0"/>
              <a:t>They can change the design as long as meets our requirements. </a:t>
            </a:r>
          </a:p>
          <a:p>
            <a:pPr marL="640080" lvl="1" indent="-246888" fontAlgn="auto">
              <a:spcAft>
                <a:spcPts val="0"/>
              </a:spcAft>
              <a:buFont typeface="Wingdings 2"/>
              <a:buChar char=""/>
              <a:defRPr/>
            </a:pPr>
            <a:r>
              <a:rPr lang="en-US" dirty="0" smtClean="0"/>
              <a:t>They are required to provide all analysis.</a:t>
            </a:r>
          </a:p>
          <a:p>
            <a:pPr marL="274320" indent="-274320" fontAlgn="auto">
              <a:spcAft>
                <a:spcPts val="0"/>
              </a:spcAft>
              <a:buClr>
                <a:schemeClr val="accent3"/>
              </a:buClr>
              <a:buFont typeface="Wingdings 2"/>
              <a:buChar char=""/>
              <a:defRPr/>
            </a:pPr>
            <a:r>
              <a:rPr lang="en-US" dirty="0" smtClean="0"/>
              <a:t>When the final design is finished it will be reviewed.</a:t>
            </a:r>
          </a:p>
          <a:p>
            <a:pPr marL="274320" indent="-274320" fontAlgn="auto">
              <a:spcAft>
                <a:spcPts val="0"/>
              </a:spcAft>
              <a:buClr>
                <a:schemeClr val="accent3"/>
              </a:buClr>
              <a:buFont typeface="Wingdings 2"/>
              <a:buChar char=""/>
              <a:defRPr/>
            </a:pPr>
            <a:r>
              <a:rPr lang="en-US" dirty="0" smtClean="0"/>
              <a:t>Material procurement and manufacturing starts.</a:t>
            </a:r>
            <a:endParaRPr lang="en-US" dirty="0"/>
          </a:p>
        </p:txBody>
      </p:sp>
      <p:sp>
        <p:nvSpPr>
          <p:cNvPr id="3" name="Slide Number Placeholder 2"/>
          <p:cNvSpPr>
            <a:spLocks noGrp="1"/>
          </p:cNvSpPr>
          <p:nvPr>
            <p:ph type="sldNum" sz="quarter" idx="12"/>
          </p:nvPr>
        </p:nvSpPr>
        <p:spPr/>
        <p:txBody>
          <a:bodyPr/>
          <a:lstStyle/>
          <a:p>
            <a:pPr>
              <a:defRPr/>
            </a:pPr>
            <a:fld id="{3887527A-CA12-46DD-91E7-5A6DB27C7B26}" type="slidenum">
              <a:rPr lang="en-US"/>
              <a:pPr>
                <a:defRPr/>
              </a:pPr>
              <a:t>5</a:t>
            </a:fld>
            <a:endParaRPr lang="en-US" dirty="0"/>
          </a:p>
        </p:txBody>
      </p:sp>
      <p:sp>
        <p:nvSpPr>
          <p:cNvPr id="18435" name="Title 3"/>
          <p:cNvSpPr>
            <a:spLocks noGrp="1"/>
          </p:cNvSpPr>
          <p:nvPr>
            <p:ph type="title"/>
          </p:nvPr>
        </p:nvSpPr>
        <p:spPr/>
        <p:txBody>
          <a:bodyPr/>
          <a:lstStyle/>
          <a:p>
            <a:r>
              <a:rPr lang="en-US" smtClean="0"/>
              <a:t>Design and build contract</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612900"/>
            <a:ext cx="8229600" cy="4635500"/>
          </a:xfrm>
        </p:spPr>
        <p:txBody>
          <a:bodyPr>
            <a:normAutofit lnSpcReduction="10000"/>
          </a:bodyPr>
          <a:lstStyle/>
          <a:p>
            <a:pPr marL="274320" indent="-274320" fontAlgn="auto">
              <a:spcAft>
                <a:spcPts val="0"/>
              </a:spcAft>
              <a:buClr>
                <a:schemeClr val="accent3"/>
              </a:buClr>
              <a:buFont typeface="Wingdings 2"/>
              <a:buChar char=""/>
              <a:defRPr/>
            </a:pPr>
            <a:r>
              <a:rPr lang="en-US" dirty="0" smtClean="0"/>
              <a:t>JLAB will design all the components of the magnet system.</a:t>
            </a:r>
          </a:p>
          <a:p>
            <a:pPr marL="640080" lvl="1" indent="-246888" fontAlgn="auto">
              <a:spcAft>
                <a:spcPts val="0"/>
              </a:spcAft>
              <a:buFont typeface="Wingdings 2"/>
              <a:buChar char=""/>
              <a:defRPr/>
            </a:pPr>
            <a:r>
              <a:rPr lang="en-US" dirty="0" smtClean="0"/>
              <a:t>Magnet Yoke</a:t>
            </a:r>
          </a:p>
          <a:p>
            <a:pPr marL="640080" lvl="1" indent="-246888" fontAlgn="auto">
              <a:spcAft>
                <a:spcPts val="0"/>
              </a:spcAft>
              <a:buFont typeface="Wingdings 2"/>
              <a:buChar char=""/>
              <a:defRPr/>
            </a:pPr>
            <a:r>
              <a:rPr lang="en-US" dirty="0" smtClean="0"/>
              <a:t>Magnet Coils</a:t>
            </a:r>
          </a:p>
          <a:p>
            <a:pPr marL="640080" lvl="1" indent="-246888" fontAlgn="auto">
              <a:spcAft>
                <a:spcPts val="0"/>
              </a:spcAft>
              <a:buFont typeface="Wingdings 2"/>
              <a:buChar char=""/>
              <a:defRPr/>
            </a:pPr>
            <a:r>
              <a:rPr lang="en-US" dirty="0" smtClean="0"/>
              <a:t>Stands</a:t>
            </a:r>
          </a:p>
          <a:p>
            <a:pPr marL="640080" lvl="1" indent="-246888" fontAlgn="auto">
              <a:spcAft>
                <a:spcPts val="0"/>
              </a:spcAft>
              <a:buFont typeface="Wingdings 2"/>
              <a:buChar char=""/>
              <a:defRPr/>
            </a:pPr>
            <a:r>
              <a:rPr lang="en-US" dirty="0" smtClean="0"/>
              <a:t>Vacuum chamber</a:t>
            </a:r>
          </a:p>
          <a:p>
            <a:pPr marL="274320" indent="-274320" fontAlgn="auto">
              <a:spcAft>
                <a:spcPts val="0"/>
              </a:spcAft>
              <a:buClr>
                <a:schemeClr val="accent3"/>
              </a:buClr>
              <a:buFont typeface="Wingdings 2"/>
              <a:buChar char=""/>
              <a:defRPr/>
            </a:pPr>
            <a:r>
              <a:rPr lang="en-US" dirty="0" smtClean="0"/>
              <a:t>We produce all final drawings with tolerances.</a:t>
            </a:r>
          </a:p>
          <a:p>
            <a:pPr marL="274320" indent="-274320" fontAlgn="auto">
              <a:spcAft>
                <a:spcPts val="0"/>
              </a:spcAft>
              <a:buClr>
                <a:schemeClr val="accent3"/>
              </a:buClr>
              <a:buFont typeface="Wingdings 2"/>
              <a:buChar char=""/>
              <a:defRPr/>
            </a:pPr>
            <a:r>
              <a:rPr lang="en-US" dirty="0" smtClean="0"/>
              <a:t>We provide the exact specifications for all materials, handling, and quality control.</a:t>
            </a:r>
          </a:p>
          <a:p>
            <a:pPr marL="274320" indent="-274320" fontAlgn="auto">
              <a:spcAft>
                <a:spcPts val="0"/>
              </a:spcAft>
              <a:buClr>
                <a:schemeClr val="accent3"/>
              </a:buClr>
              <a:buFont typeface="Wingdings 2"/>
              <a:buChar char=""/>
              <a:defRPr/>
            </a:pPr>
            <a:r>
              <a:rPr lang="en-US" dirty="0" smtClean="0"/>
              <a:t>We produce all safety related analysis and documentation.</a:t>
            </a:r>
          </a:p>
          <a:p>
            <a:pPr marL="274320" indent="-274320" fontAlgn="auto">
              <a:spcAft>
                <a:spcPts val="0"/>
              </a:spcAft>
              <a:buClr>
                <a:schemeClr val="accent3"/>
              </a:buClr>
              <a:buFont typeface="Wingdings 2"/>
              <a:buChar char=""/>
              <a:defRPr/>
            </a:pPr>
            <a:endParaRPr lang="en-US" dirty="0"/>
          </a:p>
        </p:txBody>
      </p:sp>
      <p:sp>
        <p:nvSpPr>
          <p:cNvPr id="3" name="Slide Number Placeholder 2"/>
          <p:cNvSpPr>
            <a:spLocks noGrp="1"/>
          </p:cNvSpPr>
          <p:nvPr>
            <p:ph type="sldNum" sz="quarter" idx="12"/>
          </p:nvPr>
        </p:nvSpPr>
        <p:spPr/>
        <p:txBody>
          <a:bodyPr/>
          <a:lstStyle/>
          <a:p>
            <a:pPr>
              <a:defRPr/>
            </a:pPr>
            <a:fld id="{74E39001-739B-4593-ACF3-BEA3818B51E4}" type="slidenum">
              <a:rPr lang="en-US"/>
              <a:pPr>
                <a:defRPr/>
              </a:pPr>
              <a:t>6</a:t>
            </a:fld>
            <a:endParaRPr lang="en-US" dirty="0"/>
          </a:p>
        </p:txBody>
      </p:sp>
      <p:sp>
        <p:nvSpPr>
          <p:cNvPr id="19459" name="Title 3"/>
          <p:cNvSpPr>
            <a:spLocks noGrp="1"/>
          </p:cNvSpPr>
          <p:nvPr>
            <p:ph type="title"/>
          </p:nvPr>
        </p:nvSpPr>
        <p:spPr/>
        <p:txBody>
          <a:bodyPr/>
          <a:lstStyle/>
          <a:p>
            <a:r>
              <a:rPr lang="en-US" smtClean="0"/>
              <a:t>Build contract</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Title 4"/>
          <p:cNvSpPr>
            <a:spLocks noGrp="1"/>
          </p:cNvSpPr>
          <p:nvPr>
            <p:ph type="title"/>
          </p:nvPr>
        </p:nvSpPr>
        <p:spPr>
          <a:xfrm>
            <a:off x="457200" y="381000"/>
            <a:ext cx="8229600" cy="838200"/>
          </a:xfrm>
        </p:spPr>
        <p:txBody>
          <a:bodyPr/>
          <a:lstStyle/>
          <a:p>
            <a:r>
              <a:rPr lang="en-US" smtClean="0"/>
              <a:t>Pros and Cons</a:t>
            </a:r>
          </a:p>
        </p:txBody>
      </p:sp>
      <p:graphicFrame>
        <p:nvGraphicFramePr>
          <p:cNvPr id="7" name="Content Placeholder 6"/>
          <p:cNvGraphicFramePr>
            <a:graphicFrameLocks noGrp="1"/>
          </p:cNvGraphicFramePr>
          <p:nvPr>
            <p:ph idx="1"/>
          </p:nvPr>
        </p:nvGraphicFramePr>
        <p:xfrm>
          <a:off x="457200" y="1327150"/>
          <a:ext cx="8229600" cy="5480050"/>
        </p:xfrm>
        <a:graphic>
          <a:graphicData uri="http://schemas.openxmlformats.org/drawingml/2006/table">
            <a:tbl>
              <a:tblPr firstRow="1" bandRow="1">
                <a:tableStyleId>{5C22544A-7EE6-4342-B048-85BDC9FD1C3A}</a:tableStyleId>
              </a:tblPr>
              <a:tblGrid>
                <a:gridCol w="1661020"/>
                <a:gridCol w="3825380"/>
                <a:gridCol w="2743200"/>
              </a:tblGrid>
              <a:tr h="545067">
                <a:tc>
                  <a:txBody>
                    <a:bodyPr/>
                    <a:lstStyle/>
                    <a:p>
                      <a:endParaRPr lang="en-US" dirty="0"/>
                    </a:p>
                  </a:txBody>
                  <a:tcPr/>
                </a:tc>
                <a:tc>
                  <a:txBody>
                    <a:bodyPr/>
                    <a:lstStyle/>
                    <a:p>
                      <a:r>
                        <a:rPr lang="en-US" dirty="0" smtClean="0"/>
                        <a:t>Design and Build</a:t>
                      </a:r>
                      <a:endParaRPr lang="en-US" dirty="0"/>
                    </a:p>
                  </a:txBody>
                  <a:tcPr/>
                </a:tc>
                <a:tc>
                  <a:txBody>
                    <a:bodyPr/>
                    <a:lstStyle/>
                    <a:p>
                      <a:r>
                        <a:rPr lang="en-US" dirty="0" smtClean="0"/>
                        <a:t>Build</a:t>
                      </a:r>
                      <a:endParaRPr lang="en-US" dirty="0"/>
                    </a:p>
                  </a:txBody>
                  <a:tcPr/>
                </a:tc>
              </a:tr>
              <a:tr h="669182">
                <a:tc>
                  <a:txBody>
                    <a:bodyPr/>
                    <a:lstStyle/>
                    <a:p>
                      <a:r>
                        <a:rPr lang="en-US" dirty="0" smtClean="0"/>
                        <a:t>Design Effort</a:t>
                      </a:r>
                      <a:endParaRPr lang="en-US" dirty="0"/>
                    </a:p>
                  </a:txBody>
                  <a:tcPr/>
                </a:tc>
                <a:tc>
                  <a:txBody>
                    <a:bodyPr/>
                    <a:lstStyle/>
                    <a:p>
                      <a:r>
                        <a:rPr lang="en-US" dirty="0" smtClean="0"/>
                        <a:t>We don’t have to finish the design. </a:t>
                      </a:r>
                    </a:p>
                    <a:p>
                      <a:r>
                        <a:rPr lang="en-US" dirty="0" smtClean="0"/>
                        <a:t>Must review their</a:t>
                      </a:r>
                      <a:r>
                        <a:rPr lang="en-US" baseline="0" dirty="0" smtClean="0"/>
                        <a:t> design. </a:t>
                      </a:r>
                      <a:endParaRPr lang="en-US" dirty="0"/>
                    </a:p>
                  </a:txBody>
                  <a:tcPr/>
                </a:tc>
                <a:tc>
                  <a:txBody>
                    <a:bodyPr/>
                    <a:lstStyle/>
                    <a:p>
                      <a:r>
                        <a:rPr lang="en-US" dirty="0" smtClean="0"/>
                        <a:t>Must finish our design.</a:t>
                      </a:r>
                      <a:endParaRPr lang="en-US" dirty="0"/>
                    </a:p>
                  </a:txBody>
                  <a:tcPr/>
                </a:tc>
              </a:tr>
              <a:tr h="669182">
                <a:tc>
                  <a:txBody>
                    <a:bodyPr/>
                    <a:lstStyle/>
                    <a:p>
                      <a:r>
                        <a:rPr lang="en-US" dirty="0" smtClean="0"/>
                        <a:t>Procurement Effort</a:t>
                      </a:r>
                      <a:endParaRPr lang="en-US" dirty="0"/>
                    </a:p>
                  </a:txBody>
                  <a:tcPr/>
                </a:tc>
                <a:tc>
                  <a:txBody>
                    <a:bodyPr/>
                    <a:lstStyle/>
                    <a:p>
                      <a:r>
                        <a:rPr lang="en-US" dirty="0" smtClean="0"/>
                        <a:t>1 contracting company</a:t>
                      </a:r>
                      <a:endParaRPr lang="en-US" dirty="0"/>
                    </a:p>
                  </a:txBody>
                  <a:tcPr/>
                </a:tc>
                <a:tc>
                  <a:txBody>
                    <a:bodyPr/>
                    <a:lstStyle/>
                    <a:p>
                      <a:r>
                        <a:rPr lang="en-US" dirty="0" smtClean="0"/>
                        <a:t>Possibly 4 separate contracts.</a:t>
                      </a:r>
                      <a:endParaRPr lang="en-US" dirty="0"/>
                    </a:p>
                  </a:txBody>
                  <a:tcPr/>
                </a:tc>
              </a:tr>
              <a:tr h="1116739">
                <a:tc>
                  <a:txBody>
                    <a:bodyPr/>
                    <a:lstStyle/>
                    <a:p>
                      <a:r>
                        <a:rPr lang="en-US" dirty="0" smtClean="0"/>
                        <a:t>Cost </a:t>
                      </a:r>
                      <a:endParaRPr lang="en-US" dirty="0"/>
                    </a:p>
                  </a:txBody>
                  <a:tcPr/>
                </a:tc>
                <a:tc>
                  <a:txBody>
                    <a:bodyPr/>
                    <a:lstStyle/>
                    <a:p>
                      <a:r>
                        <a:rPr lang="en-US" dirty="0" smtClean="0"/>
                        <a:t>Must pay for all design</a:t>
                      </a:r>
                      <a:r>
                        <a:rPr lang="en-US" baseline="0" dirty="0" smtClean="0"/>
                        <a:t> work and testing at the company (+profit).</a:t>
                      </a:r>
                    </a:p>
                    <a:p>
                      <a:r>
                        <a:rPr lang="en-US" baseline="0" dirty="0" smtClean="0"/>
                        <a:t>Must integrate their documents into JLAB</a:t>
                      </a:r>
                      <a:endParaRPr lang="en-US" dirty="0"/>
                    </a:p>
                  </a:txBody>
                  <a:tcPr/>
                </a:tc>
                <a:tc>
                  <a:txBody>
                    <a:bodyPr/>
                    <a:lstStyle/>
                    <a:p>
                      <a:r>
                        <a:rPr lang="en-US" dirty="0" smtClean="0"/>
                        <a:t>Must</a:t>
                      </a:r>
                      <a:r>
                        <a:rPr lang="en-US" baseline="0" dirty="0" smtClean="0"/>
                        <a:t> pay to finish the design. </a:t>
                      </a:r>
                    </a:p>
                    <a:p>
                      <a:r>
                        <a:rPr lang="en-US" baseline="0" dirty="0" smtClean="0"/>
                        <a:t>Must produce full documentation set.</a:t>
                      </a:r>
                      <a:endParaRPr lang="en-US" dirty="0"/>
                    </a:p>
                  </a:txBody>
                  <a:tcPr/>
                </a:tc>
              </a:tr>
              <a:tr h="1632158">
                <a:tc>
                  <a:txBody>
                    <a:bodyPr/>
                    <a:lstStyle/>
                    <a:p>
                      <a:r>
                        <a:rPr lang="en-US" dirty="0" smtClean="0"/>
                        <a:t>Risk</a:t>
                      </a:r>
                      <a:endParaRPr lang="en-US" dirty="0"/>
                    </a:p>
                  </a:txBody>
                  <a:tcPr/>
                </a:tc>
                <a:tc>
                  <a:txBody>
                    <a:bodyPr/>
                    <a:lstStyle/>
                    <a:p>
                      <a:r>
                        <a:rPr lang="en-US" dirty="0" smtClean="0"/>
                        <a:t>Can</a:t>
                      </a:r>
                      <a:r>
                        <a:rPr lang="en-US" baseline="0" dirty="0" smtClean="0"/>
                        <a:t> benefit from outside experience.</a:t>
                      </a:r>
                    </a:p>
                    <a:p>
                      <a:r>
                        <a:rPr lang="en-US" baseline="0" dirty="0" smtClean="0"/>
                        <a:t>Company accepts responsibility for mistakes.</a:t>
                      </a:r>
                    </a:p>
                    <a:p>
                      <a:r>
                        <a:rPr lang="en-US" baseline="0" dirty="0" smtClean="0"/>
                        <a:t>Additional optimization may save cost.</a:t>
                      </a:r>
                      <a:endParaRPr lang="en-US" dirty="0"/>
                    </a:p>
                  </a:txBody>
                  <a:tcPr/>
                </a:tc>
                <a:tc>
                  <a:txBody>
                    <a:bodyPr/>
                    <a:lstStyle/>
                    <a:p>
                      <a:r>
                        <a:rPr lang="en-US" dirty="0" smtClean="0"/>
                        <a:t>If</a:t>
                      </a:r>
                      <a:r>
                        <a:rPr lang="en-US" baseline="0" dirty="0" smtClean="0"/>
                        <a:t> we make a mistake we will need to fix it.</a:t>
                      </a:r>
                    </a:p>
                    <a:p>
                      <a:r>
                        <a:rPr lang="en-US" baseline="0" dirty="0" smtClean="0">
                          <a:solidFill>
                            <a:srgbClr val="C00000"/>
                          </a:solidFill>
                        </a:rPr>
                        <a:t>(How to evaluate risk?)</a:t>
                      </a:r>
                      <a:endParaRPr lang="en-US" dirty="0">
                        <a:solidFill>
                          <a:srgbClr val="C00000"/>
                        </a:solidFill>
                      </a:endParaRPr>
                    </a:p>
                  </a:txBody>
                  <a:tcPr/>
                </a:tc>
              </a:tr>
              <a:tr h="669182">
                <a:tc>
                  <a:txBody>
                    <a:bodyPr/>
                    <a:lstStyle/>
                    <a:p>
                      <a:r>
                        <a:rPr lang="en-US" dirty="0" smtClean="0"/>
                        <a:t>Q&amp;A </a:t>
                      </a:r>
                      <a:endParaRPr lang="en-US" dirty="0"/>
                    </a:p>
                  </a:txBody>
                  <a:tcPr/>
                </a:tc>
                <a:tc>
                  <a:txBody>
                    <a:bodyPr/>
                    <a:lstStyle/>
                    <a:p>
                      <a:r>
                        <a:rPr lang="en-US" dirty="0" smtClean="0"/>
                        <a:t>Will test/map</a:t>
                      </a:r>
                      <a:r>
                        <a:rPr lang="en-US" baseline="0" dirty="0" smtClean="0"/>
                        <a:t> the magnet at the company.</a:t>
                      </a:r>
                      <a:endParaRPr lang="en-US" dirty="0"/>
                    </a:p>
                  </a:txBody>
                  <a:tcPr/>
                </a:tc>
                <a:tc>
                  <a:txBody>
                    <a:bodyPr/>
                    <a:lstStyle/>
                    <a:p>
                      <a:r>
                        <a:rPr lang="en-US" dirty="0" smtClean="0">
                          <a:solidFill>
                            <a:schemeClr val="tx1"/>
                          </a:solidFill>
                        </a:rPr>
                        <a:t>We</a:t>
                      </a:r>
                      <a:r>
                        <a:rPr lang="en-US" baseline="0" dirty="0" smtClean="0">
                          <a:solidFill>
                            <a:schemeClr val="tx1"/>
                          </a:solidFill>
                        </a:rPr>
                        <a:t> must assure Q&amp;A.</a:t>
                      </a:r>
                      <a:endParaRPr lang="en-US" dirty="0">
                        <a:solidFill>
                          <a:schemeClr val="tx1"/>
                        </a:solidFill>
                      </a:endParaRPr>
                    </a:p>
                  </a:txBody>
                  <a:tcPr/>
                </a:tc>
              </a:tr>
            </a:tbl>
          </a:graphicData>
        </a:graphic>
      </p:graphicFrame>
      <p:sp>
        <p:nvSpPr>
          <p:cNvPr id="4" name="Slide Number Placeholder 3"/>
          <p:cNvSpPr>
            <a:spLocks noGrp="1"/>
          </p:cNvSpPr>
          <p:nvPr>
            <p:ph type="sldNum" sz="quarter" idx="12"/>
          </p:nvPr>
        </p:nvSpPr>
        <p:spPr/>
        <p:txBody>
          <a:bodyPr/>
          <a:lstStyle/>
          <a:p>
            <a:pPr>
              <a:defRPr/>
            </a:pPr>
            <a:fld id="{6FE79F43-D436-40D9-8020-FA0F155556A7}" type="slidenum">
              <a:rPr lang="en-US"/>
              <a:pPr>
                <a:defRPr/>
              </a:pPr>
              <a:t>7</a:t>
            </a:fld>
            <a:endParaRPr lang="en-US"/>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a:xfrm>
            <a:off x="457200" y="704850"/>
            <a:ext cx="8229600" cy="1143000"/>
          </a:xfrm>
        </p:spPr>
        <p:txBody>
          <a:bodyPr>
            <a:normAutofit fontScale="90000"/>
          </a:bodyPr>
          <a:lstStyle/>
          <a:p>
            <a:pPr fontAlgn="auto">
              <a:spcAft>
                <a:spcPts val="0"/>
              </a:spcAft>
              <a:defRPr/>
            </a:pPr>
            <a:r>
              <a:rPr lang="en-US" dirty="0" smtClean="0"/>
              <a:t>Results from RFI issued 1 year ago concerning feasibility and cost</a:t>
            </a:r>
            <a:endParaRPr lang="en-US" dirty="0"/>
          </a:p>
        </p:txBody>
      </p:sp>
      <p:sp>
        <p:nvSpPr>
          <p:cNvPr id="5" name="Text Placeholder 4"/>
          <p:cNvSpPr>
            <a:spLocks noGrp="1"/>
          </p:cNvSpPr>
          <p:nvPr>
            <p:ph type="body" idx="1"/>
          </p:nvPr>
        </p:nvSpPr>
        <p:spPr>
          <a:xfrm>
            <a:off x="457200" y="1855788"/>
            <a:ext cx="4040188" cy="658812"/>
          </a:xfrm>
        </p:spPr>
        <p:txBody>
          <a:bodyPr/>
          <a:lstStyle/>
          <a:p>
            <a:pPr fontAlgn="auto">
              <a:spcAft>
                <a:spcPts val="0"/>
              </a:spcAft>
              <a:buClr>
                <a:schemeClr val="accent3"/>
              </a:buClr>
              <a:buFont typeface="Wingdings 2"/>
              <a:buNone/>
              <a:defRPr/>
            </a:pPr>
            <a:r>
              <a:rPr lang="en-US" dirty="0" smtClean="0">
                <a:solidFill>
                  <a:schemeClr val="accent2">
                    <a:lumMod val="50000"/>
                  </a:schemeClr>
                </a:solidFill>
              </a:rPr>
              <a:t>Companies claiming to be able to build</a:t>
            </a:r>
            <a:endParaRPr lang="en-US" dirty="0">
              <a:solidFill>
                <a:schemeClr val="accent2">
                  <a:lumMod val="50000"/>
                </a:schemeClr>
              </a:solidFill>
            </a:endParaRPr>
          </a:p>
        </p:txBody>
      </p:sp>
      <p:sp>
        <p:nvSpPr>
          <p:cNvPr id="21507" name="Content Placeholder 2"/>
          <p:cNvSpPr>
            <a:spLocks noGrp="1"/>
          </p:cNvSpPr>
          <p:nvPr>
            <p:ph sz="quarter" idx="2"/>
          </p:nvPr>
        </p:nvSpPr>
        <p:spPr>
          <a:xfrm>
            <a:off x="457200" y="2514600"/>
            <a:ext cx="4040188" cy="3846513"/>
          </a:xfrm>
        </p:spPr>
        <p:txBody>
          <a:bodyPr/>
          <a:lstStyle/>
          <a:p>
            <a:r>
              <a:rPr lang="en-US" smtClean="0"/>
              <a:t>Babcock Noell GmbH</a:t>
            </a:r>
          </a:p>
          <a:p>
            <a:r>
              <a:rPr lang="en-US" smtClean="0"/>
              <a:t>Bruker Biospin</a:t>
            </a:r>
          </a:p>
          <a:p>
            <a:r>
              <a:rPr lang="en-US" smtClean="0"/>
              <a:t>Everson Tesla</a:t>
            </a:r>
          </a:p>
          <a:p>
            <a:r>
              <a:rPr lang="en-US" smtClean="0"/>
              <a:t>General Atomics</a:t>
            </a:r>
          </a:p>
          <a:p>
            <a:r>
              <a:rPr lang="en-US" smtClean="0"/>
              <a:t>Milhous Company</a:t>
            </a:r>
          </a:p>
          <a:p>
            <a:r>
              <a:rPr lang="en-US" smtClean="0"/>
              <a:t>Precision Custom Components</a:t>
            </a:r>
          </a:p>
          <a:p>
            <a:r>
              <a:rPr lang="en-US" smtClean="0"/>
              <a:t>Sigmaphi</a:t>
            </a:r>
          </a:p>
          <a:p>
            <a:endParaRPr lang="en-US" smtClean="0"/>
          </a:p>
        </p:txBody>
      </p:sp>
      <p:sp>
        <p:nvSpPr>
          <p:cNvPr id="7" name="Content Placeholder 6"/>
          <p:cNvSpPr>
            <a:spLocks noGrp="1"/>
          </p:cNvSpPr>
          <p:nvPr>
            <p:ph sz="quarter" idx="4"/>
          </p:nvPr>
        </p:nvSpPr>
        <p:spPr>
          <a:xfrm>
            <a:off x="4800600" y="2819400"/>
            <a:ext cx="2819400" cy="2057400"/>
          </a:xfrm>
        </p:spPr>
        <p:txBody>
          <a:bodyPr>
            <a:normAutofit/>
          </a:bodyPr>
          <a:lstStyle/>
          <a:p>
            <a:pPr marL="274320" indent="-274320" fontAlgn="auto">
              <a:spcAft>
                <a:spcPts val="0"/>
              </a:spcAft>
              <a:buClr>
                <a:schemeClr val="accent3"/>
              </a:buClr>
              <a:buFont typeface="Wingdings 2"/>
              <a:buNone/>
              <a:defRPr/>
            </a:pPr>
            <a:r>
              <a:rPr lang="en-US" b="1" dirty="0" smtClean="0">
                <a:solidFill>
                  <a:schemeClr val="accent2">
                    <a:lumMod val="50000"/>
                  </a:schemeClr>
                </a:solidFill>
              </a:rPr>
              <a:t>Cost Estimate for the magnet only </a:t>
            </a:r>
          </a:p>
          <a:p>
            <a:pPr marL="640080" lvl="1" indent="-246888" fontAlgn="auto">
              <a:spcAft>
                <a:spcPts val="0"/>
              </a:spcAft>
              <a:buFont typeface="Wingdings 2"/>
              <a:buChar char=""/>
              <a:defRPr/>
            </a:pPr>
            <a:r>
              <a:rPr lang="en-US" dirty="0" smtClean="0"/>
              <a:t>3 estimates</a:t>
            </a:r>
          </a:p>
          <a:p>
            <a:pPr marL="640080" lvl="1" indent="-246888" fontAlgn="auto">
              <a:spcAft>
                <a:spcPts val="0"/>
              </a:spcAft>
              <a:buFont typeface="Wingdings 2"/>
              <a:buChar char=""/>
              <a:defRPr/>
            </a:pPr>
            <a:r>
              <a:rPr lang="en-US" dirty="0" smtClean="0"/>
              <a:t>$500-950k</a:t>
            </a:r>
          </a:p>
        </p:txBody>
      </p:sp>
      <p:sp>
        <p:nvSpPr>
          <p:cNvPr id="21509" name="TextBox 7"/>
          <p:cNvSpPr txBox="1">
            <a:spLocks noChangeArrowheads="1"/>
          </p:cNvSpPr>
          <p:nvPr/>
        </p:nvSpPr>
        <p:spPr bwMode="auto">
          <a:xfrm>
            <a:off x="533400" y="5943600"/>
            <a:ext cx="7496175" cy="369888"/>
          </a:xfrm>
          <a:prstGeom prst="rect">
            <a:avLst/>
          </a:prstGeom>
          <a:noFill/>
          <a:ln w="9525">
            <a:noFill/>
            <a:miter lim="800000"/>
            <a:headEnd/>
            <a:tailEnd/>
          </a:ln>
        </p:spPr>
        <p:txBody>
          <a:bodyPr wrap="none">
            <a:spAutoFit/>
          </a:bodyPr>
          <a:lstStyle/>
          <a:p>
            <a:r>
              <a:rPr lang="en-US">
                <a:latin typeface="Constantia" pitchFamily="18" charset="0"/>
              </a:rPr>
              <a:t>Note: The dollar-euro rate and steel prices have changed in the last year.</a:t>
            </a:r>
          </a:p>
        </p:txBody>
      </p:sp>
      <p:sp>
        <p:nvSpPr>
          <p:cNvPr id="9" name="Slide Number Placeholder 8"/>
          <p:cNvSpPr>
            <a:spLocks noGrp="1"/>
          </p:cNvSpPr>
          <p:nvPr>
            <p:ph type="sldNum" sz="quarter" idx="12"/>
          </p:nvPr>
        </p:nvSpPr>
        <p:spPr/>
        <p:txBody>
          <a:bodyPr/>
          <a:lstStyle/>
          <a:p>
            <a:pPr>
              <a:defRPr/>
            </a:pPr>
            <a:fld id="{CD55EB52-BD8E-485A-8671-1F6E8133C2CE}" type="slidenum">
              <a:rPr lang="en-US"/>
              <a:pPr>
                <a:defRPr/>
              </a:pPr>
              <a:t>8</a:t>
            </a:fld>
            <a:endParaRPr lang="en-US"/>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title"/>
          </p:nvPr>
        </p:nvSpPr>
        <p:spPr/>
        <p:txBody>
          <a:bodyPr>
            <a:normAutofit fontScale="90000"/>
          </a:bodyPr>
          <a:lstStyle/>
          <a:p>
            <a:pPr fontAlgn="auto">
              <a:spcAft>
                <a:spcPts val="0"/>
              </a:spcAft>
              <a:defRPr/>
            </a:pPr>
            <a:r>
              <a:rPr lang="en-US" dirty="0" smtClean="0"/>
              <a:t>RFQ 2 years ago for magnet design</a:t>
            </a:r>
            <a:endParaRPr lang="en-US" dirty="0"/>
          </a:p>
        </p:txBody>
      </p:sp>
      <p:sp>
        <p:nvSpPr>
          <p:cNvPr id="22530" name="Content Placeholder 8"/>
          <p:cNvSpPr>
            <a:spLocks noGrp="1"/>
          </p:cNvSpPr>
          <p:nvPr>
            <p:ph idx="1"/>
          </p:nvPr>
        </p:nvSpPr>
        <p:spPr>
          <a:xfrm>
            <a:off x="457200" y="1612900"/>
            <a:ext cx="8229600" cy="4387850"/>
          </a:xfrm>
        </p:spPr>
        <p:txBody>
          <a:bodyPr/>
          <a:lstStyle/>
          <a:p>
            <a:r>
              <a:rPr lang="en-US" smtClean="0"/>
              <a:t>Typical costs $250k-$370k</a:t>
            </a:r>
          </a:p>
          <a:p>
            <a:r>
              <a:rPr lang="en-US" smtClean="0"/>
              <a:t>Total cost range $100k to $700k</a:t>
            </a:r>
          </a:p>
        </p:txBody>
      </p:sp>
      <p:sp>
        <p:nvSpPr>
          <p:cNvPr id="7" name="Slide Number Placeholder 6"/>
          <p:cNvSpPr>
            <a:spLocks noGrp="1"/>
          </p:cNvSpPr>
          <p:nvPr>
            <p:ph type="sldNum" sz="quarter" idx="12"/>
          </p:nvPr>
        </p:nvSpPr>
        <p:spPr/>
        <p:txBody>
          <a:bodyPr/>
          <a:lstStyle/>
          <a:p>
            <a:pPr>
              <a:defRPr/>
            </a:pPr>
            <a:fld id="{1331347F-3A31-4BF3-8BB4-C8BD7F27E3F2}" type="slidenum">
              <a:rPr lang="en-US"/>
              <a:pPr>
                <a:defRPr/>
              </a:pPr>
              <a:t>9</a:t>
            </a:fld>
            <a:endParaRPr lang="en-US"/>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Title 1"/>
          <p:cNvSpPr>
            <a:spLocks noGrp="1"/>
          </p:cNvSpPr>
          <p:nvPr>
            <p:ph type="title"/>
          </p:nvPr>
        </p:nvSpPr>
        <p:spPr/>
        <p:txBody>
          <a:bodyPr/>
          <a:lstStyle/>
          <a:p>
            <a:r>
              <a:rPr lang="en-US" smtClean="0"/>
              <a:t>SigmaPhi</a:t>
            </a:r>
          </a:p>
        </p:txBody>
      </p:sp>
      <p:sp>
        <p:nvSpPr>
          <p:cNvPr id="23554" name="Content Placeholder 4"/>
          <p:cNvSpPr>
            <a:spLocks noGrp="1"/>
          </p:cNvSpPr>
          <p:nvPr>
            <p:ph idx="1"/>
          </p:nvPr>
        </p:nvSpPr>
        <p:spPr>
          <a:xfrm>
            <a:off x="457200" y="1612900"/>
            <a:ext cx="8229600" cy="4387850"/>
          </a:xfrm>
        </p:spPr>
        <p:txBody>
          <a:bodyPr/>
          <a:lstStyle/>
          <a:p>
            <a:pPr>
              <a:buFont typeface="Wingdings 2" pitchFamily="18" charset="2"/>
              <a:buNone/>
            </a:pPr>
            <a:r>
              <a:rPr lang="en-US" smtClean="0"/>
              <a:t>Tim met with the a rep. from SigmaPhi in May 09 to discuss the magnet.</a:t>
            </a:r>
          </a:p>
          <a:p>
            <a:pPr>
              <a:buFont typeface="Wingdings 2" pitchFamily="18" charset="2"/>
              <a:buNone/>
            </a:pPr>
            <a:endParaRPr lang="en-US" smtClean="0"/>
          </a:p>
          <a:p>
            <a:pPr>
              <a:buFont typeface="Wingdings 2" pitchFamily="18" charset="2"/>
              <a:buNone/>
            </a:pPr>
            <a:r>
              <a:rPr lang="en-US" smtClean="0"/>
              <a:t>If it is a design and build they would start from scratch as they will be responsible. Plan for 2 years between issuing the contract and delivery. Cost ~$1.2M for the magnet only. They can map if we request.</a:t>
            </a:r>
          </a:p>
          <a:p>
            <a:pPr>
              <a:buFont typeface="Wingdings 2" pitchFamily="18" charset="2"/>
              <a:buNone/>
            </a:pPr>
            <a:endParaRPr lang="en-US" smtClean="0"/>
          </a:p>
          <a:p>
            <a:pPr>
              <a:buFont typeface="Wingdings 2" pitchFamily="18" charset="2"/>
              <a:buNone/>
            </a:pPr>
            <a:r>
              <a:rPr lang="en-US" smtClean="0"/>
              <a:t>No vacuum chamber or stand</a:t>
            </a:r>
          </a:p>
          <a:p>
            <a:pPr>
              <a:buFont typeface="Wingdings 2" pitchFamily="18" charset="2"/>
              <a:buNone/>
            </a:pPr>
            <a:endParaRPr lang="en-US" smtClean="0"/>
          </a:p>
        </p:txBody>
      </p:sp>
      <p:sp>
        <p:nvSpPr>
          <p:cNvPr id="4" name="Slide Number Placeholder 3"/>
          <p:cNvSpPr>
            <a:spLocks noGrp="1"/>
          </p:cNvSpPr>
          <p:nvPr>
            <p:ph type="sldNum" sz="quarter" idx="12"/>
          </p:nvPr>
        </p:nvSpPr>
        <p:spPr/>
        <p:txBody>
          <a:bodyPr/>
          <a:lstStyle/>
          <a:p>
            <a:pPr>
              <a:defRPr/>
            </a:pPr>
            <a:fld id="{9A50320C-078D-435D-9D41-1F249B48C46B}" type="slidenum">
              <a:rPr lang="en-US"/>
              <a:pPr>
                <a:defRPr/>
              </a:pPr>
              <a:t>10</a:t>
            </a:fld>
            <a:endParaRPr lang="en-US"/>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0"/>
            <a:ext cx="8229600" cy="990600"/>
          </a:xfrm>
        </p:spPr>
        <p:txBody>
          <a:bodyPr>
            <a:normAutofit fontScale="90000"/>
          </a:bodyPr>
          <a:lstStyle/>
          <a:p>
            <a:pPr fontAlgn="auto">
              <a:spcAft>
                <a:spcPts val="0"/>
              </a:spcAft>
              <a:defRPr/>
            </a:pPr>
            <a:r>
              <a:rPr lang="en-US" dirty="0" smtClean="0"/>
              <a:t>Design and Build contract timeline</a:t>
            </a:r>
            <a:endParaRPr lang="en-US" dirty="0"/>
          </a:p>
        </p:txBody>
      </p:sp>
      <p:pic>
        <p:nvPicPr>
          <p:cNvPr id="24578" name="Content Placeholder 5" descr="tagProcSched.png"/>
          <p:cNvPicPr>
            <a:picLocks noGrp="1" noChangeAspect="1"/>
          </p:cNvPicPr>
          <p:nvPr>
            <p:ph idx="1"/>
          </p:nvPr>
        </p:nvPicPr>
        <p:blipFill>
          <a:blip r:embed="rId2"/>
          <a:srcRect/>
          <a:stretch>
            <a:fillRect/>
          </a:stretch>
        </p:blipFill>
        <p:spPr>
          <a:xfrm>
            <a:off x="0" y="1862138"/>
            <a:ext cx="9118600" cy="4310062"/>
          </a:xfrm>
        </p:spPr>
      </p:pic>
      <p:sp>
        <p:nvSpPr>
          <p:cNvPr id="7" name="Rounded Rectangular Callout 6"/>
          <p:cNvSpPr/>
          <p:nvPr/>
        </p:nvSpPr>
        <p:spPr>
          <a:xfrm>
            <a:off x="3325813" y="3200400"/>
            <a:ext cx="990600" cy="4572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Post RFQ Jan 2010</a:t>
            </a:r>
            <a:endParaRPr lang="en-US" sz="1200" dirty="0">
              <a:solidFill>
                <a:schemeClr val="bg1"/>
              </a:solidFill>
            </a:endParaRPr>
          </a:p>
        </p:txBody>
      </p:sp>
      <p:sp>
        <p:nvSpPr>
          <p:cNvPr id="8" name="Rounded Rectangular Callout 7"/>
          <p:cNvSpPr/>
          <p:nvPr/>
        </p:nvSpPr>
        <p:spPr>
          <a:xfrm>
            <a:off x="3598863" y="3276600"/>
            <a:ext cx="1093787"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Receive Quotes</a:t>
            </a:r>
          </a:p>
          <a:p>
            <a:pPr algn="ctr" fontAlgn="auto">
              <a:spcBef>
                <a:spcPts val="0"/>
              </a:spcBef>
              <a:spcAft>
                <a:spcPts val="0"/>
              </a:spcAft>
              <a:defRPr/>
            </a:pPr>
            <a:r>
              <a:rPr lang="en-US" sz="1200" dirty="0">
                <a:solidFill>
                  <a:schemeClr val="bg1"/>
                </a:solidFill>
              </a:rPr>
              <a:t> March 2010</a:t>
            </a:r>
            <a:endParaRPr lang="en-US" sz="1200" dirty="0">
              <a:solidFill>
                <a:schemeClr val="bg1"/>
              </a:solidFill>
            </a:endParaRPr>
          </a:p>
        </p:txBody>
      </p:sp>
      <p:sp>
        <p:nvSpPr>
          <p:cNvPr id="9" name="Rounded Rectangular Callout 8"/>
          <p:cNvSpPr/>
          <p:nvPr/>
        </p:nvSpPr>
        <p:spPr>
          <a:xfrm>
            <a:off x="3917950" y="3392488"/>
            <a:ext cx="1093788"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Place Order</a:t>
            </a:r>
          </a:p>
          <a:p>
            <a:pPr algn="ctr" fontAlgn="auto">
              <a:spcBef>
                <a:spcPts val="0"/>
              </a:spcBef>
              <a:spcAft>
                <a:spcPts val="0"/>
              </a:spcAft>
              <a:defRPr/>
            </a:pPr>
            <a:r>
              <a:rPr lang="en-US" sz="1200" dirty="0">
                <a:solidFill>
                  <a:schemeClr val="bg1"/>
                </a:solidFill>
              </a:rPr>
              <a:t>June 2010</a:t>
            </a:r>
            <a:endParaRPr lang="en-US" sz="1200" dirty="0">
              <a:solidFill>
                <a:schemeClr val="bg1"/>
              </a:solidFill>
            </a:endParaRPr>
          </a:p>
        </p:txBody>
      </p:sp>
      <p:sp>
        <p:nvSpPr>
          <p:cNvPr id="10" name="Rounded Rectangular Callout 9"/>
          <p:cNvSpPr/>
          <p:nvPr/>
        </p:nvSpPr>
        <p:spPr>
          <a:xfrm>
            <a:off x="4572000" y="3657600"/>
            <a:ext cx="1093788"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Receive Design </a:t>
            </a:r>
          </a:p>
          <a:p>
            <a:pPr algn="ctr" fontAlgn="auto">
              <a:spcBef>
                <a:spcPts val="0"/>
              </a:spcBef>
              <a:spcAft>
                <a:spcPts val="0"/>
              </a:spcAft>
              <a:defRPr/>
            </a:pPr>
            <a:r>
              <a:rPr lang="en-US" sz="1200" dirty="0">
                <a:solidFill>
                  <a:schemeClr val="bg1"/>
                </a:solidFill>
              </a:rPr>
              <a:t>Jan 2011</a:t>
            </a:r>
            <a:endParaRPr lang="en-US" sz="1200" dirty="0">
              <a:solidFill>
                <a:schemeClr val="bg1"/>
              </a:solidFill>
            </a:endParaRPr>
          </a:p>
        </p:txBody>
      </p:sp>
      <p:sp>
        <p:nvSpPr>
          <p:cNvPr id="11" name="Rounded Rectangular Callout 10"/>
          <p:cNvSpPr/>
          <p:nvPr/>
        </p:nvSpPr>
        <p:spPr>
          <a:xfrm>
            <a:off x="4648200" y="3886200"/>
            <a:ext cx="1093788"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Approve Design </a:t>
            </a:r>
          </a:p>
          <a:p>
            <a:pPr algn="ctr" fontAlgn="auto">
              <a:spcBef>
                <a:spcPts val="0"/>
              </a:spcBef>
              <a:spcAft>
                <a:spcPts val="0"/>
              </a:spcAft>
              <a:defRPr/>
            </a:pPr>
            <a:r>
              <a:rPr lang="en-US" sz="1200" dirty="0">
                <a:solidFill>
                  <a:schemeClr val="bg1"/>
                </a:solidFill>
              </a:rPr>
              <a:t>Feb 2110</a:t>
            </a:r>
            <a:endParaRPr lang="en-US" sz="1200" dirty="0">
              <a:solidFill>
                <a:schemeClr val="bg1"/>
              </a:solidFill>
            </a:endParaRPr>
          </a:p>
        </p:txBody>
      </p:sp>
      <p:sp>
        <p:nvSpPr>
          <p:cNvPr id="12" name="Rounded Rectangular Callout 11"/>
          <p:cNvSpPr/>
          <p:nvPr/>
        </p:nvSpPr>
        <p:spPr>
          <a:xfrm>
            <a:off x="5257800" y="3962400"/>
            <a:ext cx="1093788"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Iron and Cu Available</a:t>
            </a:r>
          </a:p>
          <a:p>
            <a:pPr algn="ctr" fontAlgn="auto">
              <a:spcBef>
                <a:spcPts val="0"/>
              </a:spcBef>
              <a:spcAft>
                <a:spcPts val="0"/>
              </a:spcAft>
              <a:defRPr/>
            </a:pPr>
            <a:r>
              <a:rPr lang="en-US" sz="1200" dirty="0">
                <a:solidFill>
                  <a:schemeClr val="bg1"/>
                </a:solidFill>
              </a:rPr>
              <a:t>July 2011</a:t>
            </a:r>
            <a:endParaRPr lang="en-US" sz="1200" dirty="0">
              <a:solidFill>
                <a:schemeClr val="bg1"/>
              </a:solidFill>
            </a:endParaRPr>
          </a:p>
        </p:txBody>
      </p:sp>
      <p:sp>
        <p:nvSpPr>
          <p:cNvPr id="13" name="Rounded Rectangular Callout 12"/>
          <p:cNvSpPr/>
          <p:nvPr/>
        </p:nvSpPr>
        <p:spPr>
          <a:xfrm>
            <a:off x="6351588" y="4114800"/>
            <a:ext cx="1295400"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Manufacturing Complete</a:t>
            </a:r>
          </a:p>
          <a:p>
            <a:pPr algn="ctr" fontAlgn="auto">
              <a:spcBef>
                <a:spcPts val="0"/>
              </a:spcBef>
              <a:spcAft>
                <a:spcPts val="0"/>
              </a:spcAft>
              <a:defRPr/>
            </a:pPr>
            <a:r>
              <a:rPr lang="en-US" sz="1200" dirty="0">
                <a:solidFill>
                  <a:schemeClr val="bg1"/>
                </a:solidFill>
              </a:rPr>
              <a:t>July 2012</a:t>
            </a:r>
            <a:endParaRPr lang="en-US" sz="1200" dirty="0">
              <a:solidFill>
                <a:schemeClr val="bg1"/>
              </a:solidFill>
            </a:endParaRPr>
          </a:p>
        </p:txBody>
      </p:sp>
      <p:sp>
        <p:nvSpPr>
          <p:cNvPr id="14" name="Rounded Rectangular Callout 13"/>
          <p:cNvSpPr/>
          <p:nvPr/>
        </p:nvSpPr>
        <p:spPr>
          <a:xfrm>
            <a:off x="6477000" y="4343400"/>
            <a:ext cx="1295400"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Acceptance Test Aug 2012</a:t>
            </a:r>
            <a:endParaRPr lang="en-US" sz="1200" dirty="0">
              <a:solidFill>
                <a:schemeClr val="bg1"/>
              </a:solidFill>
            </a:endParaRPr>
          </a:p>
        </p:txBody>
      </p:sp>
      <p:sp>
        <p:nvSpPr>
          <p:cNvPr id="15" name="Rounded Rectangular Callout 14"/>
          <p:cNvSpPr/>
          <p:nvPr/>
        </p:nvSpPr>
        <p:spPr>
          <a:xfrm>
            <a:off x="6553200" y="4495800"/>
            <a:ext cx="1295400"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Delivery JLAB</a:t>
            </a:r>
          </a:p>
          <a:p>
            <a:pPr algn="ctr" fontAlgn="auto">
              <a:spcBef>
                <a:spcPts val="0"/>
              </a:spcBef>
              <a:spcAft>
                <a:spcPts val="0"/>
              </a:spcAft>
              <a:defRPr/>
            </a:pPr>
            <a:r>
              <a:rPr lang="en-US" sz="1200" dirty="0">
                <a:solidFill>
                  <a:schemeClr val="bg1"/>
                </a:solidFill>
              </a:rPr>
              <a:t>Sept 2012</a:t>
            </a:r>
            <a:endParaRPr lang="en-US" sz="1200" dirty="0">
              <a:solidFill>
                <a:schemeClr val="bg1"/>
              </a:solidFill>
            </a:endParaRPr>
          </a:p>
        </p:txBody>
      </p:sp>
      <p:grpSp>
        <p:nvGrpSpPr>
          <p:cNvPr id="18" name="Group 17"/>
          <p:cNvGrpSpPr>
            <a:grpSpLocks/>
          </p:cNvGrpSpPr>
          <p:nvPr/>
        </p:nvGrpSpPr>
        <p:grpSpPr bwMode="auto">
          <a:xfrm>
            <a:off x="6934200" y="5486400"/>
            <a:ext cx="1473200" cy="1371600"/>
            <a:chOff x="6934200" y="5486400"/>
            <a:chExt cx="1473352" cy="1371600"/>
          </a:xfrm>
        </p:grpSpPr>
        <p:sp>
          <p:nvSpPr>
            <p:cNvPr id="16" name="Right Brace 15"/>
            <p:cNvSpPr/>
            <p:nvPr/>
          </p:nvSpPr>
          <p:spPr>
            <a:xfrm rot="5400000">
              <a:off x="7563721" y="4896571"/>
              <a:ext cx="228600" cy="1408257"/>
            </a:xfrm>
            <a:prstGeom prst="rightBrace">
              <a:avLst/>
            </a:prstGeom>
            <a:noFill/>
            <a:ln w="38100">
              <a:solidFill>
                <a:srgbClr val="FFC00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24594" name="TextBox 16"/>
            <p:cNvSpPr txBox="1">
              <a:spLocks noChangeArrowheads="1"/>
            </p:cNvSpPr>
            <p:nvPr/>
          </p:nvSpPr>
          <p:spPr bwMode="auto">
            <a:xfrm>
              <a:off x="6934200" y="5688449"/>
              <a:ext cx="1473352" cy="1169551"/>
            </a:xfrm>
            <a:prstGeom prst="rect">
              <a:avLst/>
            </a:prstGeom>
            <a:solidFill>
              <a:schemeClr val="bg1"/>
            </a:solidFill>
            <a:ln w="9525">
              <a:noFill/>
              <a:miter lim="800000"/>
              <a:headEnd/>
              <a:tailEnd/>
            </a:ln>
          </p:spPr>
          <p:txBody>
            <a:bodyPr wrap="none">
              <a:spAutoFit/>
            </a:bodyPr>
            <a:lstStyle/>
            <a:p>
              <a:r>
                <a:rPr lang="en-US" sz="1400">
                  <a:latin typeface="Constantia" pitchFamily="18" charset="0"/>
                </a:rPr>
                <a:t>Test Magnet</a:t>
              </a:r>
            </a:p>
            <a:p>
              <a:r>
                <a:rPr lang="en-US" sz="1400">
                  <a:latin typeface="Constantia" pitchFamily="18" charset="0"/>
                </a:rPr>
                <a:t>Study Hysteresis</a:t>
              </a:r>
            </a:p>
            <a:p>
              <a:r>
                <a:rPr lang="en-US" sz="1400">
                  <a:latin typeface="Constantia" pitchFamily="18" charset="0"/>
                </a:rPr>
                <a:t>Excitation Curve</a:t>
              </a:r>
            </a:p>
            <a:p>
              <a:r>
                <a:rPr lang="en-US" sz="1400">
                  <a:latin typeface="Constantia" pitchFamily="18" charset="0"/>
                </a:rPr>
                <a:t>Fine mesh Map</a:t>
              </a:r>
            </a:p>
            <a:p>
              <a:r>
                <a:rPr lang="en-US" sz="1400">
                  <a:latin typeface="Constantia" pitchFamily="18" charset="0"/>
                </a:rPr>
                <a:t>Install Detectors</a:t>
              </a:r>
            </a:p>
          </p:txBody>
        </p:sp>
      </p:grpSp>
      <p:grpSp>
        <p:nvGrpSpPr>
          <p:cNvPr id="22" name="Group 21"/>
          <p:cNvGrpSpPr>
            <a:grpSpLocks/>
          </p:cNvGrpSpPr>
          <p:nvPr/>
        </p:nvGrpSpPr>
        <p:grpSpPr bwMode="auto">
          <a:xfrm>
            <a:off x="8382000" y="4572000"/>
            <a:ext cx="679450" cy="796925"/>
            <a:chOff x="8382000" y="4572000"/>
            <a:chExt cx="679994" cy="796301"/>
          </a:xfrm>
        </p:grpSpPr>
        <p:sp>
          <p:nvSpPr>
            <p:cNvPr id="20" name="Right Brace 19"/>
            <p:cNvSpPr/>
            <p:nvPr/>
          </p:nvSpPr>
          <p:spPr>
            <a:xfrm rot="16200000">
              <a:off x="8552208" y="4945897"/>
              <a:ext cx="263319" cy="581490"/>
            </a:xfrm>
            <a:prstGeom prst="rightBrace">
              <a:avLst/>
            </a:prstGeom>
            <a:noFill/>
            <a:ln w="38100">
              <a:solidFill>
                <a:srgbClr val="FFC000"/>
              </a:solidFill>
            </a:ln>
          </p:spPr>
          <p:style>
            <a:lnRef idx="1">
              <a:schemeClr val="accent1"/>
            </a:lnRef>
            <a:fillRef idx="0">
              <a:schemeClr val="accent1"/>
            </a:fillRef>
            <a:effectRef idx="0">
              <a:schemeClr val="accent1"/>
            </a:effectRef>
            <a:fontRef idx="minor">
              <a:schemeClr val="tx1"/>
            </a:fontRef>
          </p:style>
          <p:txBody>
            <a:bodyPr anchor="ctr"/>
            <a:lstStyle/>
            <a:p>
              <a:pPr algn="ctr" fontAlgn="auto">
                <a:spcBef>
                  <a:spcPts val="0"/>
                </a:spcBef>
                <a:spcAft>
                  <a:spcPts val="0"/>
                </a:spcAft>
                <a:defRPr/>
              </a:pPr>
              <a:endParaRPr lang="en-US"/>
            </a:p>
          </p:txBody>
        </p:sp>
        <p:sp>
          <p:nvSpPr>
            <p:cNvPr id="24592" name="TextBox 20"/>
            <p:cNvSpPr txBox="1">
              <a:spLocks noChangeArrowheads="1"/>
            </p:cNvSpPr>
            <p:nvPr/>
          </p:nvSpPr>
          <p:spPr bwMode="auto">
            <a:xfrm>
              <a:off x="8382000" y="4572000"/>
              <a:ext cx="679994" cy="523220"/>
            </a:xfrm>
            <a:prstGeom prst="rect">
              <a:avLst/>
            </a:prstGeom>
            <a:solidFill>
              <a:schemeClr val="bg1"/>
            </a:solidFill>
            <a:ln w="9525">
              <a:noFill/>
              <a:miter lim="800000"/>
              <a:headEnd/>
              <a:tailEnd/>
            </a:ln>
          </p:spPr>
          <p:txBody>
            <a:bodyPr wrap="none">
              <a:spAutoFit/>
            </a:bodyPr>
            <a:lstStyle/>
            <a:p>
              <a:r>
                <a:rPr lang="en-US" sz="1400">
                  <a:latin typeface="Constantia" pitchFamily="18" charset="0"/>
                </a:rPr>
                <a:t>~6 mo</a:t>
              </a:r>
            </a:p>
            <a:p>
              <a:r>
                <a:rPr lang="en-US" sz="1400">
                  <a:latin typeface="Constantia" pitchFamily="18" charset="0"/>
                </a:rPr>
                <a:t>Float</a:t>
              </a:r>
            </a:p>
          </p:txBody>
        </p:sp>
      </p:grpSp>
      <p:sp>
        <p:nvSpPr>
          <p:cNvPr id="19" name="Slide Number Placeholder 18"/>
          <p:cNvSpPr>
            <a:spLocks noGrp="1"/>
          </p:cNvSpPr>
          <p:nvPr>
            <p:ph type="sldNum" sz="quarter" idx="12"/>
          </p:nvPr>
        </p:nvSpPr>
        <p:spPr/>
        <p:txBody>
          <a:bodyPr/>
          <a:lstStyle/>
          <a:p>
            <a:pPr>
              <a:defRPr/>
            </a:pPr>
            <a:fld id="{887993D7-FDCA-41F7-8742-ECEB2DD7B6A4}" type="slidenum">
              <a:rPr lang="en-US"/>
              <a:pPr>
                <a:defRPr/>
              </a:pPr>
              <a:t>11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7"/>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8"/>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9"/>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10"/>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11"/>
                                        </p:tgtEl>
                                        <p:attrNameLst>
                                          <p:attrName>style.visibility</p:attrName>
                                        </p:attrNameLst>
                                      </p:cBhvr>
                                      <p:to>
                                        <p:strVal val="hidden"/>
                                      </p:to>
                                    </p:set>
                                  </p:childTnLst>
                                </p:cTn>
                              </p:par>
                              <p:par>
                                <p:cTn id="35" presetID="1" presetClass="entr" presetSubtype="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grpId="1" nodeType="clickEffect">
                                  <p:stCondLst>
                                    <p:cond delay="0"/>
                                  </p:stCondLst>
                                  <p:childTnLst>
                                    <p:set>
                                      <p:cBhvr>
                                        <p:cTn id="40" dur="1" fill="hold">
                                          <p:stCondLst>
                                            <p:cond delay="0"/>
                                          </p:stCondLst>
                                        </p:cTn>
                                        <p:tgtEl>
                                          <p:spTgt spid="12"/>
                                        </p:tgtEl>
                                        <p:attrNameLst>
                                          <p:attrName>style.visibility</p:attrName>
                                        </p:attrNameLst>
                                      </p:cBhvr>
                                      <p:to>
                                        <p:strVal val="hidden"/>
                                      </p:to>
                                    </p:set>
                                  </p:childTnLst>
                                </p:cTn>
                              </p:par>
                              <p:par>
                                <p:cTn id="41" presetID="1"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1" nodeType="clickEffect">
                                  <p:stCondLst>
                                    <p:cond delay="0"/>
                                  </p:stCondLst>
                                  <p:childTnLst>
                                    <p:set>
                                      <p:cBhvr>
                                        <p:cTn id="46" dur="1" fill="hold">
                                          <p:stCondLst>
                                            <p:cond delay="0"/>
                                          </p:stCondLst>
                                        </p:cTn>
                                        <p:tgtEl>
                                          <p:spTgt spid="13"/>
                                        </p:tgtEl>
                                        <p:attrNameLst>
                                          <p:attrName>style.visibility</p:attrName>
                                        </p:attrNameLst>
                                      </p:cBhvr>
                                      <p:to>
                                        <p:strVal val="hidden"/>
                                      </p:to>
                                    </p:set>
                                  </p:childTnLst>
                                </p:cTn>
                              </p:par>
                              <p:par>
                                <p:cTn id="47" presetID="1" presetClass="entr" presetSubtype="0"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xit" presetSubtype="0" fill="hold" grpId="1" nodeType="clickEffect">
                                  <p:stCondLst>
                                    <p:cond delay="0"/>
                                  </p:stCondLst>
                                  <p:childTnLst>
                                    <p:set>
                                      <p:cBhvr>
                                        <p:cTn id="52" dur="1" fill="hold">
                                          <p:stCondLst>
                                            <p:cond delay="0"/>
                                          </p:stCondLst>
                                        </p:cTn>
                                        <p:tgtEl>
                                          <p:spTgt spid="14"/>
                                        </p:tgtEl>
                                        <p:attrNameLst>
                                          <p:attrName>style.visibility</p:attrName>
                                        </p:attrNameLst>
                                      </p:cBhvr>
                                      <p:to>
                                        <p:strVal val="hidden"/>
                                      </p:to>
                                    </p:set>
                                  </p:childTnLst>
                                </p:cTn>
                              </p:par>
                              <p:par>
                                <p:cTn id="53" presetID="1" presetClass="entr" presetSubtype="0" fill="hold" grpId="0" nodeType="withEffect">
                                  <p:stCondLst>
                                    <p:cond delay="0"/>
                                  </p:stCondLst>
                                  <p:childTnLst>
                                    <p:set>
                                      <p:cBhvr>
                                        <p:cTn id="54" dur="1" fill="hold">
                                          <p:stCondLst>
                                            <p:cond delay="0"/>
                                          </p:stCondLst>
                                        </p:cTn>
                                        <p:tgtEl>
                                          <p:spTgt spid="15"/>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nodeType="clickEffect">
                                  <p:stCondLst>
                                    <p:cond delay="0"/>
                                  </p:stCondLst>
                                  <p:childTnLst>
                                    <p:set>
                                      <p:cBhvr>
                                        <p:cTn id="58" dur="1" fill="hold">
                                          <p:stCondLst>
                                            <p:cond delay="0"/>
                                          </p:stCondLst>
                                        </p:cTn>
                                        <p:tgtEl>
                                          <p:spTgt spid="18"/>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Title 1"/>
          <p:cNvSpPr>
            <a:spLocks noGrp="1"/>
          </p:cNvSpPr>
          <p:nvPr>
            <p:ph type="title"/>
          </p:nvPr>
        </p:nvSpPr>
        <p:spPr/>
        <p:txBody>
          <a:bodyPr/>
          <a:lstStyle/>
          <a:p>
            <a:r>
              <a:rPr lang="en-US" smtClean="0"/>
              <a:t>Build Only Schedule</a:t>
            </a:r>
          </a:p>
        </p:txBody>
      </p:sp>
      <p:pic>
        <p:nvPicPr>
          <p:cNvPr id="25602" name="Content Placeholder 3" descr="tagProcSchedBuildOnly_Page_1.png"/>
          <p:cNvPicPr>
            <a:picLocks noGrp="1" noChangeAspect="1"/>
          </p:cNvPicPr>
          <p:nvPr>
            <p:ph idx="1"/>
          </p:nvPr>
        </p:nvPicPr>
        <p:blipFill>
          <a:blip r:embed="rId2"/>
          <a:srcRect r="725"/>
          <a:stretch>
            <a:fillRect/>
          </a:stretch>
        </p:blipFill>
        <p:spPr>
          <a:xfrm>
            <a:off x="74613" y="1828800"/>
            <a:ext cx="8997950" cy="3962400"/>
          </a:xfrm>
        </p:spPr>
      </p:pic>
      <p:sp>
        <p:nvSpPr>
          <p:cNvPr id="5" name="Rounded Rectangular Callout 4"/>
          <p:cNvSpPr/>
          <p:nvPr/>
        </p:nvSpPr>
        <p:spPr>
          <a:xfrm>
            <a:off x="5638800" y="3048000"/>
            <a:ext cx="990600" cy="4572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Post RFQs July 2010</a:t>
            </a:r>
            <a:endParaRPr lang="en-US" sz="1200" dirty="0">
              <a:solidFill>
                <a:schemeClr val="bg1"/>
              </a:solidFill>
            </a:endParaRPr>
          </a:p>
        </p:txBody>
      </p:sp>
      <p:sp>
        <p:nvSpPr>
          <p:cNvPr id="6" name="Rounded Rectangular Callout 5"/>
          <p:cNvSpPr/>
          <p:nvPr/>
        </p:nvSpPr>
        <p:spPr>
          <a:xfrm>
            <a:off x="5916613" y="3276600"/>
            <a:ext cx="1093787"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Receive Quotes</a:t>
            </a:r>
          </a:p>
          <a:p>
            <a:pPr algn="ctr" fontAlgn="auto">
              <a:spcBef>
                <a:spcPts val="0"/>
              </a:spcBef>
              <a:spcAft>
                <a:spcPts val="0"/>
              </a:spcAft>
              <a:defRPr/>
            </a:pPr>
            <a:r>
              <a:rPr lang="en-US" sz="1200" dirty="0">
                <a:solidFill>
                  <a:schemeClr val="bg1"/>
                </a:solidFill>
              </a:rPr>
              <a:t>Oct. 2010</a:t>
            </a:r>
            <a:endParaRPr lang="en-US" sz="1200" dirty="0">
              <a:solidFill>
                <a:schemeClr val="bg1"/>
              </a:solidFill>
            </a:endParaRPr>
          </a:p>
        </p:txBody>
      </p:sp>
      <p:sp>
        <p:nvSpPr>
          <p:cNvPr id="7" name="Rounded Rectangular Callout 6"/>
          <p:cNvSpPr/>
          <p:nvPr/>
        </p:nvSpPr>
        <p:spPr>
          <a:xfrm>
            <a:off x="6248400" y="3352800"/>
            <a:ext cx="1093788"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Place Orders</a:t>
            </a:r>
          </a:p>
          <a:p>
            <a:pPr algn="ctr" fontAlgn="auto">
              <a:spcBef>
                <a:spcPts val="0"/>
              </a:spcBef>
              <a:spcAft>
                <a:spcPts val="0"/>
              </a:spcAft>
              <a:defRPr/>
            </a:pPr>
            <a:r>
              <a:rPr lang="en-US" sz="1200" dirty="0">
                <a:solidFill>
                  <a:schemeClr val="bg1"/>
                </a:solidFill>
              </a:rPr>
              <a:t>Jan 2011</a:t>
            </a:r>
            <a:endParaRPr lang="en-US" sz="1200" dirty="0">
              <a:solidFill>
                <a:schemeClr val="bg1"/>
              </a:solidFill>
            </a:endParaRPr>
          </a:p>
        </p:txBody>
      </p:sp>
      <p:sp>
        <p:nvSpPr>
          <p:cNvPr id="8" name="Rounded Rectangular Callout 7"/>
          <p:cNvSpPr/>
          <p:nvPr/>
        </p:nvSpPr>
        <p:spPr>
          <a:xfrm>
            <a:off x="6858000" y="3581400"/>
            <a:ext cx="1093788" cy="533400"/>
          </a:xfrm>
          <a:prstGeom prst="wedgeRoundRectCallout">
            <a:avLst>
              <a:gd name="adj1" fmla="val -19928"/>
              <a:gd name="adj2" fmla="val 762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Iron and Cu Available</a:t>
            </a:r>
          </a:p>
          <a:p>
            <a:pPr algn="ctr" fontAlgn="auto">
              <a:spcBef>
                <a:spcPts val="0"/>
              </a:spcBef>
              <a:spcAft>
                <a:spcPts val="0"/>
              </a:spcAft>
              <a:defRPr/>
            </a:pPr>
            <a:r>
              <a:rPr lang="en-US" sz="1200" dirty="0">
                <a:solidFill>
                  <a:schemeClr val="bg1"/>
                </a:solidFill>
              </a:rPr>
              <a:t>July 2011</a:t>
            </a:r>
            <a:endParaRPr lang="en-US" sz="1200" dirty="0">
              <a:solidFill>
                <a:schemeClr val="bg1"/>
              </a:solidFill>
            </a:endParaRPr>
          </a:p>
        </p:txBody>
      </p:sp>
      <p:sp>
        <p:nvSpPr>
          <p:cNvPr id="9" name="Rounded Rectangular Callout 8"/>
          <p:cNvSpPr/>
          <p:nvPr/>
        </p:nvSpPr>
        <p:spPr>
          <a:xfrm>
            <a:off x="7620000" y="3657600"/>
            <a:ext cx="1371600" cy="533400"/>
          </a:xfrm>
          <a:prstGeom prst="wedgeRoundRectCallout">
            <a:avLst>
              <a:gd name="adj1" fmla="val 987"/>
              <a:gd name="adj2" fmla="val 96394"/>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Manufacturing Complete</a:t>
            </a:r>
          </a:p>
          <a:p>
            <a:pPr algn="ctr" fontAlgn="auto">
              <a:spcBef>
                <a:spcPts val="0"/>
              </a:spcBef>
              <a:spcAft>
                <a:spcPts val="0"/>
              </a:spcAft>
              <a:defRPr/>
            </a:pPr>
            <a:r>
              <a:rPr lang="en-US" sz="1200" dirty="0">
                <a:solidFill>
                  <a:schemeClr val="bg1"/>
                </a:solidFill>
              </a:rPr>
              <a:t> June 2012</a:t>
            </a:r>
            <a:endParaRPr lang="en-US" sz="1200" dirty="0">
              <a:solidFill>
                <a:schemeClr val="bg1"/>
              </a:solidFill>
            </a:endParaRPr>
          </a:p>
        </p:txBody>
      </p:sp>
      <p:sp>
        <p:nvSpPr>
          <p:cNvPr id="10" name="Rounded Rectangular Callout 9"/>
          <p:cNvSpPr/>
          <p:nvPr/>
        </p:nvSpPr>
        <p:spPr>
          <a:xfrm>
            <a:off x="7924800" y="3810000"/>
            <a:ext cx="1093788" cy="533400"/>
          </a:xfrm>
          <a:prstGeom prst="wedgeRoundRectCallout">
            <a:avLst>
              <a:gd name="adj1" fmla="val -6813"/>
              <a:gd name="adj2" fmla="val 8967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en-US" sz="1200" dirty="0">
                <a:solidFill>
                  <a:schemeClr val="bg1"/>
                </a:solidFill>
              </a:rPr>
              <a:t>Magnet Delivery</a:t>
            </a:r>
          </a:p>
          <a:p>
            <a:pPr algn="ctr" fontAlgn="auto">
              <a:spcBef>
                <a:spcPts val="0"/>
              </a:spcBef>
              <a:spcAft>
                <a:spcPts val="0"/>
              </a:spcAft>
              <a:defRPr/>
            </a:pPr>
            <a:r>
              <a:rPr lang="en-US" sz="1200" dirty="0">
                <a:solidFill>
                  <a:schemeClr val="bg1"/>
                </a:solidFill>
              </a:rPr>
              <a:t>July 2012</a:t>
            </a:r>
            <a:endParaRPr lang="en-US" sz="1200" dirty="0">
              <a:solidFill>
                <a:schemeClr val="bg1"/>
              </a:solidFill>
            </a:endParaRPr>
          </a:p>
        </p:txBody>
      </p:sp>
      <p:sp>
        <p:nvSpPr>
          <p:cNvPr id="11" name="Slide Number Placeholder 10"/>
          <p:cNvSpPr>
            <a:spLocks noGrp="1"/>
          </p:cNvSpPr>
          <p:nvPr>
            <p:ph type="sldNum" sz="quarter" idx="12"/>
          </p:nvPr>
        </p:nvSpPr>
        <p:spPr/>
        <p:txBody>
          <a:bodyPr/>
          <a:lstStyle/>
          <a:p>
            <a:pPr>
              <a:defRPr/>
            </a:pPr>
            <a:fld id="{93786932-1025-4CBF-ACD2-7F56D904F735}" type="slidenum">
              <a:rPr lang="en-US"/>
              <a:pPr>
                <a:defRPr/>
              </a:pPr>
              <a:t>12</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5"/>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6"/>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7"/>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xit" presetSubtype="0" fill="hold" grpId="1" nodeType="clickEffect">
                                  <p:stCondLst>
                                    <p:cond delay="0"/>
                                  </p:stCondLst>
                                  <p:childTnLst>
                                    <p:set>
                                      <p:cBhvr>
                                        <p:cTn id="28" dur="1" fill="hold">
                                          <p:stCondLst>
                                            <p:cond delay="0"/>
                                          </p:stCondLst>
                                        </p:cTn>
                                        <p:tgtEl>
                                          <p:spTgt spid="8"/>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9"/>
                                        </p:tgtEl>
                                        <p:attrNameLst>
                                          <p:attrName>style.visibility</p:attrName>
                                        </p:attrNameLst>
                                      </p:cBhvr>
                                      <p:to>
                                        <p:strVal val="hidden"/>
                                      </p:to>
                                    </p:set>
                                  </p:childTnLst>
                                </p:cTn>
                              </p:par>
                              <p:par>
                                <p:cTn id="35" presetID="1" presetClass="entr" presetSubtype="0"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grpId="1" nodeType="clickEffect">
                                  <p:stCondLst>
                                    <p:cond delay="0"/>
                                  </p:stCondLst>
                                  <p:childTnLst>
                                    <p:set>
                                      <p:cBhvr>
                                        <p:cTn id="40"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fontAlgn="auto">
              <a:spcAft>
                <a:spcPts val="0"/>
              </a:spcAft>
              <a:defRPr/>
            </a:pPr>
            <a:r>
              <a:rPr lang="en-US" dirty="0" smtClean="0"/>
              <a:t>Effort for Design and Build</a:t>
            </a:r>
            <a:endParaRPr lang="en-US" dirty="0"/>
          </a:p>
        </p:txBody>
      </p:sp>
      <p:graphicFrame>
        <p:nvGraphicFramePr>
          <p:cNvPr id="6" name="Table 5"/>
          <p:cNvGraphicFramePr>
            <a:graphicFrameLocks noGrp="1"/>
          </p:cNvGraphicFramePr>
          <p:nvPr/>
        </p:nvGraphicFramePr>
        <p:xfrm>
          <a:off x="76200" y="1981200"/>
          <a:ext cx="9067800" cy="3678238"/>
        </p:xfrm>
        <a:graphic>
          <a:graphicData uri="http://schemas.openxmlformats.org/drawingml/2006/table">
            <a:tbl>
              <a:tblPr firstRow="1" bandRow="1">
                <a:tableStyleId>{3B4B98B0-60AC-42C2-AFA5-B58CD77FA1E5}</a:tableStyleId>
              </a:tblPr>
              <a:tblGrid>
                <a:gridCol w="3022600"/>
                <a:gridCol w="2644775"/>
                <a:gridCol w="3400425"/>
              </a:tblGrid>
              <a:tr h="370840">
                <a:tc>
                  <a:txBody>
                    <a:bodyPr/>
                    <a:lstStyle/>
                    <a:p>
                      <a:r>
                        <a:rPr lang="en-US" b="0" dirty="0" smtClean="0"/>
                        <a:t>Now to RFQ</a:t>
                      </a:r>
                      <a:endParaRPr lang="en-US" b="0" dirty="0"/>
                    </a:p>
                  </a:txBody>
                  <a:tcPr/>
                </a:tc>
                <a:tc>
                  <a:txBody>
                    <a:bodyPr/>
                    <a:lstStyle/>
                    <a:p>
                      <a:r>
                        <a:rPr lang="en-US" b="0" dirty="0" smtClean="0"/>
                        <a:t>5 mw Engineer</a:t>
                      </a:r>
                      <a:endParaRPr lang="en-US" b="0" dirty="0"/>
                    </a:p>
                  </a:txBody>
                  <a:tcPr/>
                </a:tc>
                <a:tc>
                  <a:txBody>
                    <a:bodyPr/>
                    <a:lstStyle/>
                    <a:p>
                      <a:r>
                        <a:rPr lang="en-US" b="0" dirty="0" smtClean="0"/>
                        <a:t>Finish SOW and PR.</a:t>
                      </a:r>
                      <a:r>
                        <a:rPr lang="en-US" b="0" baseline="0" dirty="0" smtClean="0"/>
                        <a:t> </a:t>
                      </a:r>
                      <a:endParaRPr lang="en-US" b="0" dirty="0"/>
                    </a:p>
                  </a:txBody>
                  <a:tcPr/>
                </a:tc>
              </a:tr>
              <a:tr h="370840">
                <a:tc>
                  <a:txBody>
                    <a:bodyPr/>
                    <a:lstStyle/>
                    <a:p>
                      <a:endParaRPr lang="en-US" dirty="0"/>
                    </a:p>
                  </a:txBody>
                  <a:tcPr/>
                </a:tc>
                <a:tc>
                  <a:txBody>
                    <a:bodyPr/>
                    <a:lstStyle/>
                    <a:p>
                      <a:r>
                        <a:rPr lang="en-US" dirty="0" smtClean="0"/>
                        <a:t>7 mw Designer</a:t>
                      </a:r>
                      <a:endParaRPr lang="en-US" dirty="0"/>
                    </a:p>
                  </a:txBody>
                  <a:tcPr/>
                </a:tc>
                <a:tc>
                  <a:txBody>
                    <a:bodyPr/>
                    <a:lstStyle/>
                    <a:p>
                      <a:r>
                        <a:rPr lang="en-US" dirty="0" smtClean="0"/>
                        <a:t>Finish</a:t>
                      </a:r>
                      <a:r>
                        <a:rPr lang="en-US" baseline="0" dirty="0" smtClean="0"/>
                        <a:t> d</a:t>
                      </a:r>
                      <a:r>
                        <a:rPr lang="en-US" dirty="0" smtClean="0"/>
                        <a:t>rawing package for bid.</a:t>
                      </a:r>
                      <a:endParaRPr lang="en-US" dirty="0"/>
                    </a:p>
                  </a:txBody>
                  <a:tcPr/>
                </a:tc>
              </a:tr>
              <a:tr h="370840">
                <a:tc>
                  <a:txBody>
                    <a:bodyPr/>
                    <a:lstStyle/>
                    <a:p>
                      <a:r>
                        <a:rPr lang="en-US" dirty="0" smtClean="0"/>
                        <a:t>Review</a:t>
                      </a:r>
                      <a:r>
                        <a:rPr lang="en-US" baseline="0" dirty="0" smtClean="0"/>
                        <a:t> Bids</a:t>
                      </a:r>
                      <a:endParaRPr lang="en-US" dirty="0"/>
                    </a:p>
                  </a:txBody>
                  <a:tcPr/>
                </a:tc>
                <a:tc>
                  <a:txBody>
                    <a:bodyPr/>
                    <a:lstStyle/>
                    <a:p>
                      <a:r>
                        <a:rPr lang="en-US" dirty="0" smtClean="0"/>
                        <a:t>6 mw Engineer</a:t>
                      </a:r>
                      <a:endParaRPr lang="en-US" dirty="0"/>
                    </a:p>
                  </a:txBody>
                  <a:tcPr/>
                </a:tc>
                <a:tc>
                  <a:txBody>
                    <a:bodyPr/>
                    <a:lstStyle/>
                    <a:p>
                      <a:r>
                        <a:rPr lang="en-US" dirty="0" smtClean="0"/>
                        <a:t>3</a:t>
                      </a:r>
                      <a:r>
                        <a:rPr lang="en-US" baseline="0" dirty="0" smtClean="0"/>
                        <a:t> mw</a:t>
                      </a:r>
                      <a:r>
                        <a:rPr lang="en-US" dirty="0" smtClean="0"/>
                        <a:t> answer questions from companies. 3</a:t>
                      </a:r>
                      <a:r>
                        <a:rPr lang="en-US" baseline="0" dirty="0" smtClean="0">
                          <a:sym typeface="Symbol"/>
                        </a:rPr>
                        <a:t></a:t>
                      </a:r>
                      <a:r>
                        <a:rPr lang="en-US" baseline="0" dirty="0" smtClean="0"/>
                        <a:t>1 wk committee reviews bids .</a:t>
                      </a:r>
                      <a:endParaRPr lang="en-US" dirty="0"/>
                    </a:p>
                  </a:txBody>
                  <a:tcPr/>
                </a:tc>
              </a:tr>
              <a:tr h="370840">
                <a:tc>
                  <a:txBody>
                    <a:bodyPr/>
                    <a:lstStyle/>
                    <a:p>
                      <a:r>
                        <a:rPr lang="en-US" dirty="0" smtClean="0"/>
                        <a:t>Design</a:t>
                      </a:r>
                      <a:r>
                        <a:rPr lang="en-US" baseline="0" dirty="0" smtClean="0"/>
                        <a:t> phase support</a:t>
                      </a:r>
                      <a:endParaRPr lang="en-US" dirty="0"/>
                    </a:p>
                  </a:txBody>
                  <a:tcPr/>
                </a:tc>
                <a:tc>
                  <a:txBody>
                    <a:bodyPr/>
                    <a:lstStyle/>
                    <a:p>
                      <a:r>
                        <a:rPr lang="en-US" dirty="0" smtClean="0"/>
                        <a:t>3 mw engineer</a:t>
                      </a:r>
                      <a:endParaRPr lang="en-US" dirty="0"/>
                    </a:p>
                  </a:txBody>
                  <a:tcPr/>
                </a:tc>
                <a:tc>
                  <a:txBody>
                    <a:bodyPr/>
                    <a:lstStyle/>
                    <a:p>
                      <a:r>
                        <a:rPr lang="en-US" dirty="0" smtClean="0"/>
                        <a:t>Reviews</a:t>
                      </a:r>
                      <a:r>
                        <a:rPr lang="en-US" baseline="0" dirty="0" smtClean="0"/>
                        <a:t> at 1.5 mo and 6 mo.</a:t>
                      </a:r>
                    </a:p>
                    <a:p>
                      <a:r>
                        <a:rPr lang="en-US" baseline="0" dirty="0" smtClean="0"/>
                        <a:t>Check design and documents.</a:t>
                      </a:r>
                      <a:endParaRPr lang="en-US" dirty="0"/>
                    </a:p>
                  </a:txBody>
                  <a:tcPr/>
                </a:tc>
              </a:tr>
              <a:tr h="370840">
                <a:tc>
                  <a:txBody>
                    <a:bodyPr/>
                    <a:lstStyle/>
                    <a:p>
                      <a:endParaRPr lang="en-US"/>
                    </a:p>
                  </a:txBody>
                  <a:tcPr/>
                </a:tc>
                <a:tc>
                  <a:txBody>
                    <a:bodyPr/>
                    <a:lstStyle/>
                    <a:p>
                      <a:r>
                        <a:rPr lang="en-US" dirty="0" smtClean="0"/>
                        <a:t>2 mw designer</a:t>
                      </a:r>
                      <a:endParaRPr lang="en-US" dirty="0"/>
                    </a:p>
                  </a:txBody>
                  <a:tcPr/>
                </a:tc>
                <a:tc>
                  <a:txBody>
                    <a:bodyPr/>
                    <a:lstStyle/>
                    <a:p>
                      <a:r>
                        <a:rPr lang="en-US" dirty="0" smtClean="0"/>
                        <a:t>Support</a:t>
                      </a:r>
                      <a:r>
                        <a:rPr lang="en-US" baseline="0" dirty="0" smtClean="0"/>
                        <a:t> for design review.</a:t>
                      </a:r>
                      <a:endParaRPr lang="en-US" dirty="0"/>
                    </a:p>
                  </a:txBody>
                  <a:tcPr/>
                </a:tc>
              </a:tr>
              <a:tr h="370840">
                <a:tc>
                  <a:txBody>
                    <a:bodyPr/>
                    <a:lstStyle/>
                    <a:p>
                      <a:r>
                        <a:rPr lang="en-US" dirty="0" smtClean="0"/>
                        <a:t>Build phase</a:t>
                      </a:r>
                      <a:endParaRPr lang="en-US" dirty="0"/>
                    </a:p>
                  </a:txBody>
                  <a:tcPr/>
                </a:tc>
                <a:tc>
                  <a:txBody>
                    <a:bodyPr/>
                    <a:lstStyle/>
                    <a:p>
                      <a:r>
                        <a:rPr lang="en-US" dirty="0" smtClean="0"/>
                        <a:t>4 mw engineer</a:t>
                      </a:r>
                      <a:endParaRPr lang="en-US" dirty="0"/>
                    </a:p>
                  </a:txBody>
                  <a:tcPr/>
                </a:tc>
                <a:tc>
                  <a:txBody>
                    <a:bodyPr/>
                    <a:lstStyle/>
                    <a:p>
                      <a:r>
                        <a:rPr lang="en-US" dirty="0" smtClean="0"/>
                        <a:t>Site visits. Testing review.</a:t>
                      </a:r>
                      <a:endParaRPr lang="en-US" dirty="0"/>
                    </a:p>
                  </a:txBody>
                  <a:tcPr/>
                </a:tc>
              </a:tr>
              <a:tr h="370840">
                <a:tc>
                  <a:txBody>
                    <a:bodyPr/>
                    <a:lstStyle/>
                    <a:p>
                      <a:r>
                        <a:rPr lang="en-US" dirty="0" smtClean="0"/>
                        <a:t>Delivery</a:t>
                      </a:r>
                      <a:endParaRPr lang="en-US" dirty="0"/>
                    </a:p>
                  </a:txBody>
                  <a:tcPr/>
                </a:tc>
                <a:tc>
                  <a:txBody>
                    <a:bodyPr/>
                    <a:lstStyle/>
                    <a:p>
                      <a:r>
                        <a:rPr lang="en-US" dirty="0" smtClean="0"/>
                        <a:t>4 mw</a:t>
                      </a:r>
                      <a:endParaRPr lang="en-US" dirty="0"/>
                    </a:p>
                  </a:txBody>
                  <a:tcPr/>
                </a:tc>
                <a:tc>
                  <a:txBody>
                    <a:bodyPr/>
                    <a:lstStyle/>
                    <a:p>
                      <a:r>
                        <a:rPr lang="en-US" dirty="0" smtClean="0"/>
                        <a:t>Documentation</a:t>
                      </a:r>
                      <a:r>
                        <a:rPr lang="en-US" baseline="0" dirty="0" smtClean="0"/>
                        <a:t> and</a:t>
                      </a:r>
                      <a:r>
                        <a:rPr lang="en-US" dirty="0" smtClean="0"/>
                        <a:t> Safety integration.</a:t>
                      </a:r>
                      <a:endParaRPr lang="en-US" dirty="0"/>
                    </a:p>
                  </a:txBody>
                  <a:tcPr/>
                </a:tc>
              </a:tr>
            </a:tbl>
          </a:graphicData>
        </a:graphic>
      </p:graphicFrame>
      <p:sp>
        <p:nvSpPr>
          <p:cNvPr id="26651" name="TextBox 8"/>
          <p:cNvSpPr txBox="1">
            <a:spLocks noChangeArrowheads="1"/>
          </p:cNvSpPr>
          <p:nvPr/>
        </p:nvSpPr>
        <p:spPr bwMode="auto">
          <a:xfrm>
            <a:off x="1447800" y="5943600"/>
            <a:ext cx="6675438" cy="523875"/>
          </a:xfrm>
          <a:prstGeom prst="rect">
            <a:avLst/>
          </a:prstGeom>
          <a:noFill/>
          <a:ln w="9525">
            <a:noFill/>
            <a:miter lim="800000"/>
            <a:headEnd/>
            <a:tailEnd/>
          </a:ln>
        </p:spPr>
        <p:txBody>
          <a:bodyPr wrap="none">
            <a:spAutoFit/>
          </a:bodyPr>
          <a:lstStyle/>
          <a:p>
            <a:r>
              <a:rPr lang="en-US" sz="2800">
                <a:latin typeface="Constantia" pitchFamily="18" charset="0"/>
              </a:rPr>
              <a:t>Total : 22mw Eng. 9 mw Designer  (~$85k)</a:t>
            </a:r>
          </a:p>
        </p:txBody>
      </p:sp>
      <p:sp>
        <p:nvSpPr>
          <p:cNvPr id="5" name="Slide Number Placeholder 4"/>
          <p:cNvSpPr>
            <a:spLocks noGrp="1"/>
          </p:cNvSpPr>
          <p:nvPr>
            <p:ph type="sldNum" sz="quarter" idx="12"/>
          </p:nvPr>
        </p:nvSpPr>
        <p:spPr/>
        <p:txBody>
          <a:bodyPr/>
          <a:lstStyle/>
          <a:p>
            <a:pPr>
              <a:defRPr/>
            </a:pPr>
            <a:fld id="{65CA0B22-7E57-4ACC-845B-BEB61FCE60DF}" type="slidenum">
              <a:rPr lang="en-US"/>
              <a:pPr>
                <a:defRPr/>
              </a:pPr>
              <a:t>13</a:t>
            </a:fld>
            <a:endParaRPr lang="en-US"/>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fontAlgn="auto">
              <a:spcAft>
                <a:spcPts val="0"/>
              </a:spcAft>
              <a:defRPr/>
            </a:pPr>
            <a:r>
              <a:rPr lang="en-US" dirty="0" smtClean="0"/>
              <a:t>Effort for a build only contract</a:t>
            </a:r>
            <a:endParaRPr lang="en-US" dirty="0"/>
          </a:p>
        </p:txBody>
      </p:sp>
      <p:graphicFrame>
        <p:nvGraphicFramePr>
          <p:cNvPr id="6" name="Table 5"/>
          <p:cNvGraphicFramePr>
            <a:graphicFrameLocks noGrp="1"/>
          </p:cNvGraphicFramePr>
          <p:nvPr/>
        </p:nvGraphicFramePr>
        <p:xfrm>
          <a:off x="76200" y="1981200"/>
          <a:ext cx="9067800" cy="2936875"/>
        </p:xfrm>
        <a:graphic>
          <a:graphicData uri="http://schemas.openxmlformats.org/drawingml/2006/table">
            <a:tbl>
              <a:tblPr firstRow="1" bandRow="1">
                <a:tableStyleId>{3B4B98B0-60AC-42C2-AFA5-B58CD77FA1E5}</a:tableStyleId>
              </a:tblPr>
              <a:tblGrid>
                <a:gridCol w="3022600"/>
                <a:gridCol w="2644775"/>
                <a:gridCol w="3400425"/>
              </a:tblGrid>
              <a:tr h="370840">
                <a:tc>
                  <a:txBody>
                    <a:bodyPr/>
                    <a:lstStyle/>
                    <a:p>
                      <a:r>
                        <a:rPr lang="en-US" b="0" dirty="0" smtClean="0"/>
                        <a:t>Now to RFQ</a:t>
                      </a:r>
                      <a:endParaRPr lang="en-US" b="0" dirty="0"/>
                    </a:p>
                  </a:txBody>
                  <a:tcPr/>
                </a:tc>
                <a:tc>
                  <a:txBody>
                    <a:bodyPr/>
                    <a:lstStyle/>
                    <a:p>
                      <a:r>
                        <a:rPr lang="en-US" b="0" dirty="0" smtClean="0"/>
                        <a:t>14 mw Engineer</a:t>
                      </a:r>
                      <a:endParaRPr lang="en-US" b="0" dirty="0"/>
                    </a:p>
                  </a:txBody>
                  <a:tcPr/>
                </a:tc>
                <a:tc>
                  <a:txBody>
                    <a:bodyPr/>
                    <a:lstStyle/>
                    <a:p>
                      <a:r>
                        <a:rPr lang="en-US" b="0" dirty="0" smtClean="0"/>
                        <a:t>Finish FEA.</a:t>
                      </a:r>
                      <a:r>
                        <a:rPr lang="en-US" b="0" baseline="0" dirty="0" smtClean="0"/>
                        <a:t> Documentation. Safety analysis. </a:t>
                      </a:r>
                      <a:endParaRPr lang="en-US" b="0" dirty="0"/>
                    </a:p>
                  </a:txBody>
                  <a:tcPr/>
                </a:tc>
              </a:tr>
              <a:tr h="370840">
                <a:tc>
                  <a:txBody>
                    <a:bodyPr/>
                    <a:lstStyle/>
                    <a:p>
                      <a:endParaRPr lang="en-US" dirty="0"/>
                    </a:p>
                  </a:txBody>
                  <a:tcPr/>
                </a:tc>
                <a:tc>
                  <a:txBody>
                    <a:bodyPr/>
                    <a:lstStyle/>
                    <a:p>
                      <a:r>
                        <a:rPr lang="en-US" dirty="0" smtClean="0"/>
                        <a:t>32 mw Designer</a:t>
                      </a:r>
                      <a:endParaRPr lang="en-US" dirty="0"/>
                    </a:p>
                  </a:txBody>
                  <a:tcPr/>
                </a:tc>
                <a:tc>
                  <a:txBody>
                    <a:bodyPr/>
                    <a:lstStyle/>
                    <a:p>
                      <a:r>
                        <a:rPr lang="en-US" dirty="0" smtClean="0"/>
                        <a:t>Finalize</a:t>
                      </a:r>
                      <a:r>
                        <a:rPr lang="en-US" baseline="0" dirty="0" smtClean="0"/>
                        <a:t> design. Make all d</a:t>
                      </a:r>
                      <a:r>
                        <a:rPr lang="en-US" dirty="0" smtClean="0"/>
                        <a:t>rawings.</a:t>
                      </a:r>
                      <a:r>
                        <a:rPr lang="en-US" baseline="0" dirty="0" smtClean="0"/>
                        <a:t> Get signed archived drawings.</a:t>
                      </a:r>
                      <a:r>
                        <a:rPr lang="en-US" dirty="0" smtClean="0"/>
                        <a:t> </a:t>
                      </a:r>
                      <a:endParaRPr lang="en-US" dirty="0"/>
                    </a:p>
                  </a:txBody>
                  <a:tcPr/>
                </a:tc>
              </a:tr>
              <a:tr h="370840">
                <a:tc>
                  <a:txBody>
                    <a:bodyPr/>
                    <a:lstStyle/>
                    <a:p>
                      <a:r>
                        <a:rPr lang="en-US" dirty="0" smtClean="0"/>
                        <a:t>Review</a:t>
                      </a:r>
                      <a:r>
                        <a:rPr lang="en-US" baseline="0" dirty="0" smtClean="0"/>
                        <a:t> Bids</a:t>
                      </a:r>
                      <a:endParaRPr lang="en-US" dirty="0"/>
                    </a:p>
                  </a:txBody>
                  <a:tcPr/>
                </a:tc>
                <a:tc>
                  <a:txBody>
                    <a:bodyPr/>
                    <a:lstStyle/>
                    <a:p>
                      <a:r>
                        <a:rPr lang="en-US" dirty="0" smtClean="0"/>
                        <a:t>6 mw Engineer</a:t>
                      </a:r>
                      <a:endParaRPr lang="en-US" dirty="0"/>
                    </a:p>
                  </a:txBody>
                  <a:tcPr/>
                </a:tc>
                <a:tc>
                  <a:txBody>
                    <a:bodyPr/>
                    <a:lstStyle/>
                    <a:p>
                      <a:r>
                        <a:rPr lang="en-US" dirty="0" smtClean="0"/>
                        <a:t>Review</a:t>
                      </a:r>
                      <a:r>
                        <a:rPr lang="en-US" baseline="0" dirty="0" smtClean="0"/>
                        <a:t> 4 different contracts.</a:t>
                      </a:r>
                      <a:endParaRPr lang="en-US" dirty="0"/>
                    </a:p>
                  </a:txBody>
                  <a:tcPr/>
                </a:tc>
              </a:tr>
              <a:tr h="370840">
                <a:tc>
                  <a:txBody>
                    <a:bodyPr/>
                    <a:lstStyle/>
                    <a:p>
                      <a:r>
                        <a:rPr lang="en-US" dirty="0" smtClean="0"/>
                        <a:t>Build phase</a:t>
                      </a:r>
                      <a:endParaRPr lang="en-US" dirty="0"/>
                    </a:p>
                  </a:txBody>
                  <a:tcPr/>
                </a:tc>
                <a:tc>
                  <a:txBody>
                    <a:bodyPr/>
                    <a:lstStyle/>
                    <a:p>
                      <a:r>
                        <a:rPr lang="en-US" dirty="0" smtClean="0"/>
                        <a:t>4 mw engineer</a:t>
                      </a:r>
                      <a:endParaRPr lang="en-US" dirty="0"/>
                    </a:p>
                  </a:txBody>
                  <a:tcPr/>
                </a:tc>
                <a:tc>
                  <a:txBody>
                    <a:bodyPr/>
                    <a:lstStyle/>
                    <a:p>
                      <a:r>
                        <a:rPr lang="en-US" dirty="0" smtClean="0"/>
                        <a:t>Site visits. Testing review.</a:t>
                      </a:r>
                      <a:endParaRPr lang="en-US" dirty="0"/>
                    </a:p>
                  </a:txBody>
                  <a:tcPr/>
                </a:tc>
              </a:tr>
              <a:tr h="370840">
                <a:tc>
                  <a:txBody>
                    <a:bodyPr/>
                    <a:lstStyle/>
                    <a:p>
                      <a:r>
                        <a:rPr lang="en-US" dirty="0" smtClean="0"/>
                        <a:t>Delivery</a:t>
                      </a:r>
                      <a:endParaRPr lang="en-US" dirty="0"/>
                    </a:p>
                  </a:txBody>
                  <a:tcPr/>
                </a:tc>
                <a:tc>
                  <a:txBody>
                    <a:bodyPr/>
                    <a:lstStyle/>
                    <a:p>
                      <a:r>
                        <a:rPr lang="en-US" dirty="0" smtClean="0"/>
                        <a:t>3 mw</a:t>
                      </a:r>
                      <a:endParaRPr lang="en-US" dirty="0"/>
                    </a:p>
                  </a:txBody>
                  <a:tcPr/>
                </a:tc>
                <a:tc>
                  <a:txBody>
                    <a:bodyPr/>
                    <a:lstStyle/>
                    <a:p>
                      <a:r>
                        <a:rPr lang="en-US" dirty="0" smtClean="0"/>
                        <a:t>Certificates</a:t>
                      </a:r>
                      <a:r>
                        <a:rPr lang="en-US" baseline="0" dirty="0" smtClean="0"/>
                        <a:t> </a:t>
                      </a:r>
                      <a:r>
                        <a:rPr lang="en-US" dirty="0" smtClean="0"/>
                        <a:t>Documentation</a:t>
                      </a:r>
                      <a:r>
                        <a:rPr lang="en-US" baseline="0" dirty="0" smtClean="0"/>
                        <a:t> and</a:t>
                      </a:r>
                      <a:r>
                        <a:rPr lang="en-US" dirty="0" smtClean="0"/>
                        <a:t> Safety review.</a:t>
                      </a:r>
                      <a:endParaRPr lang="en-US" dirty="0"/>
                    </a:p>
                  </a:txBody>
                  <a:tcPr/>
                </a:tc>
              </a:tr>
            </a:tbl>
          </a:graphicData>
        </a:graphic>
      </p:graphicFrame>
      <p:sp>
        <p:nvSpPr>
          <p:cNvPr id="27669" name="TextBox 8"/>
          <p:cNvSpPr txBox="1">
            <a:spLocks noChangeArrowheads="1"/>
          </p:cNvSpPr>
          <p:nvPr/>
        </p:nvSpPr>
        <p:spPr bwMode="auto">
          <a:xfrm>
            <a:off x="1143000" y="5715000"/>
            <a:ext cx="7038975" cy="523875"/>
          </a:xfrm>
          <a:prstGeom prst="rect">
            <a:avLst/>
          </a:prstGeom>
          <a:noFill/>
          <a:ln w="9525">
            <a:noFill/>
            <a:miter lim="800000"/>
            <a:headEnd/>
            <a:tailEnd/>
          </a:ln>
        </p:spPr>
        <p:txBody>
          <a:bodyPr wrap="none">
            <a:spAutoFit/>
          </a:bodyPr>
          <a:lstStyle/>
          <a:p>
            <a:r>
              <a:rPr lang="en-US" sz="2800">
                <a:latin typeface="Constantia" pitchFamily="18" charset="0"/>
              </a:rPr>
              <a:t>Total : 27 mw Eng. 32 mw Designer  (~$148k)</a:t>
            </a:r>
          </a:p>
        </p:txBody>
      </p:sp>
      <p:sp>
        <p:nvSpPr>
          <p:cNvPr id="5" name="Slide Number Placeholder 4"/>
          <p:cNvSpPr>
            <a:spLocks noGrp="1"/>
          </p:cNvSpPr>
          <p:nvPr>
            <p:ph type="sldNum" sz="quarter" idx="12"/>
          </p:nvPr>
        </p:nvSpPr>
        <p:spPr/>
        <p:txBody>
          <a:bodyPr/>
          <a:lstStyle/>
          <a:p>
            <a:pPr>
              <a:defRPr/>
            </a:pPr>
            <a:fld id="{AA6E2EA1-64B9-456A-818C-B0EB371189C3}" type="slidenum">
              <a:rPr lang="en-US"/>
              <a:pPr>
                <a:defRPr/>
              </a:pPr>
              <a:t>14</a:t>
            </a:fld>
            <a:endParaRPr lang="en-US"/>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533400"/>
            <a:ext cx="8229600" cy="1828800"/>
          </a:xfrm>
        </p:spPr>
        <p:txBody>
          <a:bodyPr>
            <a:normAutofit fontScale="90000"/>
          </a:bodyPr>
          <a:lstStyle/>
          <a:p>
            <a:pPr fontAlgn="auto">
              <a:spcAft>
                <a:spcPts val="0"/>
              </a:spcAft>
              <a:defRPr/>
            </a:pPr>
            <a:r>
              <a:rPr lang="en-US" dirty="0" smtClean="0"/>
              <a:t>Overview of what is in P3E for the tagger magnet </a:t>
            </a:r>
            <a:br>
              <a:rPr lang="en-US" dirty="0" smtClean="0"/>
            </a:br>
            <a:r>
              <a:rPr lang="en-US" dirty="0" smtClean="0">
                <a:sym typeface="Wingdings" pitchFamily="2" charset="2"/>
              </a:rPr>
              <a:t></a:t>
            </a:r>
            <a:r>
              <a:rPr lang="en-US" dirty="0" smtClean="0"/>
              <a:t>excluding installation</a:t>
            </a:r>
            <a:r>
              <a:rPr lang="en-US" dirty="0" smtClean="0">
                <a:sym typeface="Wingdings" pitchFamily="2" charset="2"/>
              </a:rPr>
              <a:t></a:t>
            </a:r>
            <a:endParaRPr lang="en-US" dirty="0"/>
          </a:p>
        </p:txBody>
      </p:sp>
      <p:sp>
        <p:nvSpPr>
          <p:cNvPr id="28674" name="Content Placeholder 3"/>
          <p:cNvSpPr>
            <a:spLocks noGrp="1"/>
          </p:cNvSpPr>
          <p:nvPr>
            <p:ph idx="1"/>
          </p:nvPr>
        </p:nvSpPr>
        <p:spPr>
          <a:xfrm>
            <a:off x="381000" y="2590800"/>
            <a:ext cx="8229600" cy="3932238"/>
          </a:xfrm>
        </p:spPr>
        <p:txBody>
          <a:bodyPr/>
          <a:lstStyle/>
          <a:p>
            <a:pPr>
              <a:buFont typeface="Wingdings 2" pitchFamily="18" charset="2"/>
              <a:buNone/>
            </a:pPr>
            <a:r>
              <a:rPr lang="en-US" sz="1200" smtClean="0"/>
              <a:t>Activity	Activity 		Start	Finish	Bud. Labor 	Bud.Labor	 Bud. Mat. 	Bud. Total</a:t>
            </a:r>
          </a:p>
          <a:p>
            <a:pPr>
              <a:buFont typeface="Wingdings 2" pitchFamily="18" charset="2"/>
              <a:buNone/>
            </a:pPr>
            <a:r>
              <a:rPr lang="en-US" sz="1200" smtClean="0"/>
              <a:t>ID		 Name				 Cost	 Cost	Cost	 Cost</a:t>
            </a:r>
          </a:p>
          <a:p>
            <a:pPr>
              <a:buFont typeface="Wingdings 2" pitchFamily="18" charset="2"/>
              <a:buNone/>
            </a:pPr>
            <a:r>
              <a:rPr lang="en-US" sz="1200" smtClean="0"/>
              <a:t> 15511005	Drawings for Yoke Steel	01-Apr-10 	20-Sep-10	43.0w	$41,676	$0	$41,676</a:t>
            </a:r>
          </a:p>
          <a:p>
            <a:pPr>
              <a:buFont typeface="Wingdings 2" pitchFamily="18" charset="2"/>
              <a:buNone/>
            </a:pPr>
            <a:r>
              <a:rPr lang="en-US" sz="1200" smtClean="0"/>
              <a:t> 15511010	Drawings for Coils 	01-Apr-10	20-Aug-10 	65.0w	$52,966	$0	$52,966</a:t>
            </a:r>
          </a:p>
          <a:p>
            <a:pPr>
              <a:buFont typeface="Wingdings 2" pitchFamily="18" charset="2"/>
              <a:buNone/>
            </a:pPr>
            <a:r>
              <a:rPr lang="en-US" sz="1200" smtClean="0"/>
              <a:t>15511015	Drawings for Vac Chamb 	01-Apr-10 	20-Sep-10 	65.0w	$52,966	$0	$52,966</a:t>
            </a:r>
          </a:p>
          <a:p>
            <a:pPr>
              <a:buFont typeface="Wingdings 2" pitchFamily="18" charset="2"/>
              <a:buNone/>
            </a:pPr>
            <a:r>
              <a:rPr lang="en-US" sz="1200" smtClean="0"/>
              <a:t>15511025	Dsgn Stands for Mag 	01-Apr-10 	24-Jun-10 	37.0w	$41,676	$0	$41,676</a:t>
            </a:r>
          </a:p>
          <a:p>
            <a:pPr>
              <a:buFont typeface="Wingdings 2" pitchFamily="18" charset="2"/>
              <a:buNone/>
            </a:pPr>
            <a:r>
              <a:rPr lang="en-US" sz="1200" smtClean="0"/>
              <a:t>15511030	Dsgn Supprt for Vac Chamb 01-Apr-10 	03-Sep-10 	37.0w	$41,676	$0	$41,676</a:t>
            </a:r>
          </a:p>
          <a:p>
            <a:pPr>
              <a:buFont typeface="Wingdings 2" pitchFamily="18" charset="2"/>
              <a:buNone/>
            </a:pPr>
            <a:r>
              <a:rPr lang="en-US" sz="1200" smtClean="0"/>
              <a:t>15511040	Write Pwr Supply Spec 	23-Aug-10 	27-Sep-10 	</a:t>
            </a:r>
            <a:r>
              <a:rPr lang="en-US" sz="1200" smtClean="0">
                <a:solidFill>
                  <a:srgbClr val="00B050"/>
                </a:solidFill>
              </a:rPr>
              <a:t>11.0w</a:t>
            </a:r>
            <a:r>
              <a:rPr lang="en-US" sz="1200" smtClean="0"/>
              <a:t>	</a:t>
            </a:r>
            <a:r>
              <a:rPr lang="en-US" sz="1200" smtClean="0">
                <a:solidFill>
                  <a:srgbClr val="00B050"/>
                </a:solidFill>
              </a:rPr>
              <a:t>$6,938	$0	$6,938</a:t>
            </a:r>
          </a:p>
          <a:p>
            <a:pPr>
              <a:buFont typeface="Wingdings 2" pitchFamily="18" charset="2"/>
              <a:buNone/>
            </a:pPr>
            <a:r>
              <a:rPr lang="en-US" sz="1200" smtClean="0"/>
              <a:t>15511045	EH&amp;S Review of Dsgn 	21-Sep-10 	27-Sep-10 	0.0w	$0	$0	$0</a:t>
            </a:r>
          </a:p>
          <a:p>
            <a:pPr>
              <a:buFont typeface="Wingdings 2" pitchFamily="18" charset="2"/>
              <a:buNone/>
            </a:pPr>
            <a:r>
              <a:rPr lang="en-US" sz="1200" smtClean="0"/>
              <a:t>15511050	Proc Yoke Steel 	05-Jan-11 	26-Aug-11 	2.0w	$1,334	$541,992	$543,326</a:t>
            </a:r>
          </a:p>
          <a:p>
            <a:pPr>
              <a:buFont typeface="Wingdings 2" pitchFamily="18" charset="2"/>
              <a:buNone/>
            </a:pPr>
            <a:r>
              <a:rPr lang="en-US" sz="1200" smtClean="0"/>
              <a:t>15511060	Proc Vac Chamb 	05-Jan-11 	30-Mar-11 	3.0w	$2,000	$70,948	$72,948</a:t>
            </a:r>
          </a:p>
          <a:p>
            <a:pPr>
              <a:buFont typeface="Wingdings 2" pitchFamily="18" charset="2"/>
              <a:buNone/>
            </a:pPr>
            <a:r>
              <a:rPr lang="en-US" sz="1200" smtClean="0"/>
              <a:t>15511065	Proc Pwr Supply 	05-Jan-11 	31-Mar-11 	</a:t>
            </a:r>
            <a:r>
              <a:rPr lang="en-US" sz="1200" smtClean="0">
                <a:solidFill>
                  <a:srgbClr val="00B050"/>
                </a:solidFill>
              </a:rPr>
              <a:t>0.0w</a:t>
            </a:r>
            <a:r>
              <a:rPr lang="en-US" sz="1200" smtClean="0"/>
              <a:t>	</a:t>
            </a:r>
            <a:r>
              <a:rPr lang="en-US" sz="1200" smtClean="0">
                <a:solidFill>
                  <a:srgbClr val="00B050"/>
                </a:solidFill>
              </a:rPr>
              <a:t>$0	$64,735	$64,735</a:t>
            </a:r>
          </a:p>
          <a:p>
            <a:pPr>
              <a:buFont typeface="Wingdings 2" pitchFamily="18" charset="2"/>
              <a:buNone/>
            </a:pPr>
            <a:r>
              <a:rPr lang="en-US" sz="1200" smtClean="0"/>
              <a:t>15511105	Tag Mag Acceptance Test 	02-Jul-12 	02-Jul-12 	0.0w	$0	$0	$0</a:t>
            </a:r>
          </a:p>
          <a:p>
            <a:pPr>
              <a:buFont typeface="Wingdings 2" pitchFamily="18" charset="2"/>
              <a:buNone/>
            </a:pPr>
            <a:r>
              <a:rPr lang="en-US" sz="1200" smtClean="0"/>
              <a:t>15511110	Shipping to JLab 	03-Jul-12 	27-Aug-12 	0.0w	$0	$34,074	$34,074</a:t>
            </a:r>
          </a:p>
          <a:p>
            <a:pPr>
              <a:buFont typeface="Wingdings 2" pitchFamily="18" charset="2"/>
              <a:buNone/>
            </a:pPr>
            <a:r>
              <a:rPr lang="en-US" sz="1200" smtClean="0"/>
              <a:t>				</a:t>
            </a:r>
            <a:r>
              <a:rPr lang="en-US" sz="1200" smtClean="0">
                <a:solidFill>
                  <a:srgbClr val="00B050"/>
                </a:solidFill>
              </a:rPr>
              <a:t>Power Supply Subtotal	11.0w	$6,938	$64,735	$71,673</a:t>
            </a:r>
          </a:p>
          <a:p>
            <a:pPr>
              <a:buFont typeface="Wingdings 2" pitchFamily="18" charset="2"/>
              <a:buNone/>
            </a:pPr>
            <a:r>
              <a:rPr lang="en-US" sz="1200" smtClean="0"/>
              <a:t>				Tagger Dipole Subtotal	252w	$234.3k	$647k	$881.3</a:t>
            </a:r>
          </a:p>
          <a:p>
            <a:pPr>
              <a:buFont typeface="Wingdings 2" pitchFamily="18" charset="2"/>
              <a:buNone/>
            </a:pPr>
            <a:endParaRPr lang="en-US" sz="1200" smtClean="0"/>
          </a:p>
        </p:txBody>
      </p:sp>
      <p:sp>
        <p:nvSpPr>
          <p:cNvPr id="5" name="Rectangle 4"/>
          <p:cNvSpPr/>
          <p:nvPr/>
        </p:nvSpPr>
        <p:spPr>
          <a:xfrm>
            <a:off x="457200" y="3048000"/>
            <a:ext cx="7848600" cy="1143000"/>
          </a:xfrm>
          <a:prstGeom prst="rect">
            <a:avLst/>
          </a:prstGeom>
          <a:solidFill>
            <a:srgbClr val="7030A0">
              <a:alpha val="21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ctangle 5"/>
          <p:cNvSpPr/>
          <p:nvPr/>
        </p:nvSpPr>
        <p:spPr>
          <a:xfrm>
            <a:off x="6831013" y="5697538"/>
            <a:ext cx="609600" cy="533400"/>
          </a:xfrm>
          <a:prstGeom prst="rect">
            <a:avLst/>
          </a:prstGeom>
          <a:solidFill>
            <a:srgbClr val="FFFF00">
              <a:alpha val="20000"/>
            </a:srgb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ctangle 6"/>
          <p:cNvSpPr/>
          <p:nvPr/>
        </p:nvSpPr>
        <p:spPr>
          <a:xfrm>
            <a:off x="5867400" y="5715000"/>
            <a:ext cx="609600" cy="457200"/>
          </a:xfrm>
          <a:prstGeom prst="rect">
            <a:avLst/>
          </a:prstGeom>
          <a:solidFill>
            <a:schemeClr val="accent5">
              <a:lumMod val="75000"/>
              <a:alpha val="17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Slide Number Placeholder 7"/>
          <p:cNvSpPr>
            <a:spLocks noGrp="1"/>
          </p:cNvSpPr>
          <p:nvPr>
            <p:ph type="sldNum" sz="quarter" idx="12"/>
          </p:nvPr>
        </p:nvSpPr>
        <p:spPr/>
        <p:txBody>
          <a:bodyPr/>
          <a:lstStyle/>
          <a:p>
            <a:pPr>
              <a:defRPr/>
            </a:pPr>
            <a:fld id="{5E31C8C9-0B9A-4971-8505-2389252D78F7}" type="slidenum">
              <a:rPr lang="en-US"/>
              <a:pPr>
                <a:defRPr/>
              </a:pPr>
              <a:t>15</a:t>
            </a:fld>
            <a:endParaRPr lang="en-US"/>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Title 1"/>
          <p:cNvSpPr>
            <a:spLocks noGrp="1"/>
          </p:cNvSpPr>
          <p:nvPr>
            <p:ph type="title"/>
          </p:nvPr>
        </p:nvSpPr>
        <p:spPr/>
        <p:txBody>
          <a:bodyPr/>
          <a:lstStyle/>
          <a:p>
            <a:r>
              <a:rPr lang="en-US" smtClean="0"/>
              <a:t>Budgeted cost for installation</a:t>
            </a:r>
          </a:p>
        </p:txBody>
      </p:sp>
      <p:sp>
        <p:nvSpPr>
          <p:cNvPr id="29698" name="Content Placeholder 2"/>
          <p:cNvSpPr>
            <a:spLocks noGrp="1"/>
          </p:cNvSpPr>
          <p:nvPr>
            <p:ph idx="1"/>
          </p:nvPr>
        </p:nvSpPr>
        <p:spPr>
          <a:xfrm>
            <a:off x="0" y="2057400"/>
            <a:ext cx="9144000" cy="1447800"/>
          </a:xfrm>
        </p:spPr>
        <p:txBody>
          <a:bodyPr/>
          <a:lstStyle/>
          <a:p>
            <a:pPr>
              <a:buFont typeface="Wingdings 2" pitchFamily="18" charset="2"/>
              <a:buNone/>
            </a:pPr>
            <a:r>
              <a:rPr lang="en-US" sz="1000" smtClean="0"/>
              <a:t>Activity ID	Activity Name			Start	Finish		Bud. Labor	Bud. Material 	Bud. Total</a:t>
            </a:r>
          </a:p>
          <a:p>
            <a:pPr>
              <a:buFont typeface="Wingdings 2" pitchFamily="18" charset="2"/>
              <a:buNone/>
            </a:pPr>
            <a:r>
              <a:rPr lang="en-US" sz="1000" smtClean="0"/>
              <a:t>        1562045	Install Tagger Magnets &amp; Chamber	28-Aug-12 	30-Oct-12 04:00 PM	$26,035	$27,685	$53,720</a:t>
            </a:r>
          </a:p>
          <a:p>
            <a:pPr>
              <a:buFont typeface="Wingdings 2" pitchFamily="18" charset="2"/>
              <a:buNone/>
            </a:pPr>
            <a:r>
              <a:rPr lang="en-US" sz="1000" smtClean="0"/>
              <a:t>        1562050	Install Tagger Pwr Supply (Installtn)	27-Jun-12 	24-Jul-12 04:00 PM	$17,612	$10,648	$28,261</a:t>
            </a:r>
          </a:p>
          <a:p>
            <a:pPr>
              <a:buFont typeface="Wingdings 2" pitchFamily="18" charset="2"/>
              <a:buNone/>
            </a:pPr>
            <a:r>
              <a:rPr lang="en-US" sz="1000" smtClean="0"/>
              <a:t>        1562055	Install LCW Connections (Installtn)	25-Jul-12 	21-Aug-12 04:00 PM	$9,248	$2,130	$11,378</a:t>
            </a:r>
          </a:p>
          <a:p>
            <a:pPr>
              <a:buFont typeface="Wingdings 2" pitchFamily="18" charset="2"/>
              <a:buNone/>
            </a:pPr>
            <a:r>
              <a:rPr lang="en-US" sz="1000" smtClean="0"/>
              <a:t>        1562060	Survey &amp; Align Magnets (Installtn)	31-Oct-12 	13-Nov-12 04:00 PM	$16,090	$0	$16,090</a:t>
            </a:r>
          </a:p>
          <a:p>
            <a:pPr>
              <a:buFont typeface="Wingdings 2" pitchFamily="18" charset="2"/>
              <a:buNone/>
            </a:pPr>
            <a:r>
              <a:rPr lang="en-US" sz="1000" smtClean="0"/>
              <a:t>        1562061	Field Map Tagging Magnet 		14-Nov-12 	19-Feb-13 04:00 PM	$22,581	$0	$22,581</a:t>
            </a:r>
          </a:p>
          <a:p>
            <a:pPr>
              <a:buFont typeface="Wingdings 2" pitchFamily="18" charset="2"/>
              <a:buNone/>
            </a:pPr>
            <a:r>
              <a:rPr lang="en-US" sz="1000" smtClean="0"/>
              <a:t>						Total		$91.5k	$40.5k	$132k</a:t>
            </a:r>
          </a:p>
        </p:txBody>
      </p:sp>
      <p:sp>
        <p:nvSpPr>
          <p:cNvPr id="29699" name="TextBox 3"/>
          <p:cNvSpPr txBox="1">
            <a:spLocks noChangeArrowheads="1"/>
          </p:cNvSpPr>
          <p:nvPr/>
        </p:nvSpPr>
        <p:spPr bwMode="auto">
          <a:xfrm>
            <a:off x="457200" y="4724400"/>
            <a:ext cx="8153400" cy="1477963"/>
          </a:xfrm>
          <a:prstGeom prst="rect">
            <a:avLst/>
          </a:prstGeom>
          <a:noFill/>
          <a:ln w="9525">
            <a:noFill/>
            <a:miter lim="800000"/>
            <a:headEnd/>
            <a:tailEnd/>
          </a:ln>
        </p:spPr>
        <p:txBody>
          <a:bodyPr>
            <a:spAutoFit/>
          </a:bodyPr>
          <a:lstStyle/>
          <a:p>
            <a:r>
              <a:rPr lang="en-US">
                <a:latin typeface="Constantia" pitchFamily="18" charset="0"/>
              </a:rPr>
              <a:t>Remember this includes:  Magnet Survey, Magnet Assembly, Power Supply Installation, Cables, Cable Trays, Water, Temperature Switches, Controls, Programming Controls, Testing the Magnet, Hysteresis Suppression Studies, Generation of the excitation table for CEBAF, Mapping the Magnet, A Mapping Machine if needed including software ….</a:t>
            </a:r>
          </a:p>
        </p:txBody>
      </p:sp>
      <p:sp>
        <p:nvSpPr>
          <p:cNvPr id="29700" name="TextBox 4"/>
          <p:cNvSpPr txBox="1">
            <a:spLocks noChangeArrowheads="1"/>
          </p:cNvSpPr>
          <p:nvPr/>
        </p:nvSpPr>
        <p:spPr bwMode="auto">
          <a:xfrm>
            <a:off x="1371600" y="3657600"/>
            <a:ext cx="6208713" cy="369888"/>
          </a:xfrm>
          <a:prstGeom prst="rect">
            <a:avLst/>
          </a:prstGeom>
          <a:noFill/>
          <a:ln w="9525">
            <a:noFill/>
            <a:miter lim="800000"/>
            <a:headEnd/>
            <a:tailEnd/>
          </a:ln>
        </p:spPr>
        <p:txBody>
          <a:bodyPr wrap="none">
            <a:spAutoFit/>
          </a:bodyPr>
          <a:lstStyle/>
          <a:p>
            <a:r>
              <a:rPr lang="en-US">
                <a:latin typeface="Constantia" pitchFamily="18" charset="0"/>
              </a:rPr>
              <a:t>Summary: 2 technician man years of effort and $40k material</a:t>
            </a:r>
          </a:p>
        </p:txBody>
      </p:sp>
      <p:sp>
        <p:nvSpPr>
          <p:cNvPr id="6" name="Slide Number Placeholder 5"/>
          <p:cNvSpPr>
            <a:spLocks noGrp="1"/>
          </p:cNvSpPr>
          <p:nvPr>
            <p:ph type="sldNum" sz="quarter" idx="12"/>
          </p:nvPr>
        </p:nvSpPr>
        <p:spPr/>
        <p:txBody>
          <a:bodyPr/>
          <a:lstStyle/>
          <a:p>
            <a:pPr>
              <a:defRPr/>
            </a:pPr>
            <a:fld id="{71229A99-EE23-41BE-A411-8C8D6C667D90}" type="slidenum">
              <a:rPr lang="en-US"/>
              <a:pPr>
                <a:defRPr/>
              </a:pPr>
              <a:t>16</a:t>
            </a:fld>
            <a:endParaRPr 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Title 4"/>
          <p:cNvSpPr>
            <a:spLocks noGrp="1"/>
          </p:cNvSpPr>
          <p:nvPr>
            <p:ph type="title"/>
          </p:nvPr>
        </p:nvSpPr>
        <p:spPr>
          <a:xfrm>
            <a:off x="457200" y="762000"/>
            <a:ext cx="8229600" cy="1143000"/>
          </a:xfrm>
        </p:spPr>
        <p:txBody>
          <a:bodyPr/>
          <a:lstStyle/>
          <a:p>
            <a:r>
              <a:rPr lang="en-US" smtClean="0"/>
              <a:t>Must decide on the best plan!</a:t>
            </a:r>
          </a:p>
        </p:txBody>
      </p:sp>
      <p:sp>
        <p:nvSpPr>
          <p:cNvPr id="6" name="Content Placeholder 5"/>
          <p:cNvSpPr>
            <a:spLocks noGrp="1"/>
          </p:cNvSpPr>
          <p:nvPr>
            <p:ph idx="1"/>
          </p:nvPr>
        </p:nvSpPr>
        <p:spPr>
          <a:xfrm>
            <a:off x="457200" y="2362200"/>
            <a:ext cx="8229600" cy="2959100"/>
          </a:xfrm>
        </p:spPr>
        <p:txBody>
          <a:bodyPr>
            <a:normAutofit lnSpcReduction="10000"/>
          </a:bodyPr>
          <a:lstStyle/>
          <a:p>
            <a:pPr marL="274320" indent="-274320" fontAlgn="auto">
              <a:spcAft>
                <a:spcPts val="0"/>
              </a:spcAft>
              <a:buClr>
                <a:schemeClr val="accent3"/>
              </a:buClr>
              <a:buFont typeface="Wingdings 2"/>
              <a:buChar char=""/>
              <a:defRPr/>
            </a:pPr>
            <a:r>
              <a:rPr lang="en-US" dirty="0" smtClean="0"/>
              <a:t>Main Factors to consider:</a:t>
            </a:r>
          </a:p>
          <a:p>
            <a:pPr marL="640080" lvl="1" indent="-246888" fontAlgn="auto">
              <a:spcAft>
                <a:spcPts val="0"/>
              </a:spcAft>
              <a:buFont typeface="Wingdings 2"/>
              <a:buChar char=""/>
              <a:defRPr/>
            </a:pPr>
            <a:r>
              <a:rPr lang="en-US" dirty="0" smtClean="0"/>
              <a:t>Is expert manpower available in house?</a:t>
            </a:r>
          </a:p>
          <a:p>
            <a:pPr lvl="2" indent="-246888" fontAlgn="auto">
              <a:spcAft>
                <a:spcPts val="0"/>
              </a:spcAft>
              <a:buFont typeface="Wingdings 2"/>
              <a:buChar char=""/>
              <a:defRPr/>
            </a:pPr>
            <a:r>
              <a:rPr lang="en-US" dirty="0" smtClean="0"/>
              <a:t>Expertise in the Hall-D group is lacking.</a:t>
            </a:r>
          </a:p>
          <a:p>
            <a:pPr marL="640080" lvl="1" indent="-246888" fontAlgn="auto">
              <a:spcAft>
                <a:spcPts val="0"/>
              </a:spcAft>
              <a:buFont typeface="Wingdings 2"/>
              <a:buChar char=""/>
              <a:defRPr/>
            </a:pPr>
            <a:r>
              <a:rPr lang="en-US" dirty="0" smtClean="0"/>
              <a:t>How large is the risk in finishing the magnet design ourselves?</a:t>
            </a:r>
          </a:p>
          <a:p>
            <a:pPr marL="274320" indent="-274320" fontAlgn="auto">
              <a:spcAft>
                <a:spcPts val="0"/>
              </a:spcAft>
              <a:buClr>
                <a:schemeClr val="accent3"/>
              </a:buClr>
              <a:buFont typeface="Wingdings 2"/>
              <a:buChar char=""/>
              <a:defRPr/>
            </a:pPr>
            <a:r>
              <a:rPr lang="en-US" dirty="0" smtClean="0"/>
              <a:t>If expert manpower can be found in house then the magnet should be built at budget.</a:t>
            </a:r>
            <a:endParaRPr lang="en-US" dirty="0"/>
          </a:p>
        </p:txBody>
      </p:sp>
      <p:sp>
        <p:nvSpPr>
          <p:cNvPr id="4" name="Slide Number Placeholder 3"/>
          <p:cNvSpPr>
            <a:spLocks noGrp="1"/>
          </p:cNvSpPr>
          <p:nvPr>
            <p:ph type="sldNum" sz="quarter" idx="12"/>
          </p:nvPr>
        </p:nvSpPr>
        <p:spPr/>
        <p:txBody>
          <a:bodyPr/>
          <a:lstStyle/>
          <a:p>
            <a:pPr>
              <a:defRPr/>
            </a:pPr>
            <a:fld id="{5F7166F0-23AA-4F0E-84D3-C2A95BE9A7E6}" type="slidenum">
              <a:rPr lang="en-US"/>
              <a:pPr>
                <a:defRPr/>
              </a:pPr>
              <a:t>17</a:t>
            </a:fld>
            <a:endParaRPr lang="en-US"/>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smtClean="0"/>
              <a:t>Backup</a:t>
            </a:r>
            <a:endParaRPr lang="en-US" dirty="0"/>
          </a:p>
        </p:txBody>
      </p:sp>
      <p:sp>
        <p:nvSpPr>
          <p:cNvPr id="31746" name="Subtitle 2"/>
          <p:cNvSpPr>
            <a:spLocks noGrp="1"/>
          </p:cNvSpPr>
          <p:nvPr>
            <p:ph type="subTitle" idx="1"/>
          </p:nvPr>
        </p:nvSpPr>
        <p:spPr>
          <a:xfrm>
            <a:off x="533400" y="3228975"/>
            <a:ext cx="7854950" cy="1752600"/>
          </a:xfrm>
        </p:spPr>
        <p:txBody>
          <a:bodyPr/>
          <a:lstStyle/>
          <a:p>
            <a:pPr marR="0"/>
            <a:endParaRPr lang="en-US" smtClean="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04850"/>
            <a:ext cx="8229600" cy="590550"/>
          </a:xfrm>
        </p:spPr>
        <p:txBody>
          <a:bodyPr>
            <a:normAutofit fontScale="90000"/>
          </a:bodyPr>
          <a:lstStyle/>
          <a:p>
            <a:pPr fontAlgn="auto">
              <a:spcAft>
                <a:spcPts val="0"/>
              </a:spcAft>
              <a:defRPr/>
            </a:pPr>
            <a:r>
              <a:rPr lang="en-US" dirty="0" smtClean="0"/>
              <a:t>Pros and Cons</a:t>
            </a:r>
            <a:endParaRPr lang="en-US" dirty="0"/>
          </a:p>
        </p:txBody>
      </p:sp>
      <p:sp>
        <p:nvSpPr>
          <p:cNvPr id="3" name="Content Placeholder 2"/>
          <p:cNvSpPr>
            <a:spLocks noGrp="1"/>
          </p:cNvSpPr>
          <p:nvPr>
            <p:ph sz="half" idx="1"/>
          </p:nvPr>
        </p:nvSpPr>
        <p:spPr>
          <a:xfrm>
            <a:off x="457200" y="1295400"/>
            <a:ext cx="4038600" cy="5029200"/>
          </a:xfrm>
        </p:spPr>
        <p:txBody>
          <a:bodyPr>
            <a:normAutofit fontScale="70000" lnSpcReduction="20000"/>
          </a:bodyPr>
          <a:lstStyle/>
          <a:p>
            <a:pPr marL="274320" indent="-274320" fontAlgn="auto">
              <a:spcAft>
                <a:spcPts val="0"/>
              </a:spcAft>
              <a:buClr>
                <a:schemeClr val="accent3"/>
              </a:buClr>
              <a:buFont typeface="Wingdings 2"/>
              <a:buNone/>
              <a:defRPr/>
            </a:pPr>
            <a:r>
              <a:rPr lang="en-US" dirty="0" smtClean="0">
                <a:solidFill>
                  <a:schemeClr val="accent4">
                    <a:lumMod val="75000"/>
                  </a:schemeClr>
                </a:solidFill>
              </a:rPr>
              <a:t>Design and Build</a:t>
            </a:r>
          </a:p>
          <a:p>
            <a:pPr marL="274320" indent="-274320" fontAlgn="auto">
              <a:spcAft>
                <a:spcPts val="0"/>
              </a:spcAft>
              <a:buClr>
                <a:schemeClr val="accent3"/>
              </a:buClr>
              <a:buFont typeface="Wingdings 2"/>
              <a:buChar char=""/>
              <a:defRPr/>
            </a:pPr>
            <a:r>
              <a:rPr lang="en-US" dirty="0" smtClean="0">
                <a:solidFill>
                  <a:schemeClr val="accent5">
                    <a:lumMod val="75000"/>
                  </a:schemeClr>
                </a:solidFill>
              </a:rPr>
              <a:t>Pros</a:t>
            </a:r>
          </a:p>
          <a:p>
            <a:pPr marL="640080" lvl="1" indent="-246888" fontAlgn="auto">
              <a:spcAft>
                <a:spcPts val="0"/>
              </a:spcAft>
              <a:buFont typeface="Wingdings 2"/>
              <a:buChar char=""/>
              <a:defRPr/>
            </a:pPr>
            <a:r>
              <a:rPr lang="en-US" dirty="0" smtClean="0"/>
              <a:t>Do not need to finish the design.</a:t>
            </a:r>
          </a:p>
          <a:p>
            <a:pPr marL="640080" lvl="1" indent="-246888" fontAlgn="auto">
              <a:spcAft>
                <a:spcPts val="0"/>
              </a:spcAft>
              <a:buFont typeface="Wingdings 2"/>
              <a:buChar char=""/>
              <a:defRPr/>
            </a:pPr>
            <a:r>
              <a:rPr lang="en-US" dirty="0" smtClean="0"/>
              <a:t>Can benefit from company’s  experience . </a:t>
            </a:r>
          </a:p>
          <a:p>
            <a:pPr marL="640080" lvl="1" indent="-246888" fontAlgn="auto">
              <a:spcAft>
                <a:spcPts val="0"/>
              </a:spcAft>
              <a:buFont typeface="Wingdings 2"/>
              <a:buChar char=""/>
              <a:defRPr/>
            </a:pPr>
            <a:r>
              <a:rPr lang="en-US" dirty="0" smtClean="0"/>
              <a:t>Company will generate the necessary documentation.</a:t>
            </a:r>
          </a:p>
          <a:p>
            <a:pPr marL="640080" lvl="1" indent="-246888" fontAlgn="auto">
              <a:spcAft>
                <a:spcPts val="0"/>
              </a:spcAft>
              <a:buFont typeface="Wingdings 2"/>
              <a:buChar char=""/>
              <a:defRPr/>
            </a:pPr>
            <a:r>
              <a:rPr lang="en-US" dirty="0" smtClean="0"/>
              <a:t>Company can test the magnet before delivery.</a:t>
            </a:r>
          </a:p>
          <a:p>
            <a:pPr lvl="2" indent="-246888" fontAlgn="auto">
              <a:spcAft>
                <a:spcPts val="0"/>
              </a:spcAft>
              <a:buFont typeface="Wingdings 2"/>
              <a:buChar char=""/>
              <a:defRPr/>
            </a:pPr>
            <a:r>
              <a:rPr lang="en-US" dirty="0" smtClean="0">
                <a:solidFill>
                  <a:schemeClr val="accent5">
                    <a:lumMod val="75000"/>
                  </a:schemeClr>
                </a:solidFill>
              </a:rPr>
              <a:t>Know we will receive a working magnet!</a:t>
            </a:r>
          </a:p>
          <a:p>
            <a:pPr marL="274320" indent="-274320" fontAlgn="auto">
              <a:spcAft>
                <a:spcPts val="0"/>
              </a:spcAft>
              <a:buClr>
                <a:schemeClr val="accent3"/>
              </a:buClr>
              <a:buFont typeface="Wingdings 2"/>
              <a:buChar char=""/>
              <a:defRPr/>
            </a:pPr>
            <a:r>
              <a:rPr lang="en-US" dirty="0" smtClean="0">
                <a:solidFill>
                  <a:srgbClr val="C00000"/>
                </a:solidFill>
              </a:rPr>
              <a:t>Cons</a:t>
            </a:r>
          </a:p>
          <a:p>
            <a:pPr marL="640080" lvl="1" indent="-246888" fontAlgn="auto">
              <a:spcAft>
                <a:spcPts val="0"/>
              </a:spcAft>
              <a:buFont typeface="Wingdings 2"/>
              <a:buChar char=""/>
              <a:defRPr/>
            </a:pPr>
            <a:r>
              <a:rPr lang="en-US" dirty="0" smtClean="0"/>
              <a:t>Must review the company’s proposal.</a:t>
            </a:r>
          </a:p>
          <a:p>
            <a:pPr marL="640080" lvl="1" indent="-246888" fontAlgn="auto">
              <a:spcAft>
                <a:spcPts val="0"/>
              </a:spcAft>
              <a:buFont typeface="Wingdings 2"/>
              <a:buChar char=""/>
              <a:defRPr/>
            </a:pPr>
            <a:r>
              <a:rPr lang="en-US" dirty="0" smtClean="0"/>
              <a:t>Must pay for all design work at the company.</a:t>
            </a:r>
          </a:p>
          <a:p>
            <a:pPr marL="274320" indent="-274320" fontAlgn="auto">
              <a:spcAft>
                <a:spcPts val="0"/>
              </a:spcAft>
              <a:buClr>
                <a:schemeClr val="accent3"/>
              </a:buClr>
              <a:buFont typeface="Wingdings 2"/>
              <a:buChar char=""/>
              <a:defRPr/>
            </a:pPr>
            <a:endParaRPr lang="en-US" dirty="0"/>
          </a:p>
        </p:txBody>
      </p:sp>
      <p:sp>
        <p:nvSpPr>
          <p:cNvPr id="4" name="Content Placeholder 3"/>
          <p:cNvSpPr>
            <a:spLocks noGrp="1"/>
          </p:cNvSpPr>
          <p:nvPr>
            <p:ph sz="half" idx="2"/>
          </p:nvPr>
        </p:nvSpPr>
        <p:spPr>
          <a:xfrm>
            <a:off x="4648200" y="1295400"/>
            <a:ext cx="4038600" cy="4435475"/>
          </a:xfrm>
        </p:spPr>
        <p:txBody>
          <a:bodyPr>
            <a:normAutofit fontScale="70000" lnSpcReduction="20000"/>
          </a:bodyPr>
          <a:lstStyle/>
          <a:p>
            <a:pPr marL="274320" indent="-274320" fontAlgn="auto">
              <a:spcAft>
                <a:spcPts val="0"/>
              </a:spcAft>
              <a:buClr>
                <a:schemeClr val="accent3"/>
              </a:buClr>
              <a:buFont typeface="Wingdings 2"/>
              <a:buNone/>
              <a:defRPr/>
            </a:pPr>
            <a:r>
              <a:rPr lang="en-US" dirty="0" smtClean="0">
                <a:solidFill>
                  <a:schemeClr val="accent4">
                    <a:lumMod val="75000"/>
                  </a:schemeClr>
                </a:solidFill>
              </a:rPr>
              <a:t>Straight Build</a:t>
            </a:r>
            <a:endParaRPr lang="en-US" dirty="0" smtClean="0"/>
          </a:p>
          <a:p>
            <a:pPr marL="274320" indent="-274320" fontAlgn="auto">
              <a:spcAft>
                <a:spcPts val="0"/>
              </a:spcAft>
              <a:buClr>
                <a:schemeClr val="accent3"/>
              </a:buClr>
              <a:buFont typeface="Wingdings 2"/>
              <a:buChar char=""/>
              <a:defRPr/>
            </a:pPr>
            <a:r>
              <a:rPr lang="en-US" dirty="0" smtClean="0">
                <a:solidFill>
                  <a:schemeClr val="accent5">
                    <a:lumMod val="75000"/>
                  </a:schemeClr>
                </a:solidFill>
              </a:rPr>
              <a:t>Pros</a:t>
            </a:r>
          </a:p>
          <a:p>
            <a:pPr marL="640080" lvl="1" indent="-246888" fontAlgn="auto">
              <a:spcAft>
                <a:spcPts val="0"/>
              </a:spcAft>
              <a:buFont typeface="Wingdings 2"/>
              <a:buChar char=""/>
              <a:defRPr/>
            </a:pPr>
            <a:r>
              <a:rPr lang="en-US" dirty="0" smtClean="0"/>
              <a:t>Do not have to review the company’s final design.</a:t>
            </a:r>
          </a:p>
          <a:p>
            <a:pPr marL="640080" lvl="1" indent="-246888" fontAlgn="auto">
              <a:spcAft>
                <a:spcPts val="0"/>
              </a:spcAft>
              <a:buFont typeface="Wingdings 2"/>
              <a:buChar char=""/>
              <a:defRPr/>
            </a:pPr>
            <a:r>
              <a:rPr lang="en-US" dirty="0" smtClean="0"/>
              <a:t>Cost of contracts may be less as the companies do not need to engineer.</a:t>
            </a:r>
          </a:p>
          <a:p>
            <a:pPr marL="274320" indent="-274320" fontAlgn="auto">
              <a:spcAft>
                <a:spcPts val="0"/>
              </a:spcAft>
              <a:buClr>
                <a:schemeClr val="accent3"/>
              </a:buClr>
              <a:buFont typeface="Wingdings 2"/>
              <a:buNone/>
              <a:defRPr/>
            </a:pPr>
            <a:endParaRPr lang="en-US" dirty="0" smtClean="0">
              <a:solidFill>
                <a:schemeClr val="accent5">
                  <a:lumMod val="75000"/>
                </a:schemeClr>
              </a:solidFill>
            </a:endParaRPr>
          </a:p>
          <a:p>
            <a:pPr marL="274320" indent="-274320" fontAlgn="auto">
              <a:spcAft>
                <a:spcPts val="0"/>
              </a:spcAft>
              <a:buClr>
                <a:schemeClr val="accent3"/>
              </a:buClr>
              <a:buFont typeface="Wingdings 2"/>
              <a:buChar char=""/>
              <a:defRPr/>
            </a:pPr>
            <a:r>
              <a:rPr lang="en-US" dirty="0" smtClean="0">
                <a:solidFill>
                  <a:srgbClr val="C00000"/>
                </a:solidFill>
              </a:rPr>
              <a:t>Cons</a:t>
            </a:r>
          </a:p>
          <a:p>
            <a:pPr marL="640080" lvl="1" indent="-246888" fontAlgn="auto">
              <a:spcAft>
                <a:spcPts val="0"/>
              </a:spcAft>
              <a:buFont typeface="Wingdings 2"/>
              <a:buChar char=""/>
              <a:defRPr/>
            </a:pPr>
            <a:r>
              <a:rPr lang="en-US" dirty="0" smtClean="0"/>
              <a:t>Cannot benefit from company’s experience.</a:t>
            </a:r>
          </a:p>
          <a:p>
            <a:pPr marL="640080" lvl="1" indent="-246888" fontAlgn="auto">
              <a:spcAft>
                <a:spcPts val="0"/>
              </a:spcAft>
              <a:buFont typeface="Wingdings 2"/>
              <a:buChar char=""/>
              <a:defRPr/>
            </a:pPr>
            <a:r>
              <a:rPr lang="en-US" dirty="0" smtClean="0"/>
              <a:t>More work in procurement here due to multiple contracts.</a:t>
            </a:r>
          </a:p>
          <a:p>
            <a:pPr marL="640080" lvl="1" indent="-246888" fontAlgn="auto">
              <a:spcAft>
                <a:spcPts val="0"/>
              </a:spcAft>
              <a:buFont typeface="Wingdings 2"/>
              <a:buChar char=""/>
              <a:defRPr/>
            </a:pPr>
            <a:r>
              <a:rPr lang="en-US" dirty="0" smtClean="0"/>
              <a:t>Q&amp;A is more important as only partial testing can be done before delivery. </a:t>
            </a:r>
          </a:p>
          <a:p>
            <a:pPr marL="640080" lvl="1" indent="-246888" fontAlgn="auto">
              <a:spcAft>
                <a:spcPts val="0"/>
              </a:spcAft>
              <a:buFont typeface="Wingdings 2"/>
              <a:buChar char=""/>
              <a:defRPr/>
            </a:pPr>
            <a:r>
              <a:rPr lang="en-US" dirty="0" smtClean="0"/>
              <a:t>First  assembly and testing at JLAB.</a:t>
            </a:r>
            <a:endParaRPr lang="en-US" dirty="0"/>
          </a:p>
        </p:txBody>
      </p:sp>
      <p:sp>
        <p:nvSpPr>
          <p:cNvPr id="5" name="Slide Number Placeholder 4"/>
          <p:cNvSpPr>
            <a:spLocks noGrp="1"/>
          </p:cNvSpPr>
          <p:nvPr>
            <p:ph type="sldNum" sz="quarter" idx="12"/>
          </p:nvPr>
        </p:nvSpPr>
        <p:spPr/>
        <p:txBody>
          <a:bodyPr/>
          <a:lstStyle/>
          <a:p>
            <a:pPr>
              <a:defRPr/>
            </a:pPr>
            <a:fld id="{0C14B59C-C49E-4B8F-A793-BB4740F298AD}" type="slidenum">
              <a:rPr lang="en-US"/>
              <a:pPr>
                <a:defRPr/>
              </a:pPr>
              <a:t>19</a:t>
            </a:fld>
            <a:endParaRPr 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3" name="Title 1"/>
          <p:cNvSpPr>
            <a:spLocks noGrp="1"/>
          </p:cNvSpPr>
          <p:nvPr>
            <p:ph type="title"/>
          </p:nvPr>
        </p:nvSpPr>
        <p:spPr/>
        <p:txBody>
          <a:bodyPr/>
          <a:lstStyle/>
          <a:p>
            <a:r>
              <a:rPr lang="en-US" smtClean="0"/>
              <a:t>Manpower cost</a:t>
            </a:r>
          </a:p>
        </p:txBody>
      </p:sp>
      <p:sp>
        <p:nvSpPr>
          <p:cNvPr id="3" name="Content Placeholder 2"/>
          <p:cNvSpPr>
            <a:spLocks noGrp="1"/>
          </p:cNvSpPr>
          <p:nvPr>
            <p:ph idx="1"/>
          </p:nvPr>
        </p:nvSpPr>
        <p:spPr>
          <a:xfrm>
            <a:off x="457200" y="1612900"/>
            <a:ext cx="8229600" cy="4387850"/>
          </a:xfrm>
        </p:spPr>
        <p:txBody>
          <a:bodyPr>
            <a:normAutofit/>
          </a:bodyPr>
          <a:lstStyle/>
          <a:p>
            <a:pPr marL="274320" indent="-274320" fontAlgn="auto">
              <a:spcAft>
                <a:spcPts val="0"/>
              </a:spcAft>
              <a:buClr>
                <a:schemeClr val="accent3"/>
              </a:buClr>
              <a:buFont typeface="Wingdings 2"/>
              <a:buChar char=""/>
              <a:defRPr/>
            </a:pPr>
            <a:r>
              <a:rPr lang="en-US" dirty="0" err="1" smtClean="0"/>
              <a:t>Mech</a:t>
            </a:r>
            <a:r>
              <a:rPr lang="en-US" dirty="0" smtClean="0"/>
              <a:t> Eng $63.81 per hr</a:t>
            </a:r>
          </a:p>
          <a:p>
            <a:pPr marL="640080" lvl="1" indent="-246888" fontAlgn="auto">
              <a:spcAft>
                <a:spcPts val="0"/>
              </a:spcAft>
              <a:buFont typeface="Wingdings 2"/>
              <a:buChar char=""/>
              <a:defRPr/>
            </a:pPr>
            <a:r>
              <a:rPr lang="en-US" dirty="0" smtClean="0"/>
              <a:t>63.81*40*(52/44)= $3.0 k per mw</a:t>
            </a:r>
          </a:p>
          <a:p>
            <a:pPr lvl="2" indent="-246888" fontAlgn="auto">
              <a:spcAft>
                <a:spcPts val="0"/>
              </a:spcAft>
              <a:buFont typeface="Wingdings 2"/>
              <a:buChar char=""/>
              <a:defRPr/>
            </a:pPr>
            <a:r>
              <a:rPr lang="en-US" dirty="0" smtClean="0"/>
              <a:t>Fully burdened non-escalated effort</a:t>
            </a:r>
          </a:p>
          <a:p>
            <a:pPr marL="274320" lvl="1" indent="-274320" fontAlgn="auto">
              <a:spcAft>
                <a:spcPts val="0"/>
              </a:spcAft>
              <a:buClr>
                <a:schemeClr val="accent3"/>
              </a:buClr>
              <a:buSzPct val="95000"/>
              <a:buFont typeface="Wingdings 2"/>
              <a:buChar char=""/>
              <a:defRPr/>
            </a:pPr>
            <a:r>
              <a:rPr lang="en-US" dirty="0" err="1" smtClean="0"/>
              <a:t>Mech</a:t>
            </a:r>
            <a:r>
              <a:rPr lang="en-US" dirty="0" smtClean="0"/>
              <a:t> Designer $43.84 per hour</a:t>
            </a:r>
          </a:p>
          <a:p>
            <a:pPr marL="640080" lvl="1" indent="-246888" fontAlgn="auto">
              <a:spcAft>
                <a:spcPts val="0"/>
              </a:spcAft>
              <a:buFont typeface="Wingdings 2"/>
              <a:buChar char=""/>
              <a:defRPr/>
            </a:pPr>
            <a:r>
              <a:rPr lang="en-US" dirty="0" smtClean="0"/>
              <a:t>$43.84 *40*(52/44)=$2.1 k per mw</a:t>
            </a:r>
          </a:p>
          <a:p>
            <a:pPr lvl="2" indent="-246888" fontAlgn="auto">
              <a:spcAft>
                <a:spcPts val="0"/>
              </a:spcAft>
              <a:buFont typeface="Wingdings 2"/>
              <a:buChar char=""/>
              <a:defRPr/>
            </a:pPr>
            <a:r>
              <a:rPr lang="en-US" dirty="0" smtClean="0"/>
              <a:t>Fully burdened non-escalated effort</a:t>
            </a:r>
          </a:p>
        </p:txBody>
      </p:sp>
      <p:sp>
        <p:nvSpPr>
          <p:cNvPr id="4" name="Slide Number Placeholder 3"/>
          <p:cNvSpPr>
            <a:spLocks noGrp="1"/>
          </p:cNvSpPr>
          <p:nvPr>
            <p:ph type="sldNum" sz="quarter" idx="12"/>
          </p:nvPr>
        </p:nvSpPr>
        <p:spPr/>
        <p:txBody>
          <a:bodyPr/>
          <a:lstStyle/>
          <a:p>
            <a:pPr>
              <a:defRPr/>
            </a:pPr>
            <a:fld id="{F6C62CA8-593F-4801-9AFA-8175F8D044C5}" type="slidenum">
              <a:rPr lang="en-US"/>
              <a:pPr>
                <a:defRPr/>
              </a:pPr>
              <a:t>20</a:t>
            </a:fld>
            <a:endParaRPr lang="en-US"/>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305800" cy="762000"/>
          </a:xfrm>
        </p:spPr>
        <p:txBody>
          <a:bodyPr>
            <a:normAutofit fontScale="90000"/>
          </a:bodyPr>
          <a:lstStyle/>
          <a:p>
            <a:pPr fontAlgn="auto">
              <a:spcAft>
                <a:spcPts val="0"/>
              </a:spcAft>
              <a:defRPr/>
            </a:pPr>
            <a:r>
              <a:rPr lang="en-US" dirty="0" smtClean="0"/>
              <a:t>Overview</a:t>
            </a:r>
            <a:endParaRPr lang="en-US" dirty="0"/>
          </a:p>
        </p:txBody>
      </p:sp>
      <p:pic>
        <p:nvPicPr>
          <p:cNvPr id="34818" name="Picture 2" descr="TAGGER04.png"/>
          <p:cNvPicPr>
            <a:picLocks noChangeAspect="1"/>
          </p:cNvPicPr>
          <p:nvPr/>
        </p:nvPicPr>
        <p:blipFill>
          <a:blip r:embed="rId2"/>
          <a:srcRect/>
          <a:stretch>
            <a:fillRect/>
          </a:stretch>
        </p:blipFill>
        <p:spPr bwMode="auto">
          <a:xfrm>
            <a:off x="0" y="2286000"/>
            <a:ext cx="9144000" cy="4000500"/>
          </a:xfrm>
          <a:prstGeom prst="rect">
            <a:avLst/>
          </a:prstGeom>
          <a:noFill/>
          <a:ln w="9525">
            <a:noFill/>
            <a:miter lim="800000"/>
            <a:headEnd/>
            <a:tailEnd/>
          </a:ln>
        </p:spPr>
      </p:pic>
      <p:grpSp>
        <p:nvGrpSpPr>
          <p:cNvPr id="34819" name="Group 26"/>
          <p:cNvGrpSpPr>
            <a:grpSpLocks/>
          </p:cNvGrpSpPr>
          <p:nvPr/>
        </p:nvGrpSpPr>
        <p:grpSpPr bwMode="auto">
          <a:xfrm>
            <a:off x="1066800" y="2725738"/>
            <a:ext cx="8131175" cy="2379662"/>
            <a:chOff x="1066800" y="2725270"/>
            <a:chExt cx="8130990" cy="2380130"/>
          </a:xfrm>
        </p:grpSpPr>
        <p:cxnSp>
          <p:nvCxnSpPr>
            <p:cNvPr id="8" name="Straight Connector 7"/>
            <p:cNvCxnSpPr/>
            <p:nvPr/>
          </p:nvCxnSpPr>
          <p:spPr>
            <a:xfrm rot="10800000">
              <a:off x="1066800" y="4952970"/>
              <a:ext cx="228595" cy="152430"/>
            </a:xfrm>
            <a:prstGeom prst="line">
              <a:avLst/>
            </a:prstGeom>
            <a:ln w="19050">
              <a:tailEnd type="none" w="med" len="lg"/>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rot="10800000">
              <a:off x="9045393" y="2725270"/>
              <a:ext cx="152397" cy="76215"/>
            </a:xfrm>
            <a:prstGeom prst="line">
              <a:avLst/>
            </a:prstGeom>
            <a:ln w="19050">
              <a:tailEnd type="none" w="med" len="lg"/>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flipV="1">
              <a:off x="1236659" y="2818950"/>
              <a:ext cx="7907157" cy="2249930"/>
            </a:xfrm>
            <a:prstGeom prst="straightConnector1">
              <a:avLst/>
            </a:prstGeom>
            <a:ln w="19050">
              <a:headEnd type="stealth" w="med" len="lg"/>
              <a:tailEnd type="stealth" w="med" len="lg"/>
            </a:ln>
          </p:spPr>
          <p:style>
            <a:lnRef idx="1">
              <a:schemeClr val="accent1"/>
            </a:lnRef>
            <a:fillRef idx="0">
              <a:schemeClr val="accent1"/>
            </a:fillRef>
            <a:effectRef idx="0">
              <a:schemeClr val="accent1"/>
            </a:effectRef>
            <a:fontRef idx="minor">
              <a:schemeClr val="tx1"/>
            </a:fontRef>
          </p:style>
        </p:cxnSp>
        <p:sp>
          <p:nvSpPr>
            <p:cNvPr id="34840" name="TextBox 10"/>
            <p:cNvSpPr txBox="1">
              <a:spLocks noChangeArrowheads="1"/>
            </p:cNvSpPr>
            <p:nvPr/>
          </p:nvSpPr>
          <p:spPr bwMode="auto">
            <a:xfrm rot="-1114152">
              <a:off x="4602877" y="4304716"/>
              <a:ext cx="1553630" cy="646331"/>
            </a:xfrm>
            <a:prstGeom prst="rect">
              <a:avLst/>
            </a:prstGeom>
            <a:noFill/>
            <a:ln w="9525">
              <a:noFill/>
              <a:miter lim="800000"/>
              <a:headEnd/>
              <a:tailEnd/>
            </a:ln>
          </p:spPr>
          <p:txBody>
            <a:bodyPr>
              <a:spAutoFit/>
            </a:bodyPr>
            <a:lstStyle/>
            <a:p>
              <a:r>
                <a:rPr lang="en-US">
                  <a:latin typeface="Constantia" pitchFamily="18" charset="0"/>
                </a:rPr>
                <a:t>11.1 m long</a:t>
              </a:r>
            </a:p>
            <a:p>
              <a:r>
                <a:rPr lang="en-US">
                  <a:latin typeface="Constantia" pitchFamily="18" charset="0"/>
                </a:rPr>
                <a:t>Exit Window</a:t>
              </a:r>
            </a:p>
          </p:txBody>
        </p:sp>
      </p:grpSp>
      <p:sp>
        <p:nvSpPr>
          <p:cNvPr id="29" name="Content Placeholder 1"/>
          <p:cNvSpPr txBox="1">
            <a:spLocks/>
          </p:cNvSpPr>
          <p:nvPr/>
        </p:nvSpPr>
        <p:spPr>
          <a:xfrm>
            <a:off x="4648200" y="609600"/>
            <a:ext cx="4114800" cy="2133600"/>
          </a:xfrm>
          <a:prstGeom prst="rect">
            <a:avLst/>
          </a:prstGeom>
        </p:spPr>
        <p:txBody>
          <a:bodyPr/>
          <a:lstStyle/>
          <a:p>
            <a:pPr marL="274320" indent="-274320" fontAlgn="auto">
              <a:spcBef>
                <a:spcPct val="20000"/>
              </a:spcBef>
              <a:spcAft>
                <a:spcPts val="0"/>
              </a:spcAft>
              <a:buClr>
                <a:schemeClr val="accent3"/>
              </a:buClr>
              <a:buSzPct val="95000"/>
              <a:buFont typeface="Wingdings 2"/>
              <a:buChar char=""/>
              <a:defRPr/>
            </a:pPr>
            <a:r>
              <a:rPr lang="en-US" sz="2600" dirty="0">
                <a:latin typeface="+mn-lt"/>
              </a:rPr>
              <a:t>1” reinforcing ribs.</a:t>
            </a:r>
          </a:p>
          <a:p>
            <a:pPr marL="274320" indent="-274320" fontAlgn="auto">
              <a:spcBef>
                <a:spcPct val="20000"/>
              </a:spcBef>
              <a:spcAft>
                <a:spcPts val="0"/>
              </a:spcAft>
              <a:buClr>
                <a:schemeClr val="accent3"/>
              </a:buClr>
              <a:buSzPct val="95000"/>
              <a:buFont typeface="Wingdings 2"/>
              <a:buChar char=""/>
              <a:defRPr/>
            </a:pPr>
            <a:r>
              <a:rPr lang="en-US" sz="2600" dirty="0">
                <a:latin typeface="+mn-lt"/>
              </a:rPr>
              <a:t>¼” </a:t>
            </a:r>
            <a:r>
              <a:rPr lang="en-US" sz="2600" dirty="0" err="1">
                <a:latin typeface="+mn-lt"/>
              </a:rPr>
              <a:t>Stn.Stl</a:t>
            </a:r>
            <a:r>
              <a:rPr lang="en-US" sz="2600" dirty="0">
                <a:latin typeface="+mn-lt"/>
              </a:rPr>
              <a:t>. Shell</a:t>
            </a:r>
          </a:p>
          <a:p>
            <a:pPr marL="731520" lvl="1" indent="-274320" fontAlgn="auto">
              <a:spcBef>
                <a:spcPct val="20000"/>
              </a:spcBef>
              <a:spcAft>
                <a:spcPts val="0"/>
              </a:spcAft>
              <a:buClr>
                <a:schemeClr val="accent3"/>
              </a:buClr>
              <a:buSzPct val="95000"/>
              <a:buFont typeface="Wingdings 2"/>
              <a:buChar char=""/>
              <a:defRPr/>
            </a:pPr>
            <a:r>
              <a:rPr lang="en-US" sz="2600" dirty="0">
                <a:latin typeface="+mn-lt"/>
              </a:rPr>
              <a:t>Max 1 mm deflection</a:t>
            </a:r>
          </a:p>
          <a:p>
            <a:pPr marL="274320" indent="-274320" fontAlgn="auto">
              <a:spcBef>
                <a:spcPct val="20000"/>
              </a:spcBef>
              <a:spcAft>
                <a:spcPts val="0"/>
              </a:spcAft>
              <a:buClr>
                <a:schemeClr val="accent3"/>
              </a:buClr>
              <a:buSzPct val="95000"/>
              <a:buFont typeface="Wingdings 2"/>
              <a:buChar char=""/>
              <a:defRPr/>
            </a:pPr>
            <a:r>
              <a:rPr lang="en-US" sz="2600" dirty="0">
                <a:latin typeface="+mn-lt"/>
              </a:rPr>
              <a:t>3/8” (9.5 mm) O-ring</a:t>
            </a:r>
          </a:p>
        </p:txBody>
      </p:sp>
      <p:grpSp>
        <p:nvGrpSpPr>
          <p:cNvPr id="5" name="Group 59"/>
          <p:cNvGrpSpPr>
            <a:grpSpLocks/>
          </p:cNvGrpSpPr>
          <p:nvPr/>
        </p:nvGrpSpPr>
        <p:grpSpPr bwMode="auto">
          <a:xfrm>
            <a:off x="152400" y="1676400"/>
            <a:ext cx="4800600" cy="2895600"/>
            <a:chOff x="152400" y="1676400"/>
            <a:chExt cx="4800600" cy="2895600"/>
          </a:xfrm>
        </p:grpSpPr>
        <p:sp>
          <p:nvSpPr>
            <p:cNvPr id="32" name="Content Placeholder 4"/>
            <p:cNvSpPr txBox="1">
              <a:spLocks/>
            </p:cNvSpPr>
            <p:nvPr/>
          </p:nvSpPr>
          <p:spPr>
            <a:xfrm>
              <a:off x="152400" y="1676400"/>
              <a:ext cx="3810000" cy="685800"/>
            </a:xfrm>
            <a:prstGeom prst="rect">
              <a:avLst/>
            </a:prstGeom>
          </p:spPr>
          <p:txBody>
            <a:bodyPr>
              <a:normAutofit lnSpcReduction="10000"/>
            </a:bodyPr>
            <a:lstStyle/>
            <a:p>
              <a:pPr marL="274320" indent="-274320" fontAlgn="auto">
                <a:spcBef>
                  <a:spcPct val="20000"/>
                </a:spcBef>
                <a:spcAft>
                  <a:spcPts val="0"/>
                </a:spcAft>
                <a:buClr>
                  <a:schemeClr val="accent3"/>
                </a:buClr>
                <a:buSzPct val="95000"/>
                <a:buFont typeface="Wingdings 2"/>
                <a:buChar char=""/>
                <a:defRPr/>
              </a:pPr>
              <a:r>
                <a:rPr lang="en-US" sz="2000" dirty="0">
                  <a:latin typeface="+mn-lt"/>
                </a:rPr>
                <a:t>Brackets to support vacuum forces.</a:t>
              </a:r>
            </a:p>
          </p:txBody>
        </p:sp>
        <p:grpSp>
          <p:nvGrpSpPr>
            <p:cNvPr id="34828" name="Group 58"/>
            <p:cNvGrpSpPr>
              <a:grpSpLocks/>
            </p:cNvGrpSpPr>
            <p:nvPr/>
          </p:nvGrpSpPr>
          <p:grpSpPr bwMode="auto">
            <a:xfrm>
              <a:off x="990600" y="2133600"/>
              <a:ext cx="3962400" cy="2438400"/>
              <a:chOff x="990600" y="2133600"/>
              <a:chExt cx="3962400" cy="2438400"/>
            </a:xfrm>
          </p:grpSpPr>
          <p:cxnSp>
            <p:nvCxnSpPr>
              <p:cNvPr id="34" name="Straight Arrow Connector 33"/>
              <p:cNvCxnSpPr/>
              <p:nvPr/>
            </p:nvCxnSpPr>
            <p:spPr>
              <a:xfrm rot="16200000" flipH="1">
                <a:off x="762000" y="2819400"/>
                <a:ext cx="2057400" cy="685800"/>
              </a:xfrm>
              <a:prstGeom prst="straightConnector1">
                <a:avLst/>
              </a:prstGeom>
              <a:ln w="3810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5" name="Straight Arrow Connector 34"/>
              <p:cNvCxnSpPr/>
              <p:nvPr/>
            </p:nvCxnSpPr>
            <p:spPr>
              <a:xfrm rot="16200000" flipH="1">
                <a:off x="381000" y="3200400"/>
                <a:ext cx="2209800" cy="76200"/>
              </a:xfrm>
              <a:prstGeom prst="straightConnector1">
                <a:avLst/>
              </a:prstGeom>
              <a:ln w="3810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a:xfrm rot="5400000">
                <a:off x="0" y="3124200"/>
                <a:ext cx="2438400" cy="457200"/>
              </a:xfrm>
              <a:prstGeom prst="straightConnector1">
                <a:avLst/>
              </a:prstGeom>
              <a:ln w="3810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rot="16200000" flipH="1">
                <a:off x="1066800" y="2514600"/>
                <a:ext cx="1981200" cy="1219200"/>
              </a:xfrm>
              <a:prstGeom prst="straightConnector1">
                <a:avLst/>
              </a:prstGeom>
              <a:ln w="3810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4" name="Straight Arrow Connector 43"/>
              <p:cNvCxnSpPr/>
              <p:nvPr/>
            </p:nvCxnSpPr>
            <p:spPr>
              <a:xfrm rot="16200000" flipH="1">
                <a:off x="1447800" y="2133600"/>
                <a:ext cx="1828800" cy="1828800"/>
              </a:xfrm>
              <a:prstGeom prst="straightConnector1">
                <a:avLst/>
              </a:prstGeom>
              <a:ln w="3810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5" name="Straight Arrow Connector 44"/>
              <p:cNvCxnSpPr/>
              <p:nvPr/>
            </p:nvCxnSpPr>
            <p:spPr>
              <a:xfrm>
                <a:off x="1447800" y="2133600"/>
                <a:ext cx="2362200" cy="1600200"/>
              </a:xfrm>
              <a:prstGeom prst="straightConnector1">
                <a:avLst/>
              </a:prstGeom>
              <a:ln w="3810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6" name="Straight Arrow Connector 45"/>
              <p:cNvCxnSpPr/>
              <p:nvPr/>
            </p:nvCxnSpPr>
            <p:spPr>
              <a:xfrm>
                <a:off x="1447800" y="2133600"/>
                <a:ext cx="2971800" cy="1447800"/>
              </a:xfrm>
              <a:prstGeom prst="straightConnector1">
                <a:avLst/>
              </a:prstGeom>
              <a:ln w="3810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a:off x="1447800" y="2133600"/>
                <a:ext cx="3505200" cy="1295400"/>
              </a:xfrm>
              <a:prstGeom prst="straightConnector1">
                <a:avLst/>
              </a:prstGeom>
              <a:ln w="38100">
                <a:solidFill>
                  <a:schemeClr val="tx1">
                    <a:lumMod val="75000"/>
                    <a:lumOff val="25000"/>
                  </a:schemeClr>
                </a:solidFill>
                <a:tailEnd type="arrow"/>
              </a:ln>
            </p:spPr>
            <p:style>
              <a:lnRef idx="1">
                <a:schemeClr val="accent1"/>
              </a:lnRef>
              <a:fillRef idx="0">
                <a:schemeClr val="accent1"/>
              </a:fillRef>
              <a:effectRef idx="0">
                <a:schemeClr val="accent1"/>
              </a:effectRef>
              <a:fontRef idx="minor">
                <a:schemeClr val="tx1"/>
              </a:fontRef>
            </p:style>
          </p:cxnSp>
        </p:grpSp>
      </p:grpSp>
      <p:pic>
        <p:nvPicPr>
          <p:cNvPr id="61" name="Picture 2" descr="J:\Talks\magnet_review08\TAGGER_vacCut.jpg"/>
          <p:cNvPicPr>
            <a:picLocks noChangeAspect="1" noChangeArrowheads="1"/>
          </p:cNvPicPr>
          <p:nvPr/>
        </p:nvPicPr>
        <p:blipFill>
          <a:blip r:embed="rId3"/>
          <a:srcRect l="11078" t="23599" r="17065" b="4401"/>
          <a:stretch>
            <a:fillRect/>
          </a:stretch>
        </p:blipFill>
        <p:spPr bwMode="auto">
          <a:xfrm>
            <a:off x="5638800" y="3352800"/>
            <a:ext cx="3505200" cy="3505200"/>
          </a:xfrm>
          <a:prstGeom prst="rect">
            <a:avLst/>
          </a:prstGeom>
          <a:noFill/>
          <a:ln w="9525">
            <a:noFill/>
            <a:miter lim="800000"/>
            <a:headEnd/>
            <a:tailEnd/>
          </a:ln>
        </p:spPr>
      </p:pic>
      <p:grpSp>
        <p:nvGrpSpPr>
          <p:cNvPr id="7" name="Group 66"/>
          <p:cNvGrpSpPr>
            <a:grpSpLocks/>
          </p:cNvGrpSpPr>
          <p:nvPr/>
        </p:nvGrpSpPr>
        <p:grpSpPr bwMode="auto">
          <a:xfrm>
            <a:off x="381000" y="4953000"/>
            <a:ext cx="3657600" cy="2057400"/>
            <a:chOff x="381000" y="4953000"/>
            <a:chExt cx="3657600" cy="2057400"/>
          </a:xfrm>
        </p:grpSpPr>
        <p:sp>
          <p:nvSpPr>
            <p:cNvPr id="62" name="Content Placeholder 4"/>
            <p:cNvSpPr txBox="1">
              <a:spLocks/>
            </p:cNvSpPr>
            <p:nvPr/>
          </p:nvSpPr>
          <p:spPr>
            <a:xfrm>
              <a:off x="381000" y="6172200"/>
              <a:ext cx="3657600" cy="838200"/>
            </a:xfrm>
            <a:prstGeom prst="rect">
              <a:avLst/>
            </a:prstGeom>
          </p:spPr>
          <p:txBody>
            <a:bodyPr>
              <a:normAutofit/>
            </a:bodyPr>
            <a:lstStyle/>
            <a:p>
              <a:pPr marL="169863" indent="-169863" fontAlgn="auto">
                <a:spcBef>
                  <a:spcPts val="400"/>
                </a:spcBef>
                <a:spcAft>
                  <a:spcPts val="0"/>
                </a:spcAft>
                <a:buClr>
                  <a:schemeClr val="accent3">
                    <a:lumMod val="60000"/>
                    <a:lumOff val="40000"/>
                  </a:schemeClr>
                </a:buClr>
                <a:buSzPct val="78000"/>
                <a:buFont typeface="Symbol" pitchFamily="18" charset="2"/>
                <a:buChar char="·"/>
                <a:defRPr/>
              </a:pPr>
              <a:r>
                <a:rPr lang="en-US" dirty="0">
                  <a:latin typeface="+mn-lt"/>
                </a:rPr>
                <a:t>Two NMR probes for field stabilization and monitoring.</a:t>
              </a:r>
              <a:endParaRPr lang="en-US" dirty="0">
                <a:latin typeface="Cambria Math"/>
                <a:ea typeface="Cambria Math"/>
              </a:endParaRPr>
            </a:p>
            <a:p>
              <a:pPr marL="365760" indent="-256032" fontAlgn="auto">
                <a:spcBef>
                  <a:spcPts val="400"/>
                </a:spcBef>
                <a:spcAft>
                  <a:spcPts val="0"/>
                </a:spcAft>
                <a:buClr>
                  <a:schemeClr val="accent3">
                    <a:lumMod val="60000"/>
                    <a:lumOff val="40000"/>
                  </a:schemeClr>
                </a:buClr>
                <a:buSzPct val="78000"/>
                <a:buFont typeface="Wingdings 3"/>
                <a:buChar char=""/>
                <a:defRPr/>
              </a:pPr>
              <a:endParaRPr lang="en-US" dirty="0">
                <a:latin typeface="Cambria Math"/>
                <a:ea typeface="Cambria Math"/>
              </a:endParaRPr>
            </a:p>
          </p:txBody>
        </p:sp>
        <p:cxnSp>
          <p:nvCxnSpPr>
            <p:cNvPr id="63" name="Straight Arrow Connector 62"/>
            <p:cNvCxnSpPr/>
            <p:nvPr/>
          </p:nvCxnSpPr>
          <p:spPr>
            <a:xfrm rot="16200000" flipV="1">
              <a:off x="-114300" y="5448300"/>
              <a:ext cx="1219200" cy="228600"/>
            </a:xfrm>
            <a:prstGeom prst="straightConnector1">
              <a:avLst/>
            </a:prstGeom>
            <a:ln w="38100">
              <a:solidFill>
                <a:schemeClr val="accent1">
                  <a:lumMod val="50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25" name="Slide Number Placeholder 24"/>
          <p:cNvSpPr>
            <a:spLocks noGrp="1"/>
          </p:cNvSpPr>
          <p:nvPr>
            <p:ph type="sldNum" sz="quarter" idx="12"/>
          </p:nvPr>
        </p:nvSpPr>
        <p:spPr/>
        <p:txBody>
          <a:bodyPr/>
          <a:lstStyle/>
          <a:p>
            <a:pPr>
              <a:defRPr/>
            </a:pPr>
            <a:fld id="{786018AD-ABCB-4910-8A53-32B724C289D7}" type="slidenum">
              <a:rPr lang="en-US"/>
              <a:pPr>
                <a:defRPr/>
              </a:pPr>
              <a:t>21</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500" fill="hold"/>
                                        <p:tgtEl>
                                          <p:spTgt spid="61"/>
                                        </p:tgtEl>
                                        <p:attrNameLst>
                                          <p:attrName>ppt_x</p:attrName>
                                        </p:attrNameLst>
                                      </p:cBhvr>
                                      <p:tavLst>
                                        <p:tav tm="0">
                                          <p:val>
                                            <p:strVal val="#ppt_x"/>
                                          </p:val>
                                        </p:tav>
                                        <p:tav tm="100000">
                                          <p:val>
                                            <p:strVal val="#ppt_x"/>
                                          </p:val>
                                        </p:tav>
                                      </p:tavLst>
                                    </p:anim>
                                    <p:anim calcmode="lin" valueType="num">
                                      <p:cBhvr additive="base">
                                        <p:cTn id="8"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nodeType="clickEffect">
                                  <p:stCondLst>
                                    <p:cond delay="0"/>
                                  </p:stCondLst>
                                  <p:childTnLst>
                                    <p:set>
                                      <p:cBhvr>
                                        <p:cTn id="12" dur="1" fill="hold">
                                          <p:stCondLst>
                                            <p:cond delay="0"/>
                                          </p:stCondLst>
                                        </p:cTn>
                                        <p:tgtEl>
                                          <p:spTgt spid="61"/>
                                        </p:tgtEl>
                                        <p:attrNameLst>
                                          <p:attrName>style.visibility</p:attrName>
                                        </p:attrNameLst>
                                      </p:cBhvr>
                                      <p:to>
                                        <p:strVal val="hidden"/>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xit" presetSubtype="0" fill="hold" nodeType="clickEffect">
                                  <p:stCondLst>
                                    <p:cond delay="0"/>
                                  </p:stCondLst>
                                  <p:childTnLst>
                                    <p:set>
                                      <p:cBhvr>
                                        <p:cTn id="18" dur="1" fill="hold">
                                          <p:stCondLst>
                                            <p:cond delay="0"/>
                                          </p:stCondLst>
                                        </p:cTn>
                                        <p:tgtEl>
                                          <p:spTgt spid="5"/>
                                        </p:tgtEl>
                                        <p:attrNameLst>
                                          <p:attrName>style.visibility</p:attrName>
                                        </p:attrNameLst>
                                      </p:cBhvr>
                                      <p:to>
                                        <p:strVal val="hidden"/>
                                      </p:to>
                                    </p:set>
                                  </p:childTnLst>
                                </p:cTn>
                              </p:par>
                              <p:par>
                                <p:cTn id="19" presetID="2" presetClass="entr" presetSubtype="4"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500" fill="hold"/>
                                        <p:tgtEl>
                                          <p:spTgt spid="7"/>
                                        </p:tgtEl>
                                        <p:attrNameLst>
                                          <p:attrName>ppt_x</p:attrName>
                                        </p:attrNameLst>
                                      </p:cBhvr>
                                      <p:tavLst>
                                        <p:tav tm="0">
                                          <p:val>
                                            <p:strVal val="#ppt_x"/>
                                          </p:val>
                                        </p:tav>
                                        <p:tav tm="100000">
                                          <p:val>
                                            <p:strVal val="#ppt_x"/>
                                          </p:val>
                                        </p:tav>
                                      </p:tavLst>
                                    </p:anim>
                                    <p:anim calcmode="lin" valueType="num">
                                      <p:cBhvr additive="base">
                                        <p:cTn id="2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emplate>Flow</Template>
  <TotalTime>9423</TotalTime>
  <Words>1223</Words>
  <Application>Microsoft Office PowerPoint</Application>
  <PresentationFormat>On-screen Show (4:3)</PresentationFormat>
  <Paragraphs>256</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Flow</vt:lpstr>
      <vt:lpstr>Tagger Magnet Procurement Schedule</vt:lpstr>
      <vt:lpstr>Tagger magnet design</vt:lpstr>
      <vt:lpstr>Design Status Summary</vt:lpstr>
      <vt:lpstr>Procurement possible Strategies</vt:lpstr>
      <vt:lpstr>Design and build contract</vt:lpstr>
      <vt:lpstr>Build contract</vt:lpstr>
      <vt:lpstr>Pros and Cons</vt:lpstr>
      <vt:lpstr>Results from RFI issued 1 year ago concerning feasibility and cost</vt:lpstr>
      <vt:lpstr>RFQ 2 years ago for magnet design</vt:lpstr>
      <vt:lpstr>SigmaPhi</vt:lpstr>
      <vt:lpstr>Design and Build contract timeline</vt:lpstr>
      <vt:lpstr>Build Only Schedule</vt:lpstr>
      <vt:lpstr>Effort for Design and Build</vt:lpstr>
      <vt:lpstr>Effort for a build only contract</vt:lpstr>
      <vt:lpstr>Overview of what is in P3E for the tagger magnet  excluding installation</vt:lpstr>
      <vt:lpstr>Budgeted cost for installation</vt:lpstr>
      <vt:lpstr>Must decide on the best plan!</vt:lpstr>
      <vt:lpstr>Backup</vt:lpstr>
      <vt:lpstr>Pros and Cons</vt:lpstr>
      <vt:lpstr>Manpower cost</vt:lpstr>
      <vt:lpstr>Overview</vt:lpstr>
    </vt:vector>
  </TitlesOfParts>
  <Company>Jefferson Science Associates, LLC</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Jim Stewart</dc:creator>
  <cp:lastModifiedBy>whitey</cp:lastModifiedBy>
  <cp:revision>582</cp:revision>
  <dcterms:created xsi:type="dcterms:W3CDTF">2009-04-27T18:30:25Z</dcterms:created>
  <dcterms:modified xsi:type="dcterms:W3CDTF">2009-07-08T13:29:27Z</dcterms:modified>
</cp:coreProperties>
</file>