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sldIdLst>
    <p:sldId id="257" r:id="rId2"/>
    <p:sldId id="262" r:id="rId3"/>
    <p:sldId id="261" r:id="rId4"/>
    <p:sldId id="345" r:id="rId5"/>
    <p:sldId id="359" r:id="rId6"/>
    <p:sldId id="349" r:id="rId7"/>
    <p:sldId id="357" r:id="rId8"/>
    <p:sldId id="358" r:id="rId9"/>
    <p:sldId id="265" r:id="rId10"/>
    <p:sldId id="352" r:id="rId11"/>
    <p:sldId id="360" r:id="rId12"/>
    <p:sldId id="353" r:id="rId13"/>
    <p:sldId id="291" r:id="rId14"/>
    <p:sldId id="344" r:id="rId15"/>
    <p:sldId id="350" r:id="rId16"/>
    <p:sldId id="351" r:id="rId17"/>
    <p:sldId id="347" r:id="rId18"/>
    <p:sldId id="321" r:id="rId19"/>
    <p:sldId id="295" r:id="rId20"/>
    <p:sldId id="292" r:id="rId21"/>
    <p:sldId id="297" r:id="rId22"/>
    <p:sldId id="298" r:id="rId23"/>
    <p:sldId id="346" r:id="rId24"/>
    <p:sldId id="279" r:id="rId25"/>
    <p:sldId id="268" r:id="rId26"/>
    <p:sldId id="270" r:id="rId27"/>
    <p:sldId id="271" r:id="rId28"/>
    <p:sldId id="354" r:id="rId29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F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21" d="100"/>
          <a:sy n="121" d="100"/>
        </p:scale>
        <p:origin x="-114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27350333-0555-419A-A565-35BA66F47FD8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744" tIns="46872" rIns="93744" bIns="468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9907A5D1-6C6B-479A-8B3E-25C955FE4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C2E-5873-4B34-B51A-CC093E39AC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B8EDC-65A1-454A-8429-1AD48682012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1200"/>
            <a:ext cx="4683125" cy="3513138"/>
          </a:xfrm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093" y="4462736"/>
            <a:ext cx="5138214" cy="422726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6220171-3364-B145-B99D-E1B7EBD9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57879"/>
            <a:ext cx="9144000" cy="5523118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buSzPct val="100000"/>
              <a:buFontTx/>
              <a:buBlip>
                <a:blip r:embed="rId3"/>
              </a:buBlip>
              <a:defRPr sz="2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buClr>
                <a:srgbClr val="FF0000"/>
              </a:buClr>
              <a:buFont typeface="Wingdings" charset="2"/>
              <a:buChar char="q"/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buClr>
                <a:srgbClr val="FF0000"/>
              </a:buClr>
              <a:defRPr sz="1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buClr>
                <a:srgbClr val="FF0000"/>
              </a:buClr>
              <a:defRPr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6CC456F-5D32-B34F-96BB-15E08BE84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B8186E2-E773-9545-9CB4-AAE967D3B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18AA90C-9768-434E-9749-5E1486D97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47" y="38100"/>
            <a:ext cx="7586662" cy="439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half" idx="12"/>
          </p:nvPr>
        </p:nvSpPr>
        <p:spPr>
          <a:xfrm>
            <a:off x="32988" y="690869"/>
            <a:ext cx="4492621" cy="5523118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buSzPct val="100000"/>
              <a:buFontTx/>
              <a:buBlip>
                <a:blip r:embed="rId3"/>
              </a:buBlip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buClr>
                <a:srgbClr val="FF0000"/>
              </a:buClr>
              <a:buFont typeface="Wingdings" charset="2"/>
              <a:buChar char="q"/>
              <a:defRPr sz="1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buClr>
                <a:srgbClr val="FF0000"/>
              </a:buClr>
              <a:defRPr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buClr>
                <a:srgbClr val="FF0000"/>
              </a:buClr>
              <a:defRPr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half" idx="13"/>
          </p:nvPr>
        </p:nvSpPr>
        <p:spPr>
          <a:xfrm>
            <a:off x="4634884" y="694810"/>
            <a:ext cx="4476127" cy="5523118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buSzPct val="100000"/>
              <a:buFontTx/>
              <a:buBlip>
                <a:blip r:embed="rId3"/>
              </a:buBlip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buClr>
                <a:srgbClr val="FF0000"/>
              </a:buClr>
              <a:buFont typeface="Wingdings" charset="2"/>
              <a:buChar char="q"/>
              <a:defRPr sz="1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buClr>
                <a:srgbClr val="FF0000"/>
              </a:buClr>
              <a:defRPr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buClr>
                <a:srgbClr val="FF0000"/>
              </a:buClr>
              <a:defRPr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A7BC120-8A9F-DB40-B340-8647DF05D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152400"/>
            <a:ext cx="77597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7388" y="990600"/>
            <a:ext cx="7769225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6426200"/>
            <a:ext cx="9144000" cy="125413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3050" y="38100"/>
            <a:ext cx="75866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67000" y="6400800"/>
            <a:ext cx="40386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339966"/>
                </a:solidFill>
                <a:latin typeface="Century Schoolbook" charset="0"/>
                <a:ea typeface="ＭＳ Ｐゴシック" charset="-128"/>
                <a:cs typeface="ＭＳ Ｐゴシック" charset="-128"/>
              </a:rPr>
              <a:t>   </a:t>
            </a:r>
            <a:r>
              <a:rPr lang="en-US" sz="1200">
                <a:solidFill>
                  <a:srgbClr val="8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Thomas Jefferson National Accelerator Facility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62200" y="6624737"/>
            <a:ext cx="4953000" cy="1477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Hall D Tagger Magnet Review July 10, 2009</a:t>
            </a:r>
            <a:endParaRPr lang="en-US" sz="1200" dirty="0">
              <a:solidFill>
                <a:srgbClr val="19191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NP-logo-Nl cop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6245225" y="6326188"/>
            <a:ext cx="1096963" cy="3286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E6E6E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AED1E0D-6171-1848-8F42-0FD04AF9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45" descr="gluex_new"/>
          <p:cNvPicPr>
            <a:picLocks noChangeAspect="1" noChangeArrowheads="1"/>
          </p:cNvPicPr>
          <p:nvPr/>
        </p:nvPicPr>
        <p:blipFill>
          <a:blip r:embed="rId12"/>
          <a:srcRect t="14081" r="2792" b="29272"/>
          <a:stretch>
            <a:fillRect/>
          </a:stretch>
        </p:blipFill>
        <p:spPr bwMode="auto">
          <a:xfrm>
            <a:off x="61913" y="0"/>
            <a:ext cx="11763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MS Mincho" pitchFamily="49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  <a:cs typeface="MS Mincho" pitchFamily="4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  <a:cs typeface="MS Mincho" pitchFamily="4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  <a:cs typeface="MS Mincho" pitchFamily="4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  <a:cs typeface="MS Mincho" pitchFamily="49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3600"/>
            <a:ext cx="8763000" cy="1470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rial Rounded MT Bold" pitchFamily="34" charset="0"/>
              </a:rPr>
              <a:t>Hall D Tagger Infrastructure </a:t>
            </a:r>
            <a:br>
              <a:rPr lang="en-US" sz="5400" dirty="0" smtClean="0">
                <a:solidFill>
                  <a:srgbClr val="7030A0"/>
                </a:solidFill>
                <a:latin typeface="Arial Rounded MT Bold" pitchFamily="34" charset="0"/>
              </a:rPr>
            </a:br>
            <a:endParaRPr lang="en-US" sz="54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78486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Presented by Tim Whitlatch 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Hall D Engineer</a:t>
            </a:r>
            <a:endParaRPr lang="en-US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6220171-3364-B145-B99D-E1B7EBD93E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20000" contrast="20000"/>
          </a:blip>
          <a:srcRect l="20755" t="10619" b="2118"/>
          <a:stretch>
            <a:fillRect/>
          </a:stretch>
        </p:blipFill>
        <p:spPr>
          <a:xfrm>
            <a:off x="180975" y="1676400"/>
            <a:ext cx="4757738" cy="4191000"/>
          </a:xfrm>
        </p:spPr>
      </p:pic>
      <p:sp>
        <p:nvSpPr>
          <p:cNvPr id="27650" name="Content Placeholder 7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Magnet built in pieces &lt; 25 tons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Support plates embedded in ceiling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Strong back for handling vacuum vessel needed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E3CEF5-5FB6-4F17-A1C6-4849B8FD909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Installation Concept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457200" y="2133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Rounded MT Bold" pitchFamily="34" charset="0"/>
              </a:rPr>
              <a:t>Magnet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152400" y="5486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Rounded MT Bold" pitchFamily="34" charset="0"/>
              </a:rPr>
              <a:t>Support plates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3276600" y="14478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Rounded MT Bold" pitchFamily="34" charset="0"/>
              </a:rPr>
              <a:t>I-beam track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4038600" y="2438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Rounded MT Bold" pitchFamily="34" charset="0"/>
              </a:rPr>
              <a:t>25 Ton carriage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086100" y="20955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1066800" y="2438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143000" y="44196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7657" idx="1"/>
          </p:cNvCxnSpPr>
          <p:nvPr/>
        </p:nvCxnSpPr>
        <p:spPr>
          <a:xfrm rot="10800000" flipV="1">
            <a:off x="3505200" y="2762250"/>
            <a:ext cx="5334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AGGER_SUPPOR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5943600" cy="4246963"/>
          </a:xfrm>
          <a:prstGeom prst="rect">
            <a:avLst/>
          </a:prstGeom>
        </p:spPr>
      </p:pic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Tagger</a:t>
            </a:r>
            <a:r>
              <a:rPr lang="en-US" sz="3200"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Support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Hall D Tagger Magnet Design Review July 10, 2009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1E0CD-93F8-4399-9481-CAEE3B534B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324600" y="914400"/>
            <a:ext cx="2819400" cy="521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I-beam </a:t>
            </a:r>
            <a:r>
              <a:rPr lang="en-US" sz="2000" dirty="0" err="1" smtClean="0"/>
              <a:t>strongback</a:t>
            </a:r>
            <a:endParaRPr lang="en-US" sz="2000" dirty="0" smtClean="0"/>
          </a:p>
          <a:p>
            <a:r>
              <a:rPr lang="en-US" sz="2000" dirty="0" smtClean="0"/>
              <a:t>3-point adjustment</a:t>
            </a:r>
          </a:p>
          <a:p>
            <a:r>
              <a:rPr lang="en-US" sz="2000" dirty="0" smtClean="0"/>
              <a:t>±9mm vertical adjustment</a:t>
            </a:r>
          </a:p>
          <a:p>
            <a:r>
              <a:rPr lang="en-US" sz="2000" dirty="0" smtClean="0"/>
              <a:t>±1cm x-y adjustment</a:t>
            </a:r>
          </a:p>
          <a:p>
            <a:r>
              <a:rPr lang="en-US" sz="2000" dirty="0" smtClean="0"/>
              <a:t>Vacuum chamber support</a:t>
            </a:r>
          </a:p>
          <a:p>
            <a:r>
              <a:rPr lang="en-US" sz="2000" dirty="0" smtClean="0"/>
              <a:t>Stands grouted in place after alignment</a:t>
            </a:r>
          </a:p>
          <a:p>
            <a:r>
              <a:rPr lang="en-US" sz="2000" dirty="0" smtClean="0"/>
              <a:t>Final magnet alignment after install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160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Strongback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5105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Vacuum Chamber supports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410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Base stands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419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Adjustment cartridges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1905000" y="5181600"/>
            <a:ext cx="457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rot="16200000" flipV="1">
            <a:off x="3867150" y="3600450"/>
            <a:ext cx="281940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3009900" y="2400300"/>
            <a:ext cx="990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981200" y="4724400"/>
            <a:ext cx="13716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0"/>
          </p:cNvCxnSpPr>
          <p:nvPr/>
        </p:nvCxnSpPr>
        <p:spPr>
          <a:xfrm rot="5400000" flipH="1" flipV="1">
            <a:off x="4095750" y="2952750"/>
            <a:ext cx="3429000" cy="876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3657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Hodoscope</a:t>
            </a:r>
            <a:r>
              <a:rPr lang="en-US" dirty="0" smtClean="0">
                <a:solidFill>
                  <a:srgbClr val="00B0F0"/>
                </a:solidFill>
              </a:rPr>
              <a:t> attach points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3886200" y="3352800"/>
            <a:ext cx="4572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114800" y="3048000"/>
            <a:ext cx="914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4529" t="14151" r="5659" b="10378"/>
          <a:stretch>
            <a:fillRect/>
          </a:stretch>
        </p:blipFill>
        <p:spPr>
          <a:xfrm>
            <a:off x="214313" y="1600200"/>
            <a:ext cx="4933950" cy="4267200"/>
          </a:xfrm>
        </p:spPr>
      </p:pic>
      <p:sp>
        <p:nvSpPr>
          <p:cNvPr id="28674" name="Content Placeholder 15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733800" cy="44497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Pieces unloaded from truck bed and put on rollers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Pieces lifted from rollers onto stands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See movie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2B01A7-EFB6-4C4D-AB38-F5F4AB09155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86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Installation View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304800" y="1676400"/>
            <a:ext cx="2971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Rounded MT Bold" pitchFamily="34" charset="0"/>
              </a:rPr>
              <a:t>Pieces lifted from floor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609600" y="4267200"/>
            <a:ext cx="19812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F0"/>
                </a:solidFill>
                <a:latin typeface="Arial Rounded MT Bold" pitchFamily="34" charset="0"/>
              </a:rPr>
              <a:t>Truck backs into area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09600" y="3962400"/>
            <a:ext cx="16764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2019300" y="2628900"/>
            <a:ext cx="990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20000" contrast="20000"/>
          </a:blip>
          <a:srcRect l="20755" t="10619" b="2118"/>
          <a:stretch>
            <a:fillRect/>
          </a:stretch>
        </p:blipFill>
        <p:spPr>
          <a:xfrm>
            <a:off x="1981200" y="838200"/>
            <a:ext cx="4757738" cy="4191000"/>
          </a:xfrm>
        </p:spPr>
      </p:pic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85800" y="4953000"/>
            <a:ext cx="8001000" cy="13716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Network of </a:t>
            </a:r>
            <a:r>
              <a:rPr lang="en-US" dirty="0" err="1" smtClean="0">
                <a:solidFill>
                  <a:srgbClr val="00B0F0"/>
                </a:solidFill>
                <a:latin typeface="Arial Rounded MT Bold" pitchFamily="34" charset="0"/>
              </a:rPr>
              <a:t>fiducial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 monuments 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around the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tagger hall tie 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into the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main accelerator within 0.75 mm.</a:t>
            </a:r>
            <a:endParaRPr lang="en-US" dirty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Visible </a:t>
            </a:r>
            <a:r>
              <a:rPr lang="en-US" dirty="0" err="1">
                <a:solidFill>
                  <a:srgbClr val="00B0F0"/>
                </a:solidFill>
                <a:latin typeface="Arial Rounded MT Bold" pitchFamily="34" charset="0"/>
              </a:rPr>
              <a:t>fiducials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 on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tagger steel for 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alignment relative to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electron beam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Measure alignment with  magnet off and magnet on</a:t>
            </a:r>
            <a:endParaRPr lang="en-US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7" y="0"/>
            <a:ext cx="8977313" cy="630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ALIGNMENT CONSIDERATIONS</a:t>
            </a:r>
            <a:endParaRPr lang="en-US" sz="40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590800" y="22860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419600" y="38100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3886200" y="46482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5486400" y="35052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553200" y="32766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3733800" y="22860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553200" y="24384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6477000" y="1676400"/>
            <a:ext cx="152400" cy="1524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3886200" y="2819400"/>
            <a:ext cx="76200" cy="76200"/>
          </a:xfrm>
          <a:prstGeom prst="flowChartOr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flowChartOr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4876800" y="2819400"/>
            <a:ext cx="76200" cy="76200"/>
          </a:xfrm>
          <a:prstGeom prst="flowChartOr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4572000" y="2667000"/>
            <a:ext cx="76200" cy="76200"/>
          </a:xfrm>
          <a:prstGeom prst="flowChartOr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5181600" y="2819400"/>
            <a:ext cx="76200" cy="76200"/>
          </a:xfrm>
          <a:prstGeom prst="flowChartOr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5334000" y="2667000"/>
            <a:ext cx="76200" cy="76200"/>
          </a:xfrm>
          <a:prstGeom prst="flowChartOr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Safety &amp; Health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Prior to installation safety review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Task Hazard Analysis</a:t>
            </a:r>
          </a:p>
          <a:p>
            <a:r>
              <a:rPr lang="en-US" dirty="0" err="1" smtClean="0"/>
              <a:t>HDList</a:t>
            </a:r>
            <a:endParaRPr lang="en-US" dirty="0" smtClean="0"/>
          </a:p>
          <a:p>
            <a:r>
              <a:rPr lang="en-US" dirty="0" smtClean="0"/>
              <a:t>TOSP/SOP</a:t>
            </a:r>
          </a:p>
          <a:p>
            <a:r>
              <a:rPr lang="en-US" dirty="0" smtClean="0"/>
              <a:t>Specific Procedures written</a:t>
            </a:r>
          </a:p>
          <a:p>
            <a:r>
              <a:rPr lang="en-US" dirty="0" smtClean="0"/>
              <a:t>Use Design Authority for pressure systems</a:t>
            </a:r>
          </a:p>
          <a:p>
            <a:r>
              <a:rPr lang="en-US" dirty="0" smtClean="0"/>
              <a:t>Design Review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8186E2-E773-9545-9CB4-AAE967D3B9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Safety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Personnel Safety System (PSS)</a:t>
            </a:r>
          </a:p>
          <a:p>
            <a:pPr lvl="1"/>
            <a:r>
              <a:rPr lang="en-US" dirty="0" smtClean="0"/>
              <a:t>Magnetic door locks</a:t>
            </a:r>
          </a:p>
          <a:p>
            <a:pPr lvl="1"/>
            <a:r>
              <a:rPr lang="en-US" dirty="0" smtClean="0"/>
              <a:t>Vestibule cameras</a:t>
            </a:r>
          </a:p>
          <a:p>
            <a:pPr lvl="1"/>
            <a:r>
              <a:rPr lang="en-US" dirty="0" smtClean="0"/>
              <a:t>Run/stop boxes</a:t>
            </a:r>
          </a:p>
          <a:p>
            <a:pPr lvl="1"/>
            <a:r>
              <a:rPr lang="en-US" dirty="0" smtClean="0"/>
              <a:t>ODH alarms</a:t>
            </a:r>
          </a:p>
          <a:p>
            <a:pPr lvl="1"/>
            <a:r>
              <a:rPr lang="en-US" dirty="0" smtClean="0"/>
              <a:t>Radiation Alarms</a:t>
            </a:r>
          </a:p>
          <a:p>
            <a:pPr lvl="1"/>
            <a:r>
              <a:rPr lang="en-US" dirty="0" smtClean="0"/>
              <a:t>Magnet power alerts/barricades</a:t>
            </a:r>
          </a:p>
          <a:p>
            <a:pPr lvl="1"/>
            <a:r>
              <a:rPr lang="en-US" dirty="0" smtClean="0"/>
              <a:t>Exhaust fans</a:t>
            </a:r>
          </a:p>
          <a:p>
            <a:pPr lvl="1"/>
            <a:r>
              <a:rPr lang="en-US" dirty="0" smtClean="0"/>
              <a:t>Fire suppression system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Safety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Protection System (MPS)</a:t>
            </a:r>
          </a:p>
          <a:p>
            <a:pPr lvl="1"/>
            <a:r>
              <a:rPr lang="en-US" dirty="0" smtClean="0"/>
              <a:t>Vacuum monitoring</a:t>
            </a:r>
          </a:p>
          <a:p>
            <a:pPr lvl="1"/>
            <a:r>
              <a:rPr lang="en-US" dirty="0" smtClean="0"/>
              <a:t>Magnet temperature monitoring</a:t>
            </a:r>
          </a:p>
          <a:p>
            <a:r>
              <a:rPr lang="en-US" dirty="0" smtClean="0"/>
              <a:t>Equipment Protection</a:t>
            </a:r>
          </a:p>
          <a:p>
            <a:pPr lvl="1"/>
            <a:r>
              <a:rPr lang="en-US" dirty="0" smtClean="0"/>
              <a:t>Temperature monitoring (Electronics and magnets)</a:t>
            </a:r>
          </a:p>
          <a:p>
            <a:pPr lvl="1"/>
            <a:r>
              <a:rPr lang="en-US" dirty="0" smtClean="0"/>
              <a:t>Radiation monitoring</a:t>
            </a:r>
          </a:p>
          <a:p>
            <a:pPr lvl="1"/>
            <a:r>
              <a:rPr lang="en-US" dirty="0" smtClean="0"/>
              <a:t>Current/voltage monitoring</a:t>
            </a:r>
          </a:p>
          <a:p>
            <a:pPr lvl="1"/>
            <a:r>
              <a:rPr lang="en-US" dirty="0" err="1" smtClean="0"/>
              <a:t>Klixons</a:t>
            </a:r>
            <a:r>
              <a:rPr lang="en-US" dirty="0" smtClean="0"/>
              <a:t> to shut off magnets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9144000" cy="391412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</a:rPr>
              <a:t>Interfaces have been addressed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</a:rPr>
              <a:t>Infrastructure consistent with magnet requirements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</a:rPr>
              <a:t>ES&amp;H plans in place – to be developed further as the tasks grow near.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</a:rPr>
              <a:t>Installation and alignment addressed.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95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 l="5147" t="10451" r="5147" b="4038"/>
          <a:stretch>
            <a:fillRect/>
          </a:stretch>
        </p:blipFill>
        <p:spPr bwMode="auto">
          <a:xfrm>
            <a:off x="1143000" y="1018082"/>
            <a:ext cx="6629400" cy="48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Tagger Area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106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Wall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448300" y="1714500"/>
            <a:ext cx="9906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2057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Beamline</a:t>
            </a:r>
            <a:r>
              <a:rPr lang="en-US" dirty="0" smtClean="0"/>
              <a:t> encasement to Hall 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ducts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495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dump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571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Truck ramp entrance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106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Permanent Magnet (MPS)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2" name="Straight Arrow Connector 21"/>
          <p:cNvCxnSpPr>
            <a:stCxn id="14" idx="3"/>
          </p:cNvCxnSpPr>
          <p:nvPr/>
        </p:nvCxnSpPr>
        <p:spPr>
          <a:xfrm>
            <a:off x="3048000" y="1480066"/>
            <a:ext cx="914400" cy="16441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314700" y="2552700"/>
            <a:ext cx="1752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7315200" y="2285999"/>
            <a:ext cx="457200" cy="4571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838917" y="4085883"/>
            <a:ext cx="856566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0"/>
          </p:cNvCxnSpPr>
          <p:nvPr/>
        </p:nvCxnSpPr>
        <p:spPr>
          <a:xfrm rot="5400000" flipH="1" flipV="1">
            <a:off x="1981200" y="4800600"/>
            <a:ext cx="14478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66800" y="3581400"/>
            <a:ext cx="9906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533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Tagger Magnet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1371600" y="4114800"/>
            <a:ext cx="17526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43400" y="175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</a:t>
            </a:r>
            <a:r>
              <a:rPr lang="en-US" dirty="0" err="1" smtClean="0"/>
              <a:t>Beamline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1295400" y="2895600"/>
            <a:ext cx="990600" cy="838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676900" y="2400300"/>
            <a:ext cx="8382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2628900" y="5295900"/>
            <a:ext cx="7620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6248400" y="4114800"/>
            <a:ext cx="114300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305300" y="28575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4600" y="1447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Vacuum gages, Ion gages and pump (MPS)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4267200" y="37338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What will be presented?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i="0" dirty="0" smtClean="0">
                <a:solidFill>
                  <a:srgbClr val="00B0F0"/>
                </a:solidFill>
                <a:latin typeface="Arial Rounded MT Bold" pitchFamily="34" charset="0"/>
              </a:rPr>
              <a:t>Overall layout</a:t>
            </a:r>
          </a:p>
          <a:p>
            <a:pPr>
              <a:buClr>
                <a:srgbClr val="FF0000"/>
              </a:buClr>
            </a:pPr>
            <a:r>
              <a:rPr lang="en-US" i="0" dirty="0" smtClean="0">
                <a:solidFill>
                  <a:srgbClr val="00B0F0"/>
                </a:solidFill>
                <a:latin typeface="Arial Rounded MT Bold" pitchFamily="34" charset="0"/>
              </a:rPr>
              <a:t>Interfaces</a:t>
            </a:r>
          </a:p>
          <a:p>
            <a:pPr>
              <a:buClr>
                <a:srgbClr val="FF0000"/>
              </a:buClr>
            </a:pPr>
            <a:r>
              <a:rPr lang="en-US" i="0" dirty="0" smtClean="0">
                <a:solidFill>
                  <a:srgbClr val="00B0F0"/>
                </a:solidFill>
                <a:latin typeface="Arial Rounded MT Bold" pitchFamily="34" charset="0"/>
              </a:rPr>
              <a:t>Infrastructure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0" dirty="0" smtClean="0">
                <a:solidFill>
                  <a:srgbClr val="00B0F0"/>
                </a:solidFill>
                <a:latin typeface="Arial Rounded MT Bold" pitchFamily="34" charset="0"/>
              </a:rPr>
              <a:t>Electrical system requirements and  layout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0" dirty="0" smtClean="0">
                <a:solidFill>
                  <a:srgbClr val="00B0F0"/>
                </a:solidFill>
                <a:latin typeface="Arial Rounded MT Bold" pitchFamily="34" charset="0"/>
              </a:rPr>
              <a:t>Cooling systems requirements</a:t>
            </a:r>
          </a:p>
          <a:p>
            <a:pPr>
              <a:buClr>
                <a:srgbClr val="FF0000"/>
              </a:buClr>
            </a:pPr>
            <a:r>
              <a:rPr lang="en-US" i="0" dirty="0" smtClean="0">
                <a:solidFill>
                  <a:srgbClr val="00B0F0"/>
                </a:solidFill>
                <a:latin typeface="Arial Rounded MT Bold" pitchFamily="34" charset="0"/>
              </a:rPr>
              <a:t>Assembly/Installation of the Tagger components</a:t>
            </a:r>
          </a:p>
          <a:p>
            <a:pPr>
              <a:buClr>
                <a:srgbClr val="FF0000"/>
              </a:buClr>
            </a:pPr>
            <a:r>
              <a:rPr lang="en-US" i="0" dirty="0" smtClean="0">
                <a:solidFill>
                  <a:srgbClr val="00B0F0"/>
                </a:solidFill>
                <a:latin typeface="Arial Rounded MT Bold" pitchFamily="34" charset="0"/>
              </a:rPr>
              <a:t>Alignment</a:t>
            </a:r>
          </a:p>
          <a:p>
            <a:pPr>
              <a:buClr>
                <a:srgbClr val="FF0000"/>
              </a:buClr>
            </a:pPr>
            <a:r>
              <a:rPr lang="en-US" i="0" dirty="0" smtClean="0">
                <a:solidFill>
                  <a:srgbClr val="00B0F0"/>
                </a:solidFill>
                <a:latin typeface="Arial Rounded MT Bold" pitchFamily="34" charset="0"/>
              </a:rPr>
              <a:t>ES&amp;H</a:t>
            </a:r>
          </a:p>
          <a:p>
            <a:pPr>
              <a:buClr>
                <a:srgbClr val="FF0000"/>
              </a:buClr>
            </a:pPr>
            <a:r>
              <a:rPr lang="en-US" i="0" dirty="0" smtClean="0">
                <a:solidFill>
                  <a:srgbClr val="00B0F0"/>
                </a:solidFill>
                <a:latin typeface="Arial Rounded MT Bold" pitchFamily="34" charset="0"/>
              </a:rPr>
              <a:t>Summary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200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Tagger Achievable Alignment</a:t>
            </a:r>
          </a:p>
        </p:txBody>
      </p:sp>
      <p:sp>
        <p:nvSpPr>
          <p:cNvPr id="3584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105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itchFamily="34" charset="0"/>
              </a:rPr>
              <a:t>Use optical means to determine relation between pole edges and </a:t>
            </a:r>
            <a:r>
              <a:rPr lang="en-US" sz="1800" dirty="0" err="1" smtClean="0">
                <a:latin typeface="Arial Rounded MT Bold" pitchFamily="34" charset="0"/>
              </a:rPr>
              <a:t>fiducials</a:t>
            </a:r>
            <a:r>
              <a:rPr lang="en-US" sz="1800" dirty="0" smtClean="0">
                <a:latin typeface="Arial Rounded MT Bold" pitchFamily="34" charset="0"/>
              </a:rPr>
              <a:t> on each slab within 50 microns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itchFamily="34" charset="0"/>
              </a:rPr>
              <a:t>Laser tracking </a:t>
            </a:r>
            <a:r>
              <a:rPr lang="en-US" sz="1800" dirty="0" err="1" smtClean="0">
                <a:latin typeface="Arial Rounded MT Bold" pitchFamily="34" charset="0"/>
              </a:rPr>
              <a:t>fiducial</a:t>
            </a:r>
            <a:r>
              <a:rPr lang="en-US" sz="1800" dirty="0" smtClean="0">
                <a:latin typeface="Arial Rounded MT Bold" pitchFamily="34" charset="0"/>
              </a:rPr>
              <a:t> targets on tagger magnet to position relative to monuments within 40 microns</a:t>
            </a:r>
          </a:p>
          <a:p>
            <a:pPr eaLnBrk="1" hangingPunct="1"/>
            <a:r>
              <a:rPr lang="en-US" sz="1800" dirty="0" smtClean="0">
                <a:latin typeface="Arial Rounded MT Bold" pitchFamily="34" charset="0"/>
              </a:rPr>
              <a:t>Absolute position relative to accelerator within 0.75mm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35844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248400" y="3352800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 </a:t>
            </a:r>
          </a:p>
        </p:txBody>
      </p:sp>
      <p:sp>
        <p:nvSpPr>
          <p:cNvPr id="35855" name="Rectangle 22"/>
          <p:cNvSpPr>
            <a:spLocks noChangeArrowheads="1"/>
          </p:cNvSpPr>
          <p:nvPr/>
        </p:nvSpPr>
        <p:spPr bwMode="auto">
          <a:xfrm>
            <a:off x="7772400" y="5029200"/>
            <a:ext cx="76200" cy="1524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23"/>
          <p:cNvSpPr>
            <a:spLocks noChangeArrowheads="1"/>
          </p:cNvSpPr>
          <p:nvPr/>
        </p:nvSpPr>
        <p:spPr bwMode="auto">
          <a:xfrm>
            <a:off x="5638800" y="5105400"/>
            <a:ext cx="76200" cy="1524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AutoShape 24"/>
          <p:cNvSpPr>
            <a:spLocks noChangeArrowheads="1"/>
          </p:cNvSpPr>
          <p:nvPr/>
        </p:nvSpPr>
        <p:spPr bwMode="auto">
          <a:xfrm>
            <a:off x="5715000" y="48768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25"/>
          <p:cNvSpPr>
            <a:spLocks noChangeArrowheads="1"/>
          </p:cNvSpPr>
          <p:nvPr/>
        </p:nvSpPr>
        <p:spPr bwMode="auto">
          <a:xfrm>
            <a:off x="6172200" y="41148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AutoShape 26"/>
          <p:cNvSpPr>
            <a:spLocks noChangeArrowheads="1"/>
          </p:cNvSpPr>
          <p:nvPr/>
        </p:nvSpPr>
        <p:spPr bwMode="auto">
          <a:xfrm>
            <a:off x="7162800" y="41148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AutoShape 27"/>
          <p:cNvSpPr>
            <a:spLocks noChangeArrowheads="1"/>
          </p:cNvSpPr>
          <p:nvPr/>
        </p:nvSpPr>
        <p:spPr bwMode="auto">
          <a:xfrm>
            <a:off x="6248400" y="59436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AutoShape 28"/>
          <p:cNvSpPr>
            <a:spLocks noChangeArrowheads="1"/>
          </p:cNvSpPr>
          <p:nvPr/>
        </p:nvSpPr>
        <p:spPr bwMode="auto">
          <a:xfrm>
            <a:off x="7239000" y="58674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AutoShape 29"/>
          <p:cNvSpPr>
            <a:spLocks noChangeArrowheads="1"/>
          </p:cNvSpPr>
          <p:nvPr/>
        </p:nvSpPr>
        <p:spPr bwMode="auto">
          <a:xfrm>
            <a:off x="7620000" y="4953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Rectangle 30"/>
          <p:cNvSpPr>
            <a:spLocks noChangeArrowheads="1"/>
          </p:cNvSpPr>
          <p:nvPr/>
        </p:nvSpPr>
        <p:spPr bwMode="auto">
          <a:xfrm>
            <a:off x="5181600" y="16764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32"/>
          <p:cNvSpPr>
            <a:spLocks noChangeArrowheads="1"/>
          </p:cNvSpPr>
          <p:nvPr/>
        </p:nvSpPr>
        <p:spPr bwMode="auto">
          <a:xfrm>
            <a:off x="5181600" y="25146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33"/>
          <p:cNvSpPr>
            <a:spLocks noChangeArrowheads="1"/>
          </p:cNvSpPr>
          <p:nvPr/>
        </p:nvSpPr>
        <p:spPr bwMode="auto">
          <a:xfrm>
            <a:off x="5181600" y="33528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Rectangle 34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Rectangle 35"/>
          <p:cNvSpPr>
            <a:spLocks noChangeArrowheads="1"/>
          </p:cNvSpPr>
          <p:nvPr/>
        </p:nvSpPr>
        <p:spPr bwMode="auto">
          <a:xfrm>
            <a:off x="6096000" y="25146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36"/>
          <p:cNvSpPr>
            <a:spLocks noChangeArrowheads="1"/>
          </p:cNvSpPr>
          <p:nvPr/>
        </p:nvSpPr>
        <p:spPr bwMode="auto">
          <a:xfrm>
            <a:off x="6096000" y="16764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Rectangle 37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Rectangle 38"/>
          <p:cNvSpPr>
            <a:spLocks noChangeArrowheads="1"/>
          </p:cNvSpPr>
          <p:nvPr/>
        </p:nvSpPr>
        <p:spPr bwMode="auto">
          <a:xfrm>
            <a:off x="7239000" y="24384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9"/>
          <p:cNvSpPr>
            <a:spLocks noChangeArrowheads="1"/>
          </p:cNvSpPr>
          <p:nvPr/>
        </p:nvSpPr>
        <p:spPr bwMode="auto">
          <a:xfrm>
            <a:off x="7239000" y="34290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Rectangle 40"/>
          <p:cNvSpPr>
            <a:spLocks noChangeArrowheads="1"/>
          </p:cNvSpPr>
          <p:nvPr/>
        </p:nvSpPr>
        <p:spPr bwMode="auto">
          <a:xfrm>
            <a:off x="8153400" y="34290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Rectangle 41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42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AutoShape 43"/>
          <p:cNvSpPr>
            <a:spLocks noChangeArrowheads="1"/>
          </p:cNvSpPr>
          <p:nvPr/>
        </p:nvSpPr>
        <p:spPr bwMode="auto">
          <a:xfrm>
            <a:off x="5181600" y="23622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6" name="AutoShape 44"/>
          <p:cNvSpPr>
            <a:spLocks noChangeArrowheads="1"/>
          </p:cNvSpPr>
          <p:nvPr/>
        </p:nvSpPr>
        <p:spPr bwMode="auto">
          <a:xfrm>
            <a:off x="6096000" y="1524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AutoShape 45"/>
          <p:cNvSpPr>
            <a:spLocks noChangeArrowheads="1"/>
          </p:cNvSpPr>
          <p:nvPr/>
        </p:nvSpPr>
        <p:spPr bwMode="auto">
          <a:xfrm>
            <a:off x="6096000" y="23622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AutoShape 46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AutoShape 47"/>
          <p:cNvSpPr>
            <a:spLocks noChangeArrowheads="1"/>
          </p:cNvSpPr>
          <p:nvPr/>
        </p:nvSpPr>
        <p:spPr bwMode="auto">
          <a:xfrm>
            <a:off x="6096000" y="35814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AutoShape 48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AutoShape 49"/>
          <p:cNvSpPr>
            <a:spLocks noChangeArrowheads="1"/>
          </p:cNvSpPr>
          <p:nvPr/>
        </p:nvSpPr>
        <p:spPr bwMode="auto">
          <a:xfrm>
            <a:off x="7239000" y="1524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AutoShape 50"/>
          <p:cNvSpPr>
            <a:spLocks noChangeArrowheads="1"/>
          </p:cNvSpPr>
          <p:nvPr/>
        </p:nvSpPr>
        <p:spPr bwMode="auto">
          <a:xfrm>
            <a:off x="7239000" y="35814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AutoShape 51"/>
          <p:cNvSpPr>
            <a:spLocks noChangeArrowheads="1"/>
          </p:cNvSpPr>
          <p:nvPr/>
        </p:nvSpPr>
        <p:spPr bwMode="auto">
          <a:xfrm>
            <a:off x="8153400" y="35814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AutoShape 52"/>
          <p:cNvSpPr>
            <a:spLocks noChangeArrowheads="1"/>
          </p:cNvSpPr>
          <p:nvPr/>
        </p:nvSpPr>
        <p:spPr bwMode="auto">
          <a:xfrm>
            <a:off x="8153400" y="23622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AutoShape 53"/>
          <p:cNvSpPr>
            <a:spLocks noChangeArrowheads="1"/>
          </p:cNvSpPr>
          <p:nvPr/>
        </p:nvSpPr>
        <p:spPr bwMode="auto">
          <a:xfrm>
            <a:off x="8153400" y="1524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AutoShape 54"/>
          <p:cNvSpPr>
            <a:spLocks noChangeArrowheads="1"/>
          </p:cNvSpPr>
          <p:nvPr/>
        </p:nvSpPr>
        <p:spPr bwMode="auto">
          <a:xfrm>
            <a:off x="5181600" y="1524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971800" y="5486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Targets visible after install on upstream end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1" name="Straight Arrow Connector 50"/>
          <p:cNvCxnSpPr>
            <a:endCxn id="35858" idx="3"/>
          </p:cNvCxnSpPr>
          <p:nvPr/>
        </p:nvCxnSpPr>
        <p:spPr>
          <a:xfrm rot="5400000" flipH="1" flipV="1">
            <a:off x="5067300" y="4587782"/>
            <a:ext cx="1470118" cy="7843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5859" idx="2"/>
          </p:cNvCxnSpPr>
          <p:nvPr/>
        </p:nvCxnSpPr>
        <p:spPr>
          <a:xfrm flipV="1">
            <a:off x="5410200" y="4191000"/>
            <a:ext cx="1752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4294967295"/>
          </p:nvPr>
        </p:nvSpPr>
        <p:spPr>
          <a:xfrm>
            <a:off x="2895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pic>
        <p:nvPicPr>
          <p:cNvPr id="9" name="Picture 2" descr="C:\Documents and Settings\whitey\Desktop\ISO2_VAC_CHA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15" t="22222" r="12189" b="31853"/>
          <a:stretch>
            <a:fillRect/>
          </a:stretch>
        </p:blipFill>
        <p:spPr bwMode="auto">
          <a:xfrm>
            <a:off x="1524000" y="2590800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4600" y="5257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Stiffening ribs 1 inch plate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2057400" y="5029200"/>
            <a:ext cx="533400" cy="2286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175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Skin, 0.25 inch plate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81200" y="2133600"/>
            <a:ext cx="2057400" cy="16764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1371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O-ring groove along entire edge, top and bottom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43600" y="2362200"/>
            <a:ext cx="990600" cy="7620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57800" y="4572000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Cut out for photon beam tube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5676900" y="3848100"/>
            <a:ext cx="1066800" cy="3810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715" t="29486" r="23439" b="11552"/>
          <a:stretch>
            <a:fillRect/>
          </a:stretch>
        </p:blipFill>
        <p:spPr bwMode="auto">
          <a:xfrm>
            <a:off x="533400" y="1904999"/>
            <a:ext cx="3733800" cy="401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Adjustment cartridges use wedge type for vertical</a:t>
            </a:r>
          </a:p>
          <a:p>
            <a:r>
              <a:rPr lang="en-US" dirty="0" smtClean="0"/>
              <a:t>Sliders for X-Z</a:t>
            </a:r>
          </a:p>
          <a:p>
            <a:r>
              <a:rPr lang="en-US" dirty="0" smtClean="0"/>
              <a:t>+/- 2cm horizontal plane adjustment</a:t>
            </a:r>
          </a:p>
          <a:p>
            <a:r>
              <a:rPr lang="en-US" dirty="0" smtClean="0"/>
              <a:t>+/- 9mm vertical adjustment</a:t>
            </a:r>
            <a:endParaRPr lang="en-US" dirty="0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Arial Rounded MT Bold" pitchFamily="34" charset="0"/>
              </a:rPr>
              <a:t>Tagger End View</a:t>
            </a:r>
            <a:endParaRPr lang="en-US" sz="3200" dirty="0">
              <a:solidFill>
                <a:schemeClr val="accent4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029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Adjustment cartridges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514600" y="4724400"/>
            <a:ext cx="838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2895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1083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80010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Environmental Safety &amp; Health</a:t>
            </a:r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idx="1"/>
          </p:nvPr>
        </p:nvGraphicFramePr>
        <p:xfrm>
          <a:off x="228600" y="1219200"/>
          <a:ext cx="8610601" cy="5029201"/>
        </p:xfrm>
        <a:graphic>
          <a:graphicData uri="http://schemas.openxmlformats.org/drawingml/2006/table">
            <a:tbl>
              <a:tblPr/>
              <a:tblGrid>
                <a:gridCol w="426361"/>
                <a:gridCol w="744711"/>
                <a:gridCol w="488894"/>
                <a:gridCol w="780715"/>
                <a:gridCol w="1083904"/>
                <a:gridCol w="485104"/>
                <a:gridCol w="1212761"/>
                <a:gridCol w="1455313"/>
                <a:gridCol w="1455313"/>
                <a:gridCol w="477525"/>
              </a:tblGrid>
              <a:tr h="204877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latin typeface="Arial"/>
                        </a:rPr>
                        <a:t>Task Hazard Analysis for Hall D Forward Drift Chamber 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(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FDC) per JLAB ES&amp;H manual chapter 3210</a:t>
                      </a:r>
                    </a:p>
                  </a:txBody>
                  <a:tcPr marL="5433" marR="5433" marT="54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Task ID #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System Description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Resp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Hazard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Cause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Risk Code (pre)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Mitigation Administrative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Mitigation Engineering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Applicable ES&amp;H Manual Chapter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Risk Code (post)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Gas System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ENG/TECH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N/A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Pressure related injury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Over pressure of system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written procedure for maintenance/repair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System will release pressure at more than a couple of PSI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6150, 6151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ODH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Gas leak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use proper labeling and handling procedures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Design system to limit gas flow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6500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Burns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Flammable gases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Use non-flammable gas mixtures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6152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N/A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Assembly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ENG/TECH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Hand Injury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Sharp edges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Wear gloves when necessary, use tools properly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require radii/chamfers on all edges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6120, 6620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Back/Body Injury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Back Strain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Use proper lifting techniques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Where possible use mechanical equipment for heavy lifting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6140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Slip/Trip/Fall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Clean work areas, use proper tooling, work planning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Design proper tooling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6131 Trip and Fall Hazards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98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Chemical exposure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Exposure to glues and cleaning agents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Use Proper PPE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Spec only non-toxic chemicals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6610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N/A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Electronics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ENG/TECH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Electrical shock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exposed live wires/components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Put Procedure in place to ensure power off when handling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Design system so there are no exposed live components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6210, 6220, 6230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burns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over heat, sparks, fire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use proper fab techniques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Cooling where required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6240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98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N/A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Cooling system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ENG/TECH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pressure related injury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Overpressure of system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written procedure for maintenance/repair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Provide pressure relief in design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6151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N/A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Installation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ENG/TECH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Hand Injury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Pinch point, 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Work at a pace conducive to safety. Wear gloves, use written procedure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Design proper tooling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6120, 6620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Back/Body Injury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Back Strain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Use proper lifting techniques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Where possible use mechanical equipment for heavy lifting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6140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Slip/Trip/Fall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Clean work areas, use proper tooling, work planning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Design proper tooling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6131 Trip and Fall Hazards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1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Elevated work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Proper positioning, PPE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Provide proper railings etc…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6131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Foot injury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Dropped equipment.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Work at a pace conducive to safety. Steel toes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47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Head Injury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Dropped/moving equipment.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Proper PPE (Hard hat) and use qualified crane operators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/>
                        </a:rPr>
                        <a:t>Design proper tooling and pick points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/>
                        </a:rPr>
                        <a:t>6140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5433" marR="5433" marT="54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Load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 capability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Solenoid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307 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r>
                        <a:rPr lang="en-US" baseline="0" dirty="0" smtClean="0"/>
                        <a:t> 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Target/Start</a:t>
                      </a:r>
                      <a:r>
                        <a:rPr lang="en-US" baseline="0" dirty="0" smtClean="0"/>
                        <a:t> counter/structure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Pair Spectrometer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 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Upstream 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 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 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 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Downstream 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Overhead crane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Tagger Magnet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80 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Shielding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tons (max per piece)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873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Hall D AC Power Requirements  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557843" name="Group 787"/>
          <p:cNvGraphicFramePr>
            <a:graphicFrameLocks noGrp="1"/>
          </p:cNvGraphicFramePr>
          <p:nvPr>
            <p:ph idx="1"/>
          </p:nvPr>
        </p:nvGraphicFramePr>
        <p:xfrm>
          <a:off x="457202" y="1143001"/>
          <a:ext cx="8153398" cy="4850764"/>
        </p:xfrm>
        <a:graphic>
          <a:graphicData uri="http://schemas.openxmlformats.org/drawingml/2006/table">
            <a:tbl>
              <a:tblPr/>
              <a:tblGrid>
                <a:gridCol w="1661682"/>
                <a:gridCol w="673254"/>
                <a:gridCol w="595699"/>
                <a:gridCol w="712857"/>
                <a:gridCol w="229368"/>
                <a:gridCol w="2031313"/>
                <a:gridCol w="686455"/>
                <a:gridCol w="798664"/>
                <a:gridCol w="764106"/>
              </a:tblGrid>
              <a:tr h="58217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Hall D Program Power Requirements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Hall D Program Power Requirements (continued)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9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Load Description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Load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Clean Pwr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Util Pwr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Load Description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Load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Clean Pwr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Util Pwr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4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Experimental Equipment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TOF Readout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CDC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TOF HV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FDC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Collimator I&amp;C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CDC HV and Bias Supplies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Trigger System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FDC HV and Bias Supplies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Network Gear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Barrel Calorimeter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48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48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Target Instrumentation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4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Bcal HV and Bias Supplies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 System Instrumentation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 Counter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Solenoid PS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75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 Counter HV &amp; Bias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Sweep Magnets PS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9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FCAL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Platform Power (Chill blowers, Vacuum pumps, lights etc)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30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9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FCAL HV and Bias supplies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Envelope and Other (Crane, lights outlets., Air handlers.)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kVA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8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Pair Spectrometer PS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Subtotal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460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21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Pair Spectrometer HV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kVA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7840" name="Text Box 784"/>
          <p:cNvSpPr txBox="1">
            <a:spLocks noChangeArrowheads="1"/>
          </p:cNvSpPr>
          <p:nvPr/>
        </p:nvSpPr>
        <p:spPr bwMode="auto">
          <a:xfrm>
            <a:off x="4419600" y="5715000"/>
            <a:ext cx="43434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Total  </a:t>
            </a:r>
            <a:r>
              <a:rPr lang="en-US" sz="1400" dirty="0" smtClean="0">
                <a:solidFill>
                  <a:srgbClr val="00B0F0"/>
                </a:solidFill>
              </a:rPr>
              <a:t>Required         685 </a:t>
            </a:r>
            <a:r>
              <a:rPr lang="en-US" sz="1400" dirty="0" err="1" smtClean="0">
                <a:solidFill>
                  <a:srgbClr val="00B0F0"/>
                </a:solidFill>
              </a:rPr>
              <a:t>kVA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60198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Total Available &gt; 1000 </a:t>
            </a:r>
            <a:r>
              <a:rPr lang="en-US" sz="1400" dirty="0" err="1" smtClean="0">
                <a:solidFill>
                  <a:srgbClr val="FF0000"/>
                </a:solidFill>
              </a:rPr>
              <a:t>kVA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609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Room to grow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Hall D Equipment Cooling </a:t>
            </a:r>
            <a:r>
              <a:rPr lang="en-US" sz="3200" dirty="0">
                <a:solidFill>
                  <a:schemeClr val="accent4"/>
                </a:solidFill>
              </a:rPr>
              <a:t>Requirements</a:t>
            </a:r>
          </a:p>
        </p:txBody>
      </p:sp>
      <p:graphicFrame>
        <p:nvGraphicFramePr>
          <p:cNvPr id="509270" name="Group 342"/>
          <p:cNvGraphicFramePr>
            <a:graphicFrameLocks noGrp="1"/>
          </p:cNvGraphicFramePr>
          <p:nvPr>
            <p:ph sz="half" idx="1"/>
          </p:nvPr>
        </p:nvGraphicFramePr>
        <p:xfrm>
          <a:off x="457200" y="914400"/>
          <a:ext cx="5643154" cy="5150644"/>
        </p:xfrm>
        <a:graphic>
          <a:graphicData uri="http://schemas.openxmlformats.org/drawingml/2006/table">
            <a:tbl>
              <a:tblPr/>
              <a:tblGrid>
                <a:gridCol w="2438400"/>
                <a:gridCol w="685800"/>
                <a:gridCol w="737656"/>
                <a:gridCol w="890649"/>
                <a:gridCol w="890649"/>
              </a:tblGrid>
              <a:tr h="41382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Summary of Requirements (including Tagger)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System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LCW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Chilled Water 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GPM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KW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GPM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KW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Tagger PS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Tagger and quad Magnet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Collimator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.4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Sweep Magnets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Pair Spec. PS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Pair Spectrometer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171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Solenoid Power Supply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FDC Electronics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CDC Electronics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.7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Rack Space Cooling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BCAL Si PM cooling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FCAL dark room cooling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Total Required 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239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353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00"/>
            <a:ext cx="25146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Chilled water used to supply cooling to heat exchangers</a:t>
            </a:r>
          </a:p>
          <a:p>
            <a:r>
              <a:rPr lang="en-US" sz="2000" dirty="0" smtClean="0"/>
              <a:t>FDC and collimator use liquid cooling</a:t>
            </a:r>
          </a:p>
          <a:p>
            <a:r>
              <a:rPr lang="en-US" sz="2000" dirty="0" smtClean="0"/>
              <a:t>CDC, BCAL, FCAL and racks use air cooling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95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Arial Rounded MT Bold" pitchFamily="34" charset="0"/>
              </a:rPr>
              <a:t>Hall D Complex - Cooling </a:t>
            </a:r>
            <a:r>
              <a:rPr lang="en-US" sz="3200" dirty="0">
                <a:solidFill>
                  <a:schemeClr val="accent4"/>
                </a:solidFill>
                <a:latin typeface="Arial Rounded MT Bold" pitchFamily="34" charset="0"/>
              </a:rPr>
              <a:t>Requirements</a:t>
            </a:r>
          </a:p>
        </p:txBody>
      </p:sp>
      <p:graphicFrame>
        <p:nvGraphicFramePr>
          <p:cNvPr id="509270" name="Group 342"/>
          <p:cNvGraphicFramePr>
            <a:graphicFrameLocks noGrp="1"/>
          </p:cNvGraphicFramePr>
          <p:nvPr>
            <p:ph sz="half" idx="1"/>
          </p:nvPr>
        </p:nvGraphicFramePr>
        <p:xfrm>
          <a:off x="1447800" y="1371596"/>
          <a:ext cx="5643154" cy="3671879"/>
        </p:xfrm>
        <a:graphic>
          <a:graphicData uri="http://schemas.openxmlformats.org/drawingml/2006/table">
            <a:tbl>
              <a:tblPr/>
              <a:tblGrid>
                <a:gridCol w="2590800"/>
                <a:gridCol w="609600"/>
                <a:gridCol w="762000"/>
                <a:gridCol w="790105"/>
                <a:gridCol w="890649"/>
              </a:tblGrid>
              <a:tr h="42183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Summary of Requirements 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76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Area/System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LCW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Chilled Water 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GPM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KW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GPM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KW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6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Physics Equipment (PE)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239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353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Tagger (excluding PE)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Hall D &amp; Collimator (exc. PE)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159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6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Service Bldg (Excluding PE)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6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Counting house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174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6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Tunnel extension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 Required 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352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519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419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597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Total Available</a:t>
                      </a:r>
                    </a:p>
                  </a:txBody>
                  <a:tcPr marL="62939" marR="6293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</a:txBody>
                  <a:tcPr marL="62939" marR="629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5562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With room to grow!</a:t>
            </a:r>
            <a:endParaRPr lang="en-US" sz="24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895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0"/>
            <a:ext cx="6919913" cy="439738"/>
          </a:xfrm>
        </p:spPr>
        <p:txBody>
          <a:bodyPr/>
          <a:lstStyle/>
          <a:p>
            <a:r>
              <a:rPr lang="en-US" dirty="0" err="1" smtClean="0"/>
              <a:t>Allowables</a:t>
            </a:r>
            <a:r>
              <a:rPr lang="en-US" dirty="0" smtClean="0"/>
              <a:t> in “Space Program”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124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 l="5357" t="21428" r="5357" b="10714"/>
          <a:stretch>
            <a:fillRect/>
          </a:stretch>
        </p:blipFill>
        <p:spPr bwMode="auto">
          <a:xfrm>
            <a:off x="457200" y="13716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4397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Who is working on the mechanical design/</a:t>
            </a: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fab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?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7879"/>
            <a:ext cx="9144000" cy="5523118"/>
          </a:xfrm>
        </p:spPr>
        <p:txBody>
          <a:bodyPr>
            <a:normAutofit fontScale="92500"/>
          </a:bodyPr>
          <a:lstStyle/>
          <a:p>
            <a:r>
              <a:rPr lang="en-US" i="0" dirty="0" smtClean="0">
                <a:latin typeface="Arial Rounded MT Bold" pitchFamily="34" charset="0"/>
              </a:rPr>
              <a:t>Chuck Hutton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– </a:t>
            </a:r>
            <a:r>
              <a:rPr lang="en-US" dirty="0" smtClean="0">
                <a:latin typeface="Arial Rounded MT Bold" pitchFamily="34" charset="0"/>
              </a:rPr>
              <a:t>Lead Designer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-   </a:t>
            </a:r>
            <a:r>
              <a:rPr lang="en-US" i="0" dirty="0" smtClean="0">
                <a:solidFill>
                  <a:srgbClr val="00B050"/>
                </a:solidFill>
                <a:latin typeface="Arial Rounded MT Bold" pitchFamily="34" charset="0"/>
              </a:rPr>
              <a:t>design integration, Start counter, FDC, Pair spectrometer, scheduling</a:t>
            </a:r>
          </a:p>
          <a:p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William </a:t>
            </a:r>
            <a:r>
              <a:rPr lang="en-US" i="0" dirty="0" err="1" smtClean="0">
                <a:solidFill>
                  <a:schemeClr val="tx2"/>
                </a:solidFill>
                <a:latin typeface="Arial Rounded MT Bold" pitchFamily="34" charset="0"/>
              </a:rPr>
              <a:t>Crahen</a:t>
            </a:r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 -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Mechanical Engineer- </a:t>
            </a:r>
            <a:r>
              <a:rPr lang="en-US" i="0" dirty="0" smtClean="0">
                <a:solidFill>
                  <a:srgbClr val="00B050"/>
                </a:solidFill>
                <a:latin typeface="Arial Rounded MT Bold" pitchFamily="34" charset="0"/>
              </a:rPr>
              <a:t>FDC, TOF, FCAL, conventional analysis and FEA</a:t>
            </a:r>
          </a:p>
          <a:p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George </a:t>
            </a:r>
            <a:r>
              <a:rPr lang="en-US" i="0" dirty="0" err="1" smtClean="0">
                <a:solidFill>
                  <a:schemeClr val="tx2"/>
                </a:solidFill>
                <a:latin typeface="Arial Rounded MT Bold" pitchFamily="34" charset="0"/>
              </a:rPr>
              <a:t>Biallas</a:t>
            </a:r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– Senior Engineer (50%) – </a:t>
            </a:r>
            <a:r>
              <a:rPr lang="en-US" i="0" dirty="0" smtClean="0">
                <a:solidFill>
                  <a:srgbClr val="00B050"/>
                </a:solidFill>
                <a:latin typeface="Arial Rounded MT Bold" pitchFamily="34" charset="0"/>
              </a:rPr>
              <a:t>Solenoid cryogenics, magnetic fields and mechanical integration design</a:t>
            </a:r>
          </a:p>
          <a:p>
            <a:r>
              <a:rPr lang="en-US" i="0" dirty="0" err="1" smtClean="0">
                <a:solidFill>
                  <a:schemeClr val="tx2"/>
                </a:solidFill>
                <a:latin typeface="Arial Rounded MT Bold" pitchFamily="34" charset="0"/>
              </a:rPr>
              <a:t>Vladislav</a:t>
            </a:r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i="0" dirty="0" err="1" smtClean="0">
                <a:solidFill>
                  <a:schemeClr val="tx2"/>
                </a:solidFill>
                <a:latin typeface="Arial Rounded MT Bold" pitchFamily="34" charset="0"/>
              </a:rPr>
              <a:t>Razmyslovich</a:t>
            </a:r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– Designer – </a:t>
            </a:r>
            <a:r>
              <a:rPr lang="en-US" i="0" dirty="0" smtClean="0">
                <a:solidFill>
                  <a:srgbClr val="00B050"/>
                </a:solidFill>
                <a:latin typeface="Arial Rounded MT Bold" pitchFamily="34" charset="0"/>
              </a:rPr>
              <a:t>CDC, gas systems, collimator and </a:t>
            </a:r>
            <a:r>
              <a:rPr lang="en-US" i="0" dirty="0" err="1" smtClean="0">
                <a:solidFill>
                  <a:srgbClr val="00B050"/>
                </a:solidFill>
                <a:latin typeface="Arial Rounded MT Bold" pitchFamily="34" charset="0"/>
              </a:rPr>
              <a:t>beamline</a:t>
            </a:r>
            <a:r>
              <a:rPr lang="en-US" i="0" dirty="0" smtClean="0">
                <a:solidFill>
                  <a:srgbClr val="00B050"/>
                </a:solidFill>
                <a:latin typeface="Arial Rounded MT Bold" pitchFamily="34" charset="0"/>
              </a:rPr>
              <a:t>, target</a:t>
            </a:r>
          </a:p>
          <a:p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James </a:t>
            </a:r>
            <a:r>
              <a:rPr lang="en-US" i="0" dirty="0" err="1" smtClean="0">
                <a:solidFill>
                  <a:schemeClr val="tx2"/>
                </a:solidFill>
                <a:latin typeface="Arial Rounded MT Bold" pitchFamily="34" charset="0"/>
              </a:rPr>
              <a:t>Lagner</a:t>
            </a:r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– </a:t>
            </a:r>
            <a:r>
              <a:rPr lang="en-US" dirty="0" smtClean="0">
                <a:latin typeface="Arial Rounded MT Bold" pitchFamily="34" charset="0"/>
              </a:rPr>
              <a:t>C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ontract Designer – </a:t>
            </a:r>
            <a:r>
              <a:rPr lang="en-US" i="0" dirty="0" smtClean="0">
                <a:solidFill>
                  <a:srgbClr val="00B050"/>
                </a:solidFill>
                <a:latin typeface="Arial Rounded MT Bold" pitchFamily="34" charset="0"/>
              </a:rPr>
              <a:t>BCAL, Tagger magnet, vacuum chamber and </a:t>
            </a:r>
            <a:r>
              <a:rPr lang="en-US" i="0" dirty="0" err="1" smtClean="0">
                <a:solidFill>
                  <a:srgbClr val="00B050"/>
                </a:solidFill>
                <a:latin typeface="Arial Rounded MT Bold" pitchFamily="34" charset="0"/>
              </a:rPr>
              <a:t>Hodoscope</a:t>
            </a:r>
            <a:endParaRPr lang="en-US" i="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Floyd Martin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– Contract Designer– </a:t>
            </a:r>
            <a:r>
              <a:rPr lang="en-US" i="0" dirty="0" smtClean="0">
                <a:solidFill>
                  <a:srgbClr val="00B050"/>
                </a:solidFill>
                <a:latin typeface="Arial Rounded MT Bold" pitchFamily="34" charset="0"/>
              </a:rPr>
              <a:t>Solenoid magnetic field FEA, cryogenic test setup and mechanical design</a:t>
            </a:r>
          </a:p>
          <a:p>
            <a:r>
              <a:rPr lang="en-US" i="0" dirty="0" smtClean="0">
                <a:solidFill>
                  <a:schemeClr val="tx2"/>
                </a:solidFill>
                <a:latin typeface="Arial Rounded MT Bold" pitchFamily="34" charset="0"/>
              </a:rPr>
              <a:t>Mark Stevens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– Technician –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FDC and solenoid</a:t>
            </a:r>
          </a:p>
          <a:p>
            <a:r>
              <a:rPr lang="en-US" i="0" dirty="0" smtClean="0">
                <a:solidFill>
                  <a:srgbClr val="00B050"/>
                </a:solidFill>
                <a:latin typeface="Arial Rounded MT Bold" pitchFamily="34" charset="0"/>
              </a:rPr>
              <a:t>Jim Stewart – </a:t>
            </a:r>
            <a:r>
              <a:rPr lang="en-US" i="0" dirty="0" smtClean="0">
                <a:latin typeface="Arial Rounded MT Bold" pitchFamily="34" charset="0"/>
              </a:rPr>
              <a:t>Scientist/Engineer</a:t>
            </a:r>
            <a:r>
              <a:rPr lang="en-US" i="0" dirty="0" smtClean="0">
                <a:solidFill>
                  <a:srgbClr val="00B050"/>
                </a:solidFill>
                <a:latin typeface="Arial Rounded MT Bold" pitchFamily="34" charset="0"/>
              </a:rPr>
              <a:t> – Tagger (gone to BNL)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429" name="Rectangle 9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Photon beam and experimental area</a:t>
            </a:r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D19F44F-29DA-B04E-894B-E699599DCAA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8" name="Arc 94"/>
          <p:cNvSpPr>
            <a:spLocks/>
          </p:cNvSpPr>
          <p:nvPr/>
        </p:nvSpPr>
        <p:spPr bwMode="auto">
          <a:xfrm rot="5400000" flipH="1">
            <a:off x="3583782" y="1427956"/>
            <a:ext cx="896938" cy="822325"/>
          </a:xfrm>
          <a:custGeom>
            <a:avLst/>
            <a:gdLst>
              <a:gd name="G0" fmla="+- 2081 0 0"/>
              <a:gd name="G1" fmla="+- 21600 0 0"/>
              <a:gd name="G2" fmla="+- 21600 0 0"/>
              <a:gd name="T0" fmla="*/ 0 w 23681"/>
              <a:gd name="T1" fmla="*/ 100 h 23005"/>
              <a:gd name="T2" fmla="*/ 23635 w 23681"/>
              <a:gd name="T3" fmla="*/ 23005 h 23005"/>
              <a:gd name="T4" fmla="*/ 2081 w 23681"/>
              <a:gd name="T5" fmla="*/ 21600 h 2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81" h="23005" fill="none" extrusionOk="0">
                <a:moveTo>
                  <a:pt x="0" y="100"/>
                </a:moveTo>
                <a:cubicBezTo>
                  <a:pt x="691" y="33"/>
                  <a:pt x="1386" y="-1"/>
                  <a:pt x="2081" y="0"/>
                </a:cubicBezTo>
                <a:cubicBezTo>
                  <a:pt x="14010" y="0"/>
                  <a:pt x="23681" y="9670"/>
                  <a:pt x="23681" y="21600"/>
                </a:cubicBezTo>
                <a:cubicBezTo>
                  <a:pt x="23681" y="22068"/>
                  <a:pt x="23665" y="22537"/>
                  <a:pt x="23635" y="23005"/>
                </a:cubicBezTo>
              </a:path>
              <a:path w="23681" h="23005" stroke="0" extrusionOk="0">
                <a:moveTo>
                  <a:pt x="0" y="100"/>
                </a:moveTo>
                <a:cubicBezTo>
                  <a:pt x="691" y="33"/>
                  <a:pt x="1386" y="-1"/>
                  <a:pt x="2081" y="0"/>
                </a:cubicBezTo>
                <a:cubicBezTo>
                  <a:pt x="14010" y="0"/>
                  <a:pt x="23681" y="9670"/>
                  <a:pt x="23681" y="21600"/>
                </a:cubicBezTo>
                <a:cubicBezTo>
                  <a:pt x="23681" y="22068"/>
                  <a:pt x="23665" y="22537"/>
                  <a:pt x="23635" y="23005"/>
                </a:cubicBezTo>
                <a:lnTo>
                  <a:pt x="2081" y="21600"/>
                </a:lnTo>
                <a:close/>
              </a:path>
            </a:pathLst>
          </a:custGeom>
          <a:noFill/>
          <a:ln w="28575">
            <a:solidFill>
              <a:srgbClr val="FF7517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9" name="Line 95"/>
          <p:cNvSpPr>
            <a:spLocks noChangeShapeType="1"/>
          </p:cNvSpPr>
          <p:nvPr/>
        </p:nvSpPr>
        <p:spPr bwMode="auto">
          <a:xfrm flipH="1" flipV="1">
            <a:off x="3363913" y="1387475"/>
            <a:ext cx="265112" cy="3175"/>
          </a:xfrm>
          <a:prstGeom prst="line">
            <a:avLst/>
          </a:prstGeom>
          <a:noFill/>
          <a:ln w="28575">
            <a:solidFill>
              <a:srgbClr val="FF751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0" name="Rectangle 96"/>
          <p:cNvSpPr>
            <a:spLocks noChangeArrowheads="1"/>
          </p:cNvSpPr>
          <p:nvPr/>
        </p:nvSpPr>
        <p:spPr bwMode="auto">
          <a:xfrm>
            <a:off x="4476750" y="1320800"/>
            <a:ext cx="238125" cy="1301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1" name="Rectangle 97"/>
          <p:cNvSpPr>
            <a:spLocks noChangeArrowheads="1"/>
          </p:cNvSpPr>
          <p:nvPr/>
        </p:nvSpPr>
        <p:spPr bwMode="auto">
          <a:xfrm>
            <a:off x="5341938" y="1311275"/>
            <a:ext cx="327025" cy="1889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2" name="Line 98"/>
          <p:cNvSpPr>
            <a:spLocks noChangeShapeType="1"/>
          </p:cNvSpPr>
          <p:nvPr/>
        </p:nvSpPr>
        <p:spPr bwMode="auto">
          <a:xfrm flipV="1">
            <a:off x="2976563" y="1379538"/>
            <a:ext cx="1549400" cy="9525"/>
          </a:xfrm>
          <a:prstGeom prst="line">
            <a:avLst/>
          </a:prstGeom>
          <a:noFill/>
          <a:ln w="28575">
            <a:solidFill>
              <a:srgbClr val="FF751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3" name="Line 99"/>
          <p:cNvSpPr>
            <a:spLocks noChangeShapeType="1"/>
          </p:cNvSpPr>
          <p:nvPr/>
        </p:nvSpPr>
        <p:spPr bwMode="auto">
          <a:xfrm>
            <a:off x="4506913" y="1379538"/>
            <a:ext cx="250825" cy="63500"/>
          </a:xfrm>
          <a:prstGeom prst="line">
            <a:avLst/>
          </a:prstGeom>
          <a:noFill/>
          <a:ln w="28575">
            <a:solidFill>
              <a:srgbClr val="FF751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" name="Rectangle 100"/>
          <p:cNvSpPr>
            <a:spLocks noChangeArrowheads="1"/>
          </p:cNvSpPr>
          <p:nvPr/>
        </p:nvSpPr>
        <p:spPr bwMode="auto">
          <a:xfrm rot="1463183">
            <a:off x="4738688" y="1422400"/>
            <a:ext cx="88900" cy="10795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" name="Line 101"/>
          <p:cNvSpPr>
            <a:spLocks noChangeShapeType="1"/>
          </p:cNvSpPr>
          <p:nvPr/>
        </p:nvSpPr>
        <p:spPr bwMode="auto">
          <a:xfrm>
            <a:off x="4537075" y="1381125"/>
            <a:ext cx="1203325" cy="30163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" name="Rectangle 102"/>
          <p:cNvSpPr>
            <a:spLocks noChangeArrowheads="1"/>
          </p:cNvSpPr>
          <p:nvPr/>
        </p:nvSpPr>
        <p:spPr bwMode="auto">
          <a:xfrm>
            <a:off x="5689600" y="1370013"/>
            <a:ext cx="49213" cy="889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7" name="Text Box 103"/>
          <p:cNvSpPr txBox="1">
            <a:spLocks noChangeArrowheads="1"/>
          </p:cNvSpPr>
          <p:nvPr/>
        </p:nvSpPr>
        <p:spPr bwMode="auto">
          <a:xfrm>
            <a:off x="3589338" y="1920875"/>
            <a:ext cx="91916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East arc</a:t>
            </a:r>
          </a:p>
        </p:txBody>
      </p:sp>
      <p:sp>
        <p:nvSpPr>
          <p:cNvPr id="208" name="Text Box 104"/>
          <p:cNvSpPr txBox="1">
            <a:spLocks noChangeArrowheads="1"/>
          </p:cNvSpPr>
          <p:nvPr/>
        </p:nvSpPr>
        <p:spPr bwMode="auto">
          <a:xfrm>
            <a:off x="2584450" y="1060450"/>
            <a:ext cx="11557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North linac</a:t>
            </a:r>
          </a:p>
        </p:txBody>
      </p:sp>
      <p:sp>
        <p:nvSpPr>
          <p:cNvPr id="209" name="Text Box 105"/>
          <p:cNvSpPr txBox="1">
            <a:spLocks noChangeArrowheads="1"/>
          </p:cNvSpPr>
          <p:nvPr/>
        </p:nvSpPr>
        <p:spPr bwMode="auto">
          <a:xfrm>
            <a:off x="4125913" y="792163"/>
            <a:ext cx="85725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Tagger </a:t>
            </a:r>
          </a:p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area</a:t>
            </a:r>
          </a:p>
        </p:txBody>
      </p:sp>
      <p:sp>
        <p:nvSpPr>
          <p:cNvPr id="210" name="Text Box 106"/>
          <p:cNvSpPr txBox="1">
            <a:spLocks noChangeArrowheads="1"/>
          </p:cNvSpPr>
          <p:nvPr/>
        </p:nvSpPr>
        <p:spPr bwMode="auto">
          <a:xfrm>
            <a:off x="5183188" y="900113"/>
            <a:ext cx="7239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Hall D</a:t>
            </a:r>
          </a:p>
        </p:txBody>
      </p:sp>
      <p:sp>
        <p:nvSpPr>
          <p:cNvPr id="211" name="Text Box 107"/>
          <p:cNvSpPr txBox="1">
            <a:spLocks noChangeArrowheads="1"/>
          </p:cNvSpPr>
          <p:nvPr/>
        </p:nvSpPr>
        <p:spPr bwMode="auto">
          <a:xfrm>
            <a:off x="4500563" y="1576388"/>
            <a:ext cx="1141412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</a:rPr>
              <a:t>Electron</a:t>
            </a:r>
          </a:p>
          <a:p>
            <a:pPr algn="ctr" eaLnBrk="0" hangingPunct="0"/>
            <a:r>
              <a:rPr lang="en-US" sz="1400" dirty="0">
                <a:solidFill>
                  <a:schemeClr val="tx1"/>
                </a:solidFill>
              </a:rPr>
              <a:t>Beam dump</a:t>
            </a:r>
          </a:p>
        </p:txBody>
      </p:sp>
      <p:sp>
        <p:nvSpPr>
          <p:cNvPr id="212" name="Rectangle 108"/>
          <p:cNvSpPr>
            <a:spLocks noChangeArrowheads="1"/>
          </p:cNvSpPr>
          <p:nvPr/>
        </p:nvSpPr>
        <p:spPr bwMode="auto">
          <a:xfrm>
            <a:off x="2665765" y="635001"/>
            <a:ext cx="3529012" cy="16113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2" name="Group 212"/>
          <p:cNvGrpSpPr/>
          <p:nvPr/>
        </p:nvGrpSpPr>
        <p:grpSpPr>
          <a:xfrm>
            <a:off x="0" y="2338388"/>
            <a:ext cx="9148763" cy="4126469"/>
            <a:chOff x="0" y="2338388"/>
            <a:chExt cx="9148763" cy="4126469"/>
          </a:xfrm>
        </p:grpSpPr>
        <p:grpSp>
          <p:nvGrpSpPr>
            <p:cNvPr id="3" name="Group 120"/>
            <p:cNvGrpSpPr/>
            <p:nvPr/>
          </p:nvGrpSpPr>
          <p:grpSpPr>
            <a:xfrm>
              <a:off x="0" y="2338388"/>
              <a:ext cx="9148763" cy="4126469"/>
              <a:chOff x="0" y="2338388"/>
              <a:chExt cx="9148763" cy="4126469"/>
            </a:xfrm>
          </p:grpSpPr>
          <p:pic>
            <p:nvPicPr>
              <p:cNvPr id="222" name="Picture 3" descr="Tagger Area &amp; Hall D rev2"/>
              <p:cNvPicPr>
                <a:picLocks noChangeAspect="1" noChangeArrowheads="1"/>
              </p:cNvPicPr>
              <p:nvPr/>
            </p:nvPicPr>
            <p:blipFill>
              <a:blip r:embed="rId2"/>
              <a:srcRect t="18130" b="19608"/>
              <a:stretch>
                <a:fillRect/>
              </a:stretch>
            </p:blipFill>
            <p:spPr bwMode="auto">
              <a:xfrm>
                <a:off x="0" y="2338388"/>
                <a:ext cx="9148763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3" name="Text Box 4"/>
              <p:cNvSpPr txBox="1">
                <a:spLocks noChangeArrowheads="1"/>
              </p:cNvSpPr>
              <p:nvPr/>
            </p:nvSpPr>
            <p:spPr bwMode="auto">
              <a:xfrm>
                <a:off x="1676400" y="3195638"/>
                <a:ext cx="1076325" cy="33655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chemeClr val="tx1"/>
                    </a:solidFill>
                  </a:rPr>
                  <a:t>Top View</a:t>
                </a:r>
              </a:p>
            </p:txBody>
          </p:sp>
          <p:sp>
            <p:nvSpPr>
              <p:cNvPr id="224" name="Rectangle 5"/>
              <p:cNvSpPr>
                <a:spLocks noChangeArrowheads="1"/>
              </p:cNvSpPr>
              <p:nvPr/>
            </p:nvSpPr>
            <p:spPr bwMode="auto">
              <a:xfrm>
                <a:off x="5105400" y="3875088"/>
                <a:ext cx="184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GB" sz="4400" b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4" name="Group 113"/>
              <p:cNvGrpSpPr>
                <a:grpSpLocks/>
              </p:cNvGrpSpPr>
              <p:nvPr/>
            </p:nvGrpSpPr>
            <p:grpSpPr bwMode="auto">
              <a:xfrm>
                <a:off x="1090613" y="3465513"/>
                <a:ext cx="4641850" cy="422275"/>
                <a:chOff x="1090613" y="3465513"/>
                <a:chExt cx="4641850" cy="422275"/>
              </a:xfrm>
            </p:grpSpPr>
            <p:sp>
              <p:nvSpPr>
                <p:cNvPr id="28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092200" y="3567113"/>
                  <a:ext cx="7938" cy="27463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724525" y="3559175"/>
                  <a:ext cx="7938" cy="27463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Line 9"/>
                <p:cNvSpPr>
                  <a:spLocks noChangeShapeType="1"/>
                </p:cNvSpPr>
                <p:nvPr/>
              </p:nvSpPr>
              <p:spPr bwMode="auto">
                <a:xfrm>
                  <a:off x="1090613" y="3695700"/>
                  <a:ext cx="4627562" cy="111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4737425" y="3465513"/>
                  <a:ext cx="735963" cy="422275"/>
                  <a:chOff x="2175" y="3539"/>
                  <a:chExt cx="446" cy="266"/>
                </a:xfrm>
              </p:grpSpPr>
              <p:sp>
                <p:nvSpPr>
                  <p:cNvPr id="29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178" y="3539"/>
                    <a:ext cx="443" cy="26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DDDDDD"/>
                        </a:outerShdw>
                      </a:effectLst>
                    </a:endParaRPr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175" y="3610"/>
                    <a:ext cx="434" cy="145"/>
                    <a:chOff x="531" y="3321"/>
                    <a:chExt cx="2957" cy="581"/>
                  </a:xfrm>
                </p:grpSpPr>
                <p:sp>
                  <p:nvSpPr>
                    <p:cNvPr id="293" name="Line 13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1429" y="3614"/>
                      <a:ext cx="288" cy="28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4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6" y="3321"/>
                      <a:ext cx="586" cy="58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1" y="3613"/>
                      <a:ext cx="899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6" name="Line 16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2302" y="3322"/>
                      <a:ext cx="288" cy="28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9" y="3613"/>
                      <a:ext cx="899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26" name="Rectangle 18"/>
              <p:cNvSpPr>
                <a:spLocks noChangeArrowheads="1"/>
              </p:cNvSpPr>
              <p:nvPr/>
            </p:nvSpPr>
            <p:spPr bwMode="auto">
              <a:xfrm>
                <a:off x="4448175" y="4179888"/>
                <a:ext cx="490538" cy="17303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DDDDDD"/>
                    </a:outerShdw>
                  </a:effectLst>
                </a:endParaRPr>
              </a:p>
            </p:txBody>
          </p:sp>
          <p:sp>
            <p:nvSpPr>
              <p:cNvPr id="227" name="Text Box 19"/>
              <p:cNvSpPr txBox="1">
                <a:spLocks noChangeArrowheads="1"/>
              </p:cNvSpPr>
              <p:nvPr/>
            </p:nvSpPr>
            <p:spPr bwMode="auto">
              <a:xfrm>
                <a:off x="3409774" y="3675945"/>
                <a:ext cx="739775" cy="3667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solidFill>
                      <a:schemeClr val="tx1"/>
                    </a:solidFill>
                  </a:rPr>
                  <a:t>75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m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Line 20"/>
              <p:cNvSpPr>
                <a:spLocks noChangeShapeType="1"/>
              </p:cNvSpPr>
              <p:nvPr/>
            </p:nvSpPr>
            <p:spPr bwMode="auto">
              <a:xfrm>
                <a:off x="1190625" y="4249738"/>
                <a:ext cx="7777163" cy="793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29" name="Line 21"/>
              <p:cNvSpPr>
                <a:spLocks noChangeShapeType="1"/>
              </p:cNvSpPr>
              <p:nvPr/>
            </p:nvSpPr>
            <p:spPr bwMode="auto">
              <a:xfrm>
                <a:off x="1122363" y="4164542"/>
                <a:ext cx="0" cy="18000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30" name="Text Box 22"/>
              <p:cNvSpPr txBox="1">
                <a:spLocks noChangeArrowheads="1"/>
              </p:cNvSpPr>
              <p:nvPr/>
            </p:nvSpPr>
            <p:spPr bwMode="auto">
              <a:xfrm>
                <a:off x="764648" y="5599641"/>
                <a:ext cx="2046288" cy="457200"/>
              </a:xfrm>
              <a:prstGeom prst="rect">
                <a:avLst/>
              </a:prstGeom>
              <a:solidFill>
                <a:srgbClr val="FFCC66"/>
              </a:solidFill>
              <a:ln w="44450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2400" dirty="0"/>
                  <a:t>Tagger Area</a:t>
                </a:r>
              </a:p>
            </p:txBody>
          </p:sp>
          <p:sp>
            <p:nvSpPr>
              <p:cNvPr id="231" name="Text Box 24"/>
              <p:cNvSpPr txBox="1">
                <a:spLocks noChangeArrowheads="1"/>
              </p:cNvSpPr>
              <p:nvPr/>
            </p:nvSpPr>
            <p:spPr bwMode="auto">
              <a:xfrm>
                <a:off x="6556547" y="5633860"/>
                <a:ext cx="2101958" cy="8309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49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2400" dirty="0">
                    <a:solidFill>
                      <a:schemeClr val="tx1"/>
                    </a:solidFill>
                  </a:rPr>
                  <a:t>Experimental</a:t>
                </a:r>
              </a:p>
              <a:p>
                <a:pPr algn="ctr" eaLnBrk="0" hangingPunct="0"/>
                <a:r>
                  <a:rPr lang="en-US" sz="2400" dirty="0">
                    <a:solidFill>
                      <a:schemeClr val="tx1"/>
                    </a:solidFill>
                  </a:rPr>
                  <a:t>Hall D</a:t>
                </a:r>
              </a:p>
            </p:txBody>
          </p:sp>
          <p:sp>
            <p:nvSpPr>
              <p:cNvPr id="232" name="Text Box 25"/>
              <p:cNvSpPr txBox="1">
                <a:spLocks noChangeArrowheads="1"/>
              </p:cNvSpPr>
              <p:nvPr/>
            </p:nvSpPr>
            <p:spPr bwMode="auto">
              <a:xfrm>
                <a:off x="1771650" y="4922838"/>
                <a:ext cx="2377774" cy="33855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0000FF"/>
                    </a:solidFill>
                  </a:rPr>
                  <a:t>Electron 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beam / dump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3" name="Text Box 26"/>
              <p:cNvSpPr txBox="1">
                <a:spLocks noChangeArrowheads="1"/>
              </p:cNvSpPr>
              <p:nvPr/>
            </p:nvSpPr>
            <p:spPr bwMode="auto">
              <a:xfrm>
                <a:off x="3258961" y="2741435"/>
                <a:ext cx="2646363" cy="5810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dirty="0"/>
                  <a:t>Coherent </a:t>
                </a:r>
                <a:r>
                  <a:rPr lang="en-US" sz="1600" dirty="0" err="1"/>
                  <a:t>Bremsstrahlung</a:t>
                </a:r>
                <a:endParaRPr lang="en-US" sz="1600" dirty="0"/>
              </a:p>
              <a:p>
                <a:pPr algn="ctr" eaLnBrk="0" hangingPunct="0"/>
                <a:r>
                  <a:rPr lang="en-US" sz="1600" dirty="0"/>
                  <a:t>photon beam</a:t>
                </a:r>
              </a:p>
            </p:txBody>
          </p:sp>
          <p:sp>
            <p:nvSpPr>
              <p:cNvPr id="234" name="Line 27"/>
              <p:cNvSpPr>
                <a:spLocks noChangeShapeType="1"/>
              </p:cNvSpPr>
              <p:nvPr/>
            </p:nvSpPr>
            <p:spPr bwMode="auto">
              <a:xfrm>
                <a:off x="4642556" y="3217333"/>
                <a:ext cx="386644" cy="107085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35" name="Text Box 28"/>
              <p:cNvSpPr txBox="1">
                <a:spLocks noChangeArrowheads="1"/>
              </p:cNvSpPr>
              <p:nvPr/>
            </p:nvSpPr>
            <p:spPr bwMode="auto">
              <a:xfrm>
                <a:off x="6570663" y="4559300"/>
                <a:ext cx="1710725" cy="58477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chemeClr val="tx1"/>
                    </a:solidFill>
                  </a:rPr>
                  <a:t>Solenoid-</a:t>
                </a:r>
              </a:p>
              <a:p>
                <a:pPr algn="ctr" eaLnBrk="0" hangingPunct="0"/>
                <a:r>
                  <a:rPr lang="en-US" sz="1600" dirty="0">
                    <a:solidFill>
                      <a:schemeClr val="tx1"/>
                    </a:solidFill>
                  </a:rPr>
                  <a:t>Based detector</a:t>
                </a:r>
              </a:p>
            </p:txBody>
          </p:sp>
          <p:grpSp>
            <p:nvGrpSpPr>
              <p:cNvPr id="7" name="Group 116"/>
              <p:cNvGrpSpPr>
                <a:grpSpLocks/>
              </p:cNvGrpSpPr>
              <p:nvPr/>
            </p:nvGrpSpPr>
            <p:grpSpPr bwMode="auto">
              <a:xfrm>
                <a:off x="7070547" y="3902075"/>
                <a:ext cx="1044575" cy="701675"/>
                <a:chOff x="6802438" y="3902075"/>
                <a:chExt cx="1044575" cy="701675"/>
              </a:xfrm>
            </p:grpSpPr>
            <p:sp>
              <p:nvSpPr>
                <p:cNvPr id="266" name="Rectangle 30"/>
                <p:cNvSpPr>
                  <a:spLocks noChangeArrowheads="1"/>
                </p:cNvSpPr>
                <p:nvPr/>
              </p:nvSpPr>
              <p:spPr bwMode="auto">
                <a:xfrm>
                  <a:off x="6802438" y="3902075"/>
                  <a:ext cx="746125" cy="1825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67" name="Rectangle 31"/>
                <p:cNvSpPr>
                  <a:spLocks noChangeArrowheads="1"/>
                </p:cNvSpPr>
                <p:nvPr/>
              </p:nvSpPr>
              <p:spPr bwMode="auto">
                <a:xfrm>
                  <a:off x="6818313" y="4098925"/>
                  <a:ext cx="730250" cy="41275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68" name="Rectangle 32"/>
                <p:cNvSpPr>
                  <a:spLocks noChangeArrowheads="1"/>
                </p:cNvSpPr>
                <p:nvPr/>
              </p:nvSpPr>
              <p:spPr bwMode="auto">
                <a:xfrm>
                  <a:off x="6818313" y="4154488"/>
                  <a:ext cx="357187" cy="69850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69" name="Rectangle 35"/>
                <p:cNvSpPr>
                  <a:spLocks noChangeArrowheads="1"/>
                </p:cNvSpPr>
                <p:nvPr/>
              </p:nvSpPr>
              <p:spPr bwMode="auto">
                <a:xfrm>
                  <a:off x="7727950" y="4029075"/>
                  <a:ext cx="14288" cy="44767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70" name="Rectangle 36"/>
                <p:cNvSpPr>
                  <a:spLocks noChangeArrowheads="1"/>
                </p:cNvSpPr>
                <p:nvPr/>
              </p:nvSpPr>
              <p:spPr bwMode="auto">
                <a:xfrm>
                  <a:off x="7758113" y="4029075"/>
                  <a:ext cx="88900" cy="447675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71" name="Rectangle 37"/>
                <p:cNvSpPr>
                  <a:spLocks noChangeArrowheads="1"/>
                </p:cNvSpPr>
                <p:nvPr/>
              </p:nvSpPr>
              <p:spPr bwMode="auto">
                <a:xfrm>
                  <a:off x="6818313" y="4267200"/>
                  <a:ext cx="357187" cy="69850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72" name="Rectangle 38"/>
                <p:cNvSpPr>
                  <a:spLocks noChangeArrowheads="1"/>
                </p:cNvSpPr>
                <p:nvPr/>
              </p:nvSpPr>
              <p:spPr bwMode="auto">
                <a:xfrm>
                  <a:off x="6818313" y="4365625"/>
                  <a:ext cx="730250" cy="41275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grpSp>
              <p:nvGrpSpPr>
                <p:cNvPr id="8" name="Group 114"/>
                <p:cNvGrpSpPr>
                  <a:grpSpLocks/>
                </p:cNvGrpSpPr>
                <p:nvPr/>
              </p:nvGrpSpPr>
              <p:grpSpPr bwMode="auto">
                <a:xfrm>
                  <a:off x="7191375" y="4154488"/>
                  <a:ext cx="327025" cy="182562"/>
                  <a:chOff x="7191375" y="4154488"/>
                  <a:chExt cx="327025" cy="182562"/>
                </a:xfrm>
              </p:grpSpPr>
              <p:sp>
                <p:nvSpPr>
                  <p:cNvPr id="27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296150" y="4154488"/>
                    <a:ext cx="14288" cy="84137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8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191375" y="4154488"/>
                    <a:ext cx="14288" cy="84137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8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13625" y="4154488"/>
                    <a:ext cx="15875" cy="84137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82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504113" y="4154488"/>
                    <a:ext cx="14287" cy="84137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83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296150" y="4252913"/>
                    <a:ext cx="14288" cy="84137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84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7191375" y="4252913"/>
                    <a:ext cx="14288" cy="84137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85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7413625" y="4252913"/>
                    <a:ext cx="15875" cy="84137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86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504113" y="4252913"/>
                    <a:ext cx="14287" cy="84137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74" name="Rectangle 48"/>
                <p:cNvSpPr>
                  <a:spLocks noChangeArrowheads="1"/>
                </p:cNvSpPr>
                <p:nvPr/>
              </p:nvSpPr>
              <p:spPr bwMode="auto">
                <a:xfrm>
                  <a:off x="6802438" y="4421188"/>
                  <a:ext cx="746125" cy="1825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grpSp>
              <p:nvGrpSpPr>
                <p:cNvPr id="9" name="Group 115"/>
                <p:cNvGrpSpPr>
                  <a:grpSpLocks/>
                </p:cNvGrpSpPr>
                <p:nvPr/>
              </p:nvGrpSpPr>
              <p:grpSpPr bwMode="auto">
                <a:xfrm>
                  <a:off x="6832600" y="4238625"/>
                  <a:ext cx="88900" cy="14288"/>
                  <a:chOff x="6832600" y="4238625"/>
                  <a:chExt cx="88900" cy="14288"/>
                </a:xfrm>
              </p:grpSpPr>
              <p:sp>
                <p:nvSpPr>
                  <p:cNvPr id="27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6832600" y="4238625"/>
                    <a:ext cx="889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6846888" y="4238625"/>
                    <a:ext cx="60325" cy="1428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7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6832600" y="4252913"/>
                    <a:ext cx="889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37" name="Text Box 54"/>
              <p:cNvSpPr txBox="1">
                <a:spLocks noChangeArrowheads="1"/>
              </p:cNvSpPr>
              <p:nvPr/>
            </p:nvSpPr>
            <p:spPr bwMode="auto">
              <a:xfrm>
                <a:off x="5098521" y="4785432"/>
                <a:ext cx="1154113" cy="33655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dirty="0"/>
                  <a:t>Collimator</a:t>
                </a:r>
              </a:p>
            </p:txBody>
          </p:sp>
          <p:sp>
            <p:nvSpPr>
              <p:cNvPr id="238" name="Line 55"/>
              <p:cNvSpPr>
                <a:spLocks noChangeShapeType="1"/>
              </p:cNvSpPr>
              <p:nvPr/>
            </p:nvSpPr>
            <p:spPr bwMode="auto">
              <a:xfrm flipV="1">
                <a:off x="5649383" y="4297716"/>
                <a:ext cx="169863" cy="5857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39" name="Text Box 56"/>
              <p:cNvSpPr txBox="1">
                <a:spLocks noChangeArrowheads="1"/>
              </p:cNvSpPr>
              <p:nvPr/>
            </p:nvSpPr>
            <p:spPr bwMode="auto">
              <a:xfrm>
                <a:off x="7872413" y="3051175"/>
                <a:ext cx="1276350" cy="5810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/>
                  <a:t>Photon</a:t>
                </a:r>
              </a:p>
              <a:p>
                <a:pPr algn="ctr" eaLnBrk="0" hangingPunct="0"/>
                <a:r>
                  <a:rPr lang="en-US" sz="1600"/>
                  <a:t>Beam dump</a:t>
                </a:r>
              </a:p>
            </p:txBody>
          </p:sp>
          <p:sp>
            <p:nvSpPr>
              <p:cNvPr id="240" name="Line 57"/>
              <p:cNvSpPr>
                <a:spLocks noChangeShapeType="1"/>
              </p:cNvSpPr>
              <p:nvPr/>
            </p:nvSpPr>
            <p:spPr bwMode="auto">
              <a:xfrm>
                <a:off x="8761413" y="3629025"/>
                <a:ext cx="109537" cy="5572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1" name="Line 58"/>
              <p:cNvSpPr>
                <a:spLocks noChangeShapeType="1"/>
              </p:cNvSpPr>
              <p:nvPr/>
            </p:nvSpPr>
            <p:spPr bwMode="auto">
              <a:xfrm flipV="1">
                <a:off x="2771775" y="4624388"/>
                <a:ext cx="346075" cy="28257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2" name="Line 60"/>
              <p:cNvSpPr>
                <a:spLocks noChangeShapeType="1"/>
              </p:cNvSpPr>
              <p:nvPr/>
            </p:nvSpPr>
            <p:spPr bwMode="auto">
              <a:xfrm>
                <a:off x="1111250" y="4259263"/>
                <a:ext cx="13890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0" name="Group 62"/>
              <p:cNvGrpSpPr>
                <a:grpSpLocks noChangeAspect="1"/>
              </p:cNvGrpSpPr>
              <p:nvPr/>
            </p:nvGrpSpPr>
            <p:grpSpPr bwMode="auto">
              <a:xfrm rot="21226848">
                <a:off x="1452292" y="4104343"/>
                <a:ext cx="403861" cy="342847"/>
                <a:chOff x="1069" y="3371"/>
                <a:chExt cx="413" cy="333"/>
              </a:xfrm>
            </p:grpSpPr>
            <p:grpSp>
              <p:nvGrpSpPr>
                <p:cNvPr id="11" name="Group 259"/>
                <p:cNvGrpSpPr>
                  <a:grpSpLocks/>
                </p:cNvGrpSpPr>
                <p:nvPr/>
              </p:nvGrpSpPr>
              <p:grpSpPr bwMode="auto">
                <a:xfrm rot="13564424">
                  <a:off x="1083" y="3441"/>
                  <a:ext cx="333" cy="194"/>
                  <a:chOff x="608" y="3229"/>
                  <a:chExt cx="693" cy="586"/>
                </a:xfrm>
              </p:grpSpPr>
              <p:sp>
                <p:nvSpPr>
                  <p:cNvPr id="262" name="Arc 64"/>
                  <p:cNvSpPr>
                    <a:spLocks/>
                  </p:cNvSpPr>
                  <p:nvPr/>
                </p:nvSpPr>
                <p:spPr bwMode="auto">
                  <a:xfrm flipV="1">
                    <a:off x="702" y="3269"/>
                    <a:ext cx="583" cy="54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80"/>
                      <a:gd name="T1" fmla="*/ 0 h 21600"/>
                      <a:gd name="T2" fmla="*/ 21580 w 21580"/>
                      <a:gd name="T3" fmla="*/ 20666 h 21600"/>
                      <a:gd name="T4" fmla="*/ 0 w 2158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80" h="21600" fill="none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</a:path>
                      <a:path w="21580" h="21600" stroke="0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263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8" y="3229"/>
                    <a:ext cx="548" cy="505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18" y="3687"/>
                    <a:ext cx="66" cy="7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205" y="3246"/>
                    <a:ext cx="96" cy="9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Rectangle 68"/>
                <p:cNvSpPr>
                  <a:spLocks noChangeArrowheads="1"/>
                </p:cNvSpPr>
                <p:nvPr/>
              </p:nvSpPr>
              <p:spPr bwMode="auto">
                <a:xfrm rot="975612">
                  <a:off x="1069" y="3577"/>
                  <a:ext cx="413" cy="1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DDDDDD"/>
                      </a:outerShdw>
                    </a:effectLst>
                  </a:endParaRPr>
                </a:p>
              </p:txBody>
            </p:sp>
          </p:grpSp>
          <p:sp>
            <p:nvSpPr>
              <p:cNvPr id="244" name="Line 76"/>
              <p:cNvSpPr>
                <a:spLocks noChangeShapeType="1"/>
              </p:cNvSpPr>
              <p:nvPr/>
            </p:nvSpPr>
            <p:spPr bwMode="auto">
              <a:xfrm>
                <a:off x="1471613" y="4305300"/>
                <a:ext cx="877887" cy="157163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5" name="Rectangle 77"/>
              <p:cNvSpPr>
                <a:spLocks noChangeArrowheads="1"/>
              </p:cNvSpPr>
              <p:nvPr/>
            </p:nvSpPr>
            <p:spPr bwMode="auto">
              <a:xfrm>
                <a:off x="7115703" y="2497667"/>
                <a:ext cx="1308629" cy="584776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chemeClr val="tx1"/>
                    </a:solidFill>
                  </a:rPr>
                  <a:t>Counting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 eaLnBrk="0" hangingPunct="0"/>
                <a:r>
                  <a:rPr lang="en-US" sz="1600" dirty="0" smtClean="0">
                    <a:solidFill>
                      <a:schemeClr val="tx1"/>
                    </a:solidFill>
                  </a:rPr>
                  <a:t>House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Line 79"/>
              <p:cNvSpPr>
                <a:spLocks noChangeShapeType="1"/>
              </p:cNvSpPr>
              <p:nvPr/>
            </p:nvSpPr>
            <p:spPr bwMode="auto">
              <a:xfrm>
                <a:off x="6958013" y="2405063"/>
                <a:ext cx="130492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7" name="Line 80"/>
              <p:cNvSpPr>
                <a:spLocks noChangeShapeType="1"/>
              </p:cNvSpPr>
              <p:nvPr/>
            </p:nvSpPr>
            <p:spPr bwMode="auto">
              <a:xfrm>
                <a:off x="8272463" y="2395538"/>
                <a:ext cx="0" cy="6858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8" name="AutoShape 81"/>
              <p:cNvSpPr>
                <a:spLocks noChangeAspect="1" noChangeArrowheads="1" noTextEdit="1"/>
              </p:cNvSpPr>
              <p:nvPr/>
            </p:nvSpPr>
            <p:spPr bwMode="auto">
              <a:xfrm>
                <a:off x="8164513" y="4414838"/>
                <a:ext cx="374650" cy="455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9" name="Freeform 82"/>
              <p:cNvSpPr>
                <a:spLocks/>
              </p:cNvSpPr>
              <p:nvPr/>
            </p:nvSpPr>
            <p:spPr bwMode="auto">
              <a:xfrm>
                <a:off x="8164513" y="4470400"/>
                <a:ext cx="374650" cy="400050"/>
              </a:xfrm>
              <a:custGeom>
                <a:avLst/>
                <a:gdLst/>
                <a:ahLst/>
                <a:cxnLst>
                  <a:cxn ang="0">
                    <a:pos x="1538" y="855"/>
                  </a:cxn>
                  <a:cxn ang="0">
                    <a:pos x="1530" y="750"/>
                  </a:cxn>
                  <a:cxn ang="0">
                    <a:pos x="1506" y="649"/>
                  </a:cxn>
                  <a:cxn ang="0">
                    <a:pos x="1469" y="553"/>
                  </a:cxn>
                  <a:cxn ang="0">
                    <a:pos x="1417" y="464"/>
                  </a:cxn>
                  <a:cxn ang="0">
                    <a:pos x="1354" y="381"/>
                  </a:cxn>
                  <a:cxn ang="0">
                    <a:pos x="1277" y="308"/>
                  </a:cxn>
                  <a:cxn ang="0">
                    <a:pos x="1191" y="248"/>
                  </a:cxn>
                  <a:cxn ang="0">
                    <a:pos x="1098" y="201"/>
                  </a:cxn>
                  <a:cxn ang="0">
                    <a:pos x="998" y="168"/>
                  </a:cxn>
                  <a:cxn ang="0">
                    <a:pos x="895" y="150"/>
                  </a:cxn>
                  <a:cxn ang="0">
                    <a:pos x="824" y="147"/>
                  </a:cxn>
                  <a:cxn ang="0">
                    <a:pos x="824" y="147"/>
                  </a:cxn>
                  <a:cxn ang="0">
                    <a:pos x="752" y="151"/>
                  </a:cxn>
                  <a:cxn ang="0">
                    <a:pos x="649" y="168"/>
                  </a:cxn>
                  <a:cxn ang="0">
                    <a:pos x="553" y="200"/>
                  </a:cxn>
                  <a:cxn ang="0">
                    <a:pos x="464" y="245"/>
                  </a:cxn>
                  <a:cxn ang="0">
                    <a:pos x="382" y="300"/>
                  </a:cxn>
                  <a:cxn ang="0">
                    <a:pos x="310" y="367"/>
                  </a:cxn>
                  <a:cxn ang="0">
                    <a:pos x="246" y="443"/>
                  </a:cxn>
                  <a:cxn ang="0">
                    <a:pos x="194" y="528"/>
                  </a:cxn>
                  <a:cxn ang="0">
                    <a:pos x="153" y="619"/>
                  </a:cxn>
                  <a:cxn ang="0">
                    <a:pos x="125" y="717"/>
                  </a:cxn>
                  <a:cxn ang="0">
                    <a:pos x="112" y="819"/>
                  </a:cxn>
                  <a:cxn ang="0">
                    <a:pos x="111" y="885"/>
                  </a:cxn>
                  <a:cxn ang="0">
                    <a:pos x="121" y="985"/>
                  </a:cxn>
                  <a:cxn ang="0">
                    <a:pos x="146" y="1082"/>
                  </a:cxn>
                  <a:cxn ang="0">
                    <a:pos x="183" y="1175"/>
                  </a:cxn>
                  <a:cxn ang="0">
                    <a:pos x="234" y="1261"/>
                  </a:cxn>
                  <a:cxn ang="0">
                    <a:pos x="296" y="1340"/>
                  </a:cxn>
                  <a:cxn ang="0">
                    <a:pos x="368" y="1409"/>
                  </a:cxn>
                  <a:cxn ang="0">
                    <a:pos x="447" y="1467"/>
                  </a:cxn>
                  <a:cxn ang="0">
                    <a:pos x="533" y="1512"/>
                  </a:cxn>
                  <a:cxn ang="0">
                    <a:pos x="623" y="1546"/>
                  </a:cxn>
                  <a:cxn ang="0">
                    <a:pos x="718" y="1566"/>
                  </a:cxn>
                  <a:cxn ang="0">
                    <a:pos x="806" y="1761"/>
                  </a:cxn>
                  <a:cxn ang="0">
                    <a:pos x="897" y="1570"/>
                  </a:cxn>
                  <a:cxn ang="0">
                    <a:pos x="999" y="1552"/>
                  </a:cxn>
                  <a:cxn ang="0">
                    <a:pos x="1099" y="1519"/>
                  </a:cxn>
                  <a:cxn ang="0">
                    <a:pos x="1191" y="1473"/>
                  </a:cxn>
                  <a:cxn ang="0">
                    <a:pos x="1277" y="1412"/>
                  </a:cxn>
                  <a:cxn ang="0">
                    <a:pos x="1353" y="1340"/>
                  </a:cxn>
                  <a:cxn ang="0">
                    <a:pos x="1415" y="1261"/>
                  </a:cxn>
                  <a:cxn ang="0">
                    <a:pos x="1466" y="1175"/>
                  </a:cxn>
                  <a:cxn ang="0">
                    <a:pos x="1503" y="1083"/>
                  </a:cxn>
                  <a:cxn ang="0">
                    <a:pos x="1528" y="986"/>
                  </a:cxn>
                  <a:cxn ang="0">
                    <a:pos x="1538" y="885"/>
                  </a:cxn>
                </a:cxnLst>
                <a:rect l="0" t="0" r="r" b="b"/>
                <a:pathLst>
                  <a:path w="1652" h="1761">
                    <a:moveTo>
                      <a:pt x="1538" y="885"/>
                    </a:moveTo>
                    <a:lnTo>
                      <a:pt x="1652" y="869"/>
                    </a:lnTo>
                    <a:lnTo>
                      <a:pt x="1538" y="855"/>
                    </a:lnTo>
                    <a:lnTo>
                      <a:pt x="1537" y="819"/>
                    </a:lnTo>
                    <a:lnTo>
                      <a:pt x="1534" y="785"/>
                    </a:lnTo>
                    <a:lnTo>
                      <a:pt x="1530" y="750"/>
                    </a:lnTo>
                    <a:lnTo>
                      <a:pt x="1524" y="716"/>
                    </a:lnTo>
                    <a:lnTo>
                      <a:pt x="1515" y="683"/>
                    </a:lnTo>
                    <a:lnTo>
                      <a:pt x="1506" y="649"/>
                    </a:lnTo>
                    <a:lnTo>
                      <a:pt x="1495" y="617"/>
                    </a:lnTo>
                    <a:lnTo>
                      <a:pt x="1483" y="585"/>
                    </a:lnTo>
                    <a:lnTo>
                      <a:pt x="1469" y="553"/>
                    </a:lnTo>
                    <a:lnTo>
                      <a:pt x="1453" y="523"/>
                    </a:lnTo>
                    <a:lnTo>
                      <a:pt x="1437" y="492"/>
                    </a:lnTo>
                    <a:lnTo>
                      <a:pt x="1417" y="464"/>
                    </a:lnTo>
                    <a:lnTo>
                      <a:pt x="1398" y="436"/>
                    </a:lnTo>
                    <a:lnTo>
                      <a:pt x="1376" y="408"/>
                    </a:lnTo>
                    <a:lnTo>
                      <a:pt x="1354" y="381"/>
                    </a:lnTo>
                    <a:lnTo>
                      <a:pt x="1329" y="356"/>
                    </a:lnTo>
                    <a:lnTo>
                      <a:pt x="1303" y="332"/>
                    </a:lnTo>
                    <a:lnTo>
                      <a:pt x="1277" y="308"/>
                    </a:lnTo>
                    <a:lnTo>
                      <a:pt x="1248" y="287"/>
                    </a:lnTo>
                    <a:lnTo>
                      <a:pt x="1220" y="267"/>
                    </a:lnTo>
                    <a:lnTo>
                      <a:pt x="1191" y="248"/>
                    </a:lnTo>
                    <a:lnTo>
                      <a:pt x="1160" y="230"/>
                    </a:lnTo>
                    <a:lnTo>
                      <a:pt x="1129" y="215"/>
                    </a:lnTo>
                    <a:lnTo>
                      <a:pt x="1098" y="201"/>
                    </a:lnTo>
                    <a:lnTo>
                      <a:pt x="1065" y="188"/>
                    </a:lnTo>
                    <a:lnTo>
                      <a:pt x="1032" y="177"/>
                    </a:lnTo>
                    <a:lnTo>
                      <a:pt x="998" y="168"/>
                    </a:lnTo>
                    <a:lnTo>
                      <a:pt x="964" y="161"/>
                    </a:lnTo>
                    <a:lnTo>
                      <a:pt x="930" y="155"/>
                    </a:lnTo>
                    <a:lnTo>
                      <a:pt x="895" y="150"/>
                    </a:lnTo>
                    <a:lnTo>
                      <a:pt x="860" y="148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06" y="0"/>
                    </a:lnTo>
                    <a:lnTo>
                      <a:pt x="786" y="148"/>
                    </a:lnTo>
                    <a:lnTo>
                      <a:pt x="752" y="151"/>
                    </a:lnTo>
                    <a:lnTo>
                      <a:pt x="717" y="155"/>
                    </a:lnTo>
                    <a:lnTo>
                      <a:pt x="683" y="161"/>
                    </a:lnTo>
                    <a:lnTo>
                      <a:pt x="649" y="168"/>
                    </a:lnTo>
                    <a:lnTo>
                      <a:pt x="617" y="177"/>
                    </a:lnTo>
                    <a:lnTo>
                      <a:pt x="585" y="188"/>
                    </a:lnTo>
                    <a:lnTo>
                      <a:pt x="553" y="200"/>
                    </a:lnTo>
                    <a:lnTo>
                      <a:pt x="523" y="213"/>
                    </a:lnTo>
                    <a:lnTo>
                      <a:pt x="494" y="228"/>
                    </a:lnTo>
                    <a:lnTo>
                      <a:pt x="464" y="245"/>
                    </a:lnTo>
                    <a:lnTo>
                      <a:pt x="436" y="262"/>
                    </a:lnTo>
                    <a:lnTo>
                      <a:pt x="409" y="281"/>
                    </a:lnTo>
                    <a:lnTo>
                      <a:pt x="382" y="300"/>
                    </a:lnTo>
                    <a:lnTo>
                      <a:pt x="357" y="322"/>
                    </a:lnTo>
                    <a:lnTo>
                      <a:pt x="333" y="344"/>
                    </a:lnTo>
                    <a:lnTo>
                      <a:pt x="310" y="367"/>
                    </a:lnTo>
                    <a:lnTo>
                      <a:pt x="287" y="391"/>
                    </a:lnTo>
                    <a:lnTo>
                      <a:pt x="266" y="417"/>
                    </a:lnTo>
                    <a:lnTo>
                      <a:pt x="246" y="443"/>
                    </a:lnTo>
                    <a:lnTo>
                      <a:pt x="228" y="470"/>
                    </a:lnTo>
                    <a:lnTo>
                      <a:pt x="210" y="499"/>
                    </a:lnTo>
                    <a:lnTo>
                      <a:pt x="194" y="528"/>
                    </a:lnTo>
                    <a:lnTo>
                      <a:pt x="179" y="557"/>
                    </a:lnTo>
                    <a:lnTo>
                      <a:pt x="165" y="588"/>
                    </a:lnTo>
                    <a:lnTo>
                      <a:pt x="153" y="619"/>
                    </a:lnTo>
                    <a:lnTo>
                      <a:pt x="143" y="651"/>
                    </a:lnTo>
                    <a:lnTo>
                      <a:pt x="134" y="684"/>
                    </a:lnTo>
                    <a:lnTo>
                      <a:pt x="125" y="717"/>
                    </a:lnTo>
                    <a:lnTo>
                      <a:pt x="119" y="750"/>
                    </a:lnTo>
                    <a:lnTo>
                      <a:pt x="115" y="785"/>
                    </a:lnTo>
                    <a:lnTo>
                      <a:pt x="112" y="819"/>
                    </a:lnTo>
                    <a:lnTo>
                      <a:pt x="111" y="855"/>
                    </a:lnTo>
                    <a:lnTo>
                      <a:pt x="0" y="869"/>
                    </a:lnTo>
                    <a:lnTo>
                      <a:pt x="111" y="885"/>
                    </a:lnTo>
                    <a:lnTo>
                      <a:pt x="113" y="918"/>
                    </a:lnTo>
                    <a:lnTo>
                      <a:pt x="116" y="953"/>
                    </a:lnTo>
                    <a:lnTo>
                      <a:pt x="121" y="985"/>
                    </a:lnTo>
                    <a:lnTo>
                      <a:pt x="128" y="1018"/>
                    </a:lnTo>
                    <a:lnTo>
                      <a:pt x="137" y="1051"/>
                    </a:lnTo>
                    <a:lnTo>
                      <a:pt x="146" y="1082"/>
                    </a:lnTo>
                    <a:lnTo>
                      <a:pt x="157" y="1114"/>
                    </a:lnTo>
                    <a:lnTo>
                      <a:pt x="170" y="1145"/>
                    </a:lnTo>
                    <a:lnTo>
                      <a:pt x="183" y="1175"/>
                    </a:lnTo>
                    <a:lnTo>
                      <a:pt x="199" y="1205"/>
                    </a:lnTo>
                    <a:lnTo>
                      <a:pt x="215" y="1233"/>
                    </a:lnTo>
                    <a:lnTo>
                      <a:pt x="234" y="1261"/>
                    </a:lnTo>
                    <a:lnTo>
                      <a:pt x="253" y="1289"/>
                    </a:lnTo>
                    <a:lnTo>
                      <a:pt x="274" y="1315"/>
                    </a:lnTo>
                    <a:lnTo>
                      <a:pt x="296" y="1340"/>
                    </a:lnTo>
                    <a:lnTo>
                      <a:pt x="320" y="1364"/>
                    </a:lnTo>
                    <a:lnTo>
                      <a:pt x="344" y="1388"/>
                    </a:lnTo>
                    <a:lnTo>
                      <a:pt x="368" y="1409"/>
                    </a:lnTo>
                    <a:lnTo>
                      <a:pt x="394" y="1429"/>
                    </a:lnTo>
                    <a:lnTo>
                      <a:pt x="421" y="1448"/>
                    </a:lnTo>
                    <a:lnTo>
                      <a:pt x="447" y="1467"/>
                    </a:lnTo>
                    <a:lnTo>
                      <a:pt x="475" y="1483"/>
                    </a:lnTo>
                    <a:lnTo>
                      <a:pt x="504" y="1498"/>
                    </a:lnTo>
                    <a:lnTo>
                      <a:pt x="533" y="1512"/>
                    </a:lnTo>
                    <a:lnTo>
                      <a:pt x="562" y="1524"/>
                    </a:lnTo>
                    <a:lnTo>
                      <a:pt x="593" y="1535"/>
                    </a:lnTo>
                    <a:lnTo>
                      <a:pt x="623" y="1546"/>
                    </a:lnTo>
                    <a:lnTo>
                      <a:pt x="655" y="1554"/>
                    </a:lnTo>
                    <a:lnTo>
                      <a:pt x="686" y="1561"/>
                    </a:lnTo>
                    <a:lnTo>
                      <a:pt x="718" y="1566"/>
                    </a:lnTo>
                    <a:lnTo>
                      <a:pt x="751" y="1570"/>
                    </a:lnTo>
                    <a:lnTo>
                      <a:pt x="783" y="1573"/>
                    </a:lnTo>
                    <a:lnTo>
                      <a:pt x="806" y="1761"/>
                    </a:lnTo>
                    <a:lnTo>
                      <a:pt x="827" y="1574"/>
                    </a:lnTo>
                    <a:lnTo>
                      <a:pt x="862" y="1573"/>
                    </a:lnTo>
                    <a:lnTo>
                      <a:pt x="897" y="1570"/>
                    </a:lnTo>
                    <a:lnTo>
                      <a:pt x="932" y="1566"/>
                    </a:lnTo>
                    <a:lnTo>
                      <a:pt x="966" y="1560"/>
                    </a:lnTo>
                    <a:lnTo>
                      <a:pt x="999" y="1552"/>
                    </a:lnTo>
                    <a:lnTo>
                      <a:pt x="1033" y="1542"/>
                    </a:lnTo>
                    <a:lnTo>
                      <a:pt x="1066" y="1531"/>
                    </a:lnTo>
                    <a:lnTo>
                      <a:pt x="1099" y="1519"/>
                    </a:lnTo>
                    <a:lnTo>
                      <a:pt x="1130" y="1505"/>
                    </a:lnTo>
                    <a:lnTo>
                      <a:pt x="1161" y="1490"/>
                    </a:lnTo>
                    <a:lnTo>
                      <a:pt x="1191" y="1473"/>
                    </a:lnTo>
                    <a:lnTo>
                      <a:pt x="1221" y="1453"/>
                    </a:lnTo>
                    <a:lnTo>
                      <a:pt x="1249" y="1433"/>
                    </a:lnTo>
                    <a:lnTo>
                      <a:pt x="1277" y="1412"/>
                    </a:lnTo>
                    <a:lnTo>
                      <a:pt x="1304" y="1389"/>
                    </a:lnTo>
                    <a:lnTo>
                      <a:pt x="1329" y="1364"/>
                    </a:lnTo>
                    <a:lnTo>
                      <a:pt x="1353" y="1340"/>
                    </a:lnTo>
                    <a:lnTo>
                      <a:pt x="1375" y="1315"/>
                    </a:lnTo>
                    <a:lnTo>
                      <a:pt x="1396" y="1289"/>
                    </a:lnTo>
                    <a:lnTo>
                      <a:pt x="1415" y="1261"/>
                    </a:lnTo>
                    <a:lnTo>
                      <a:pt x="1433" y="1233"/>
                    </a:lnTo>
                    <a:lnTo>
                      <a:pt x="1450" y="1205"/>
                    </a:lnTo>
                    <a:lnTo>
                      <a:pt x="1466" y="1175"/>
                    </a:lnTo>
                    <a:lnTo>
                      <a:pt x="1479" y="1145"/>
                    </a:lnTo>
                    <a:lnTo>
                      <a:pt x="1492" y="1115"/>
                    </a:lnTo>
                    <a:lnTo>
                      <a:pt x="1503" y="1083"/>
                    </a:lnTo>
                    <a:lnTo>
                      <a:pt x="1512" y="1051"/>
                    </a:lnTo>
                    <a:lnTo>
                      <a:pt x="1520" y="1018"/>
                    </a:lnTo>
                    <a:lnTo>
                      <a:pt x="1528" y="986"/>
                    </a:lnTo>
                    <a:lnTo>
                      <a:pt x="1533" y="953"/>
                    </a:lnTo>
                    <a:lnTo>
                      <a:pt x="1536" y="919"/>
                    </a:lnTo>
                    <a:lnTo>
                      <a:pt x="1538" y="8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250" name="Freeform 83"/>
              <p:cNvSpPr>
                <a:spLocks/>
              </p:cNvSpPr>
              <p:nvPr/>
            </p:nvSpPr>
            <p:spPr bwMode="auto">
              <a:xfrm>
                <a:off x="8353425" y="4516438"/>
                <a:ext cx="147638" cy="147637"/>
              </a:xfrm>
              <a:custGeom>
                <a:avLst/>
                <a:gdLst/>
                <a:ahLst/>
                <a:cxnLst>
                  <a:cxn ang="0">
                    <a:pos x="481" y="216"/>
                  </a:cxn>
                  <a:cxn ang="0">
                    <a:pos x="522" y="264"/>
                  </a:cxn>
                  <a:cxn ang="0">
                    <a:pos x="557" y="317"/>
                  </a:cxn>
                  <a:cxn ang="0">
                    <a:pos x="587" y="371"/>
                  </a:cxn>
                  <a:cxn ang="0">
                    <a:pos x="612" y="429"/>
                  </a:cxn>
                  <a:cxn ang="0">
                    <a:pos x="631" y="489"/>
                  </a:cxn>
                  <a:cxn ang="0">
                    <a:pos x="644" y="550"/>
                  </a:cxn>
                  <a:cxn ang="0">
                    <a:pos x="651" y="613"/>
                  </a:cxn>
                  <a:cxn ang="0">
                    <a:pos x="567" y="635"/>
                  </a:cxn>
                  <a:cxn ang="0">
                    <a:pos x="563" y="582"/>
                  </a:cxn>
                  <a:cxn ang="0">
                    <a:pos x="553" y="529"/>
                  </a:cxn>
                  <a:cxn ang="0">
                    <a:pos x="539" y="478"/>
                  </a:cxn>
                  <a:cxn ang="0">
                    <a:pos x="520" y="428"/>
                  </a:cxn>
                  <a:cxn ang="0">
                    <a:pos x="496" y="381"/>
                  </a:cxn>
                  <a:cxn ang="0">
                    <a:pos x="468" y="335"/>
                  </a:cxn>
                  <a:cxn ang="0">
                    <a:pos x="436" y="293"/>
                  </a:cxn>
                  <a:cxn ang="0">
                    <a:pos x="399" y="252"/>
                  </a:cxn>
                  <a:cxn ang="0">
                    <a:pos x="359" y="215"/>
                  </a:cxn>
                  <a:cxn ang="0">
                    <a:pos x="315" y="182"/>
                  </a:cxn>
                  <a:cxn ang="0">
                    <a:pos x="269" y="154"/>
                  </a:cxn>
                  <a:cxn ang="0">
                    <a:pos x="220" y="131"/>
                  </a:cxn>
                  <a:cxn ang="0">
                    <a:pos x="171" y="111"/>
                  </a:cxn>
                  <a:cxn ang="0">
                    <a:pos x="118" y="97"/>
                  </a:cxn>
                  <a:cxn ang="0">
                    <a:pos x="65" y="88"/>
                  </a:cxn>
                  <a:cxn ang="0">
                    <a:pos x="11" y="84"/>
                  </a:cxn>
                  <a:cxn ang="0">
                    <a:pos x="32" y="1"/>
                  </a:cxn>
                  <a:cxn ang="0">
                    <a:pos x="96" y="8"/>
                  </a:cxn>
                  <a:cxn ang="0">
                    <a:pos x="158" y="20"/>
                  </a:cxn>
                  <a:cxn ang="0">
                    <a:pos x="219" y="40"/>
                  </a:cxn>
                  <a:cxn ang="0">
                    <a:pos x="277" y="64"/>
                  </a:cxn>
                  <a:cxn ang="0">
                    <a:pos x="333" y="94"/>
                  </a:cxn>
                  <a:cxn ang="0">
                    <a:pos x="386" y="130"/>
                  </a:cxn>
                  <a:cxn ang="0">
                    <a:pos x="436" y="170"/>
                  </a:cxn>
                </a:cxnLst>
                <a:rect l="0" t="0" r="r" b="b"/>
                <a:pathLst>
                  <a:path w="652" h="646">
                    <a:moveTo>
                      <a:pt x="459" y="192"/>
                    </a:moveTo>
                    <a:lnTo>
                      <a:pt x="481" y="216"/>
                    </a:lnTo>
                    <a:lnTo>
                      <a:pt x="502" y="240"/>
                    </a:lnTo>
                    <a:lnTo>
                      <a:pt x="522" y="264"/>
                    </a:lnTo>
                    <a:lnTo>
                      <a:pt x="540" y="290"/>
                    </a:lnTo>
                    <a:lnTo>
                      <a:pt x="557" y="317"/>
                    </a:lnTo>
                    <a:lnTo>
                      <a:pt x="572" y="344"/>
                    </a:lnTo>
                    <a:lnTo>
                      <a:pt x="587" y="371"/>
                    </a:lnTo>
                    <a:lnTo>
                      <a:pt x="599" y="401"/>
                    </a:lnTo>
                    <a:lnTo>
                      <a:pt x="612" y="429"/>
                    </a:lnTo>
                    <a:lnTo>
                      <a:pt x="622" y="459"/>
                    </a:lnTo>
                    <a:lnTo>
                      <a:pt x="631" y="489"/>
                    </a:lnTo>
                    <a:lnTo>
                      <a:pt x="638" y="520"/>
                    </a:lnTo>
                    <a:lnTo>
                      <a:pt x="644" y="550"/>
                    </a:lnTo>
                    <a:lnTo>
                      <a:pt x="648" y="582"/>
                    </a:lnTo>
                    <a:lnTo>
                      <a:pt x="651" y="613"/>
                    </a:lnTo>
                    <a:lnTo>
                      <a:pt x="652" y="646"/>
                    </a:lnTo>
                    <a:lnTo>
                      <a:pt x="567" y="635"/>
                    </a:lnTo>
                    <a:lnTo>
                      <a:pt x="565" y="608"/>
                    </a:lnTo>
                    <a:lnTo>
                      <a:pt x="563" y="582"/>
                    </a:lnTo>
                    <a:lnTo>
                      <a:pt x="559" y="556"/>
                    </a:lnTo>
                    <a:lnTo>
                      <a:pt x="553" y="529"/>
                    </a:lnTo>
                    <a:lnTo>
                      <a:pt x="547" y="503"/>
                    </a:lnTo>
                    <a:lnTo>
                      <a:pt x="539" y="478"/>
                    </a:lnTo>
                    <a:lnTo>
                      <a:pt x="530" y="452"/>
                    </a:lnTo>
                    <a:lnTo>
                      <a:pt x="520" y="428"/>
                    </a:lnTo>
                    <a:lnTo>
                      <a:pt x="508" y="404"/>
                    </a:lnTo>
                    <a:lnTo>
                      <a:pt x="496" y="381"/>
                    </a:lnTo>
                    <a:lnTo>
                      <a:pt x="483" y="357"/>
                    </a:lnTo>
                    <a:lnTo>
                      <a:pt x="468" y="335"/>
                    </a:lnTo>
                    <a:lnTo>
                      <a:pt x="453" y="314"/>
                    </a:lnTo>
                    <a:lnTo>
                      <a:pt x="436" y="293"/>
                    </a:lnTo>
                    <a:lnTo>
                      <a:pt x="418" y="271"/>
                    </a:lnTo>
                    <a:lnTo>
                      <a:pt x="399" y="252"/>
                    </a:lnTo>
                    <a:lnTo>
                      <a:pt x="379" y="233"/>
                    </a:lnTo>
                    <a:lnTo>
                      <a:pt x="359" y="215"/>
                    </a:lnTo>
                    <a:lnTo>
                      <a:pt x="337" y="198"/>
                    </a:lnTo>
                    <a:lnTo>
                      <a:pt x="315" y="182"/>
                    </a:lnTo>
                    <a:lnTo>
                      <a:pt x="292" y="168"/>
                    </a:lnTo>
                    <a:lnTo>
                      <a:pt x="269" y="154"/>
                    </a:lnTo>
                    <a:lnTo>
                      <a:pt x="245" y="142"/>
                    </a:lnTo>
                    <a:lnTo>
                      <a:pt x="220" y="131"/>
                    </a:lnTo>
                    <a:lnTo>
                      <a:pt x="196" y="121"/>
                    </a:lnTo>
                    <a:lnTo>
                      <a:pt x="171" y="111"/>
                    </a:lnTo>
                    <a:lnTo>
                      <a:pt x="144" y="104"/>
                    </a:lnTo>
                    <a:lnTo>
                      <a:pt x="118" y="97"/>
                    </a:lnTo>
                    <a:lnTo>
                      <a:pt x="92" y="92"/>
                    </a:lnTo>
                    <a:lnTo>
                      <a:pt x="65" y="88"/>
                    </a:lnTo>
                    <a:lnTo>
                      <a:pt x="38" y="85"/>
                    </a:lnTo>
                    <a:lnTo>
                      <a:pt x="11" y="84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64" y="3"/>
                    </a:lnTo>
                    <a:lnTo>
                      <a:pt x="96" y="8"/>
                    </a:lnTo>
                    <a:lnTo>
                      <a:pt x="127" y="13"/>
                    </a:lnTo>
                    <a:lnTo>
                      <a:pt x="158" y="20"/>
                    </a:lnTo>
                    <a:lnTo>
                      <a:pt x="189" y="29"/>
                    </a:lnTo>
                    <a:lnTo>
                      <a:pt x="219" y="40"/>
                    </a:lnTo>
                    <a:lnTo>
                      <a:pt x="248" y="51"/>
                    </a:lnTo>
                    <a:lnTo>
                      <a:pt x="277" y="64"/>
                    </a:lnTo>
                    <a:lnTo>
                      <a:pt x="305" y="78"/>
                    </a:lnTo>
                    <a:lnTo>
                      <a:pt x="333" y="94"/>
                    </a:lnTo>
                    <a:lnTo>
                      <a:pt x="360" y="110"/>
                    </a:lnTo>
                    <a:lnTo>
                      <a:pt x="386" y="130"/>
                    </a:lnTo>
                    <a:lnTo>
                      <a:pt x="411" y="149"/>
                    </a:lnTo>
                    <a:lnTo>
                      <a:pt x="436" y="170"/>
                    </a:lnTo>
                    <a:lnTo>
                      <a:pt x="459" y="192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1" name="Freeform 84"/>
              <p:cNvSpPr>
                <a:spLocks/>
              </p:cNvSpPr>
              <p:nvPr/>
            </p:nvSpPr>
            <p:spPr bwMode="auto">
              <a:xfrm>
                <a:off x="8234363" y="4549775"/>
                <a:ext cx="103187" cy="109538"/>
              </a:xfrm>
              <a:custGeom>
                <a:avLst/>
                <a:gdLst/>
                <a:ahLst/>
                <a:cxnLst>
                  <a:cxn ang="0">
                    <a:pos x="370" y="438"/>
                  </a:cxn>
                  <a:cxn ang="0">
                    <a:pos x="0" y="485"/>
                  </a:cxn>
                  <a:cxn ang="0">
                    <a:pos x="5" y="438"/>
                  </a:cxn>
                  <a:cxn ang="0">
                    <a:pos x="14" y="391"/>
                  </a:cxn>
                  <a:cxn ang="0">
                    <a:pos x="27" y="347"/>
                  </a:cxn>
                  <a:cxn ang="0">
                    <a:pos x="44" y="302"/>
                  </a:cxn>
                  <a:cxn ang="0">
                    <a:pos x="65" y="261"/>
                  </a:cxn>
                  <a:cxn ang="0">
                    <a:pos x="91" y="220"/>
                  </a:cxn>
                  <a:cxn ang="0">
                    <a:pos x="119" y="183"/>
                  </a:cxn>
                  <a:cxn ang="0">
                    <a:pos x="151" y="147"/>
                  </a:cxn>
                  <a:cxn ang="0">
                    <a:pos x="166" y="132"/>
                  </a:cxn>
                  <a:cxn ang="0">
                    <a:pos x="183" y="118"/>
                  </a:cxn>
                  <a:cxn ang="0">
                    <a:pos x="200" y="105"/>
                  </a:cxn>
                  <a:cxn ang="0">
                    <a:pos x="217" y="92"/>
                  </a:cxn>
                  <a:cxn ang="0">
                    <a:pos x="234" y="80"/>
                  </a:cxn>
                  <a:cxn ang="0">
                    <a:pos x="252" y="69"/>
                  </a:cxn>
                  <a:cxn ang="0">
                    <a:pos x="272" y="58"/>
                  </a:cxn>
                  <a:cxn ang="0">
                    <a:pos x="291" y="48"/>
                  </a:cxn>
                  <a:cxn ang="0">
                    <a:pos x="310" y="39"/>
                  </a:cxn>
                  <a:cxn ang="0">
                    <a:pos x="329" y="31"/>
                  </a:cxn>
                  <a:cxn ang="0">
                    <a:pos x="350" y="24"/>
                  </a:cxn>
                  <a:cxn ang="0">
                    <a:pos x="370" y="17"/>
                  </a:cxn>
                  <a:cxn ang="0">
                    <a:pos x="390" y="12"/>
                  </a:cxn>
                  <a:cxn ang="0">
                    <a:pos x="411" y="7"/>
                  </a:cxn>
                  <a:cxn ang="0">
                    <a:pos x="432" y="3"/>
                  </a:cxn>
                  <a:cxn ang="0">
                    <a:pos x="454" y="0"/>
                  </a:cxn>
                  <a:cxn ang="0">
                    <a:pos x="407" y="343"/>
                  </a:cxn>
                  <a:cxn ang="0">
                    <a:pos x="201" y="198"/>
                  </a:cxn>
                  <a:cxn ang="0">
                    <a:pos x="370" y="438"/>
                  </a:cxn>
                </a:cxnLst>
                <a:rect l="0" t="0" r="r" b="b"/>
                <a:pathLst>
                  <a:path w="454" h="485">
                    <a:moveTo>
                      <a:pt x="370" y="438"/>
                    </a:moveTo>
                    <a:lnTo>
                      <a:pt x="0" y="485"/>
                    </a:lnTo>
                    <a:lnTo>
                      <a:pt x="5" y="438"/>
                    </a:lnTo>
                    <a:lnTo>
                      <a:pt x="14" y="391"/>
                    </a:lnTo>
                    <a:lnTo>
                      <a:pt x="27" y="347"/>
                    </a:lnTo>
                    <a:lnTo>
                      <a:pt x="44" y="302"/>
                    </a:lnTo>
                    <a:lnTo>
                      <a:pt x="65" y="261"/>
                    </a:lnTo>
                    <a:lnTo>
                      <a:pt x="91" y="220"/>
                    </a:lnTo>
                    <a:lnTo>
                      <a:pt x="119" y="183"/>
                    </a:lnTo>
                    <a:lnTo>
                      <a:pt x="151" y="147"/>
                    </a:lnTo>
                    <a:lnTo>
                      <a:pt x="166" y="132"/>
                    </a:lnTo>
                    <a:lnTo>
                      <a:pt x="183" y="118"/>
                    </a:lnTo>
                    <a:lnTo>
                      <a:pt x="200" y="105"/>
                    </a:lnTo>
                    <a:lnTo>
                      <a:pt x="217" y="92"/>
                    </a:lnTo>
                    <a:lnTo>
                      <a:pt x="234" y="80"/>
                    </a:lnTo>
                    <a:lnTo>
                      <a:pt x="252" y="69"/>
                    </a:lnTo>
                    <a:lnTo>
                      <a:pt x="272" y="58"/>
                    </a:lnTo>
                    <a:lnTo>
                      <a:pt x="291" y="48"/>
                    </a:lnTo>
                    <a:lnTo>
                      <a:pt x="310" y="39"/>
                    </a:lnTo>
                    <a:lnTo>
                      <a:pt x="329" y="31"/>
                    </a:lnTo>
                    <a:lnTo>
                      <a:pt x="350" y="24"/>
                    </a:lnTo>
                    <a:lnTo>
                      <a:pt x="370" y="17"/>
                    </a:lnTo>
                    <a:lnTo>
                      <a:pt x="390" y="12"/>
                    </a:lnTo>
                    <a:lnTo>
                      <a:pt x="411" y="7"/>
                    </a:lnTo>
                    <a:lnTo>
                      <a:pt x="432" y="3"/>
                    </a:lnTo>
                    <a:lnTo>
                      <a:pt x="454" y="0"/>
                    </a:lnTo>
                    <a:lnTo>
                      <a:pt x="407" y="343"/>
                    </a:lnTo>
                    <a:lnTo>
                      <a:pt x="201" y="198"/>
                    </a:lnTo>
                    <a:lnTo>
                      <a:pt x="370" y="438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2" name="Freeform 85"/>
              <p:cNvSpPr>
                <a:spLocks/>
              </p:cNvSpPr>
              <p:nvPr/>
            </p:nvSpPr>
            <p:spPr bwMode="auto">
              <a:xfrm>
                <a:off x="8234363" y="4678363"/>
                <a:ext cx="103187" cy="104775"/>
              </a:xfrm>
              <a:custGeom>
                <a:avLst/>
                <a:gdLst/>
                <a:ahLst/>
                <a:cxnLst>
                  <a:cxn ang="0">
                    <a:pos x="348" y="49"/>
                  </a:cxn>
                  <a:cxn ang="0">
                    <a:pos x="193" y="273"/>
                  </a:cxn>
                  <a:cxn ang="0">
                    <a:pos x="410" y="121"/>
                  </a:cxn>
                  <a:cxn ang="0">
                    <a:pos x="453" y="464"/>
                  </a:cxn>
                  <a:cxn ang="0">
                    <a:pos x="431" y="461"/>
                  </a:cxn>
                  <a:cxn ang="0">
                    <a:pos x="410" y="457"/>
                  </a:cxn>
                  <a:cxn ang="0">
                    <a:pos x="389" y="451"/>
                  </a:cxn>
                  <a:cxn ang="0">
                    <a:pos x="369" y="446"/>
                  </a:cxn>
                  <a:cxn ang="0">
                    <a:pos x="349" y="439"/>
                  </a:cxn>
                  <a:cxn ang="0">
                    <a:pos x="328" y="432"/>
                  </a:cxn>
                  <a:cxn ang="0">
                    <a:pos x="309" y="424"/>
                  </a:cxn>
                  <a:cxn ang="0">
                    <a:pos x="290" y="416"/>
                  </a:cxn>
                  <a:cxn ang="0">
                    <a:pos x="271" y="406"/>
                  </a:cxn>
                  <a:cxn ang="0">
                    <a:pos x="251" y="396"/>
                  </a:cxn>
                  <a:cxn ang="0">
                    <a:pos x="233" y="385"/>
                  </a:cxn>
                  <a:cxn ang="0">
                    <a:pos x="216" y="373"/>
                  </a:cxn>
                  <a:cxn ang="0">
                    <a:pos x="199" y="359"/>
                  </a:cxn>
                  <a:cxn ang="0">
                    <a:pos x="182" y="346"/>
                  </a:cxn>
                  <a:cxn ang="0">
                    <a:pos x="165" y="332"/>
                  </a:cxn>
                  <a:cxn ang="0">
                    <a:pos x="150" y="317"/>
                  </a:cxn>
                  <a:cxn ang="0">
                    <a:pos x="120" y="284"/>
                  </a:cxn>
                  <a:cxn ang="0">
                    <a:pos x="93" y="248"/>
                  </a:cxn>
                  <a:cxn ang="0">
                    <a:pos x="68" y="211"/>
                  </a:cxn>
                  <a:cxn ang="0">
                    <a:pos x="47" y="171"/>
                  </a:cxn>
                  <a:cxn ang="0">
                    <a:pos x="30" y="130"/>
                  </a:cxn>
                  <a:cxn ang="0">
                    <a:pos x="16" y="88"/>
                  </a:cxn>
                  <a:cxn ang="0">
                    <a:pos x="6" y="45"/>
                  </a:cxn>
                  <a:cxn ang="0">
                    <a:pos x="0" y="0"/>
                  </a:cxn>
                  <a:cxn ang="0">
                    <a:pos x="348" y="49"/>
                  </a:cxn>
                </a:cxnLst>
                <a:rect l="0" t="0" r="r" b="b"/>
                <a:pathLst>
                  <a:path w="453" h="464">
                    <a:moveTo>
                      <a:pt x="348" y="49"/>
                    </a:moveTo>
                    <a:lnTo>
                      <a:pt x="193" y="273"/>
                    </a:lnTo>
                    <a:lnTo>
                      <a:pt x="410" y="121"/>
                    </a:lnTo>
                    <a:lnTo>
                      <a:pt x="453" y="464"/>
                    </a:lnTo>
                    <a:lnTo>
                      <a:pt x="431" y="461"/>
                    </a:lnTo>
                    <a:lnTo>
                      <a:pt x="410" y="457"/>
                    </a:lnTo>
                    <a:lnTo>
                      <a:pt x="389" y="451"/>
                    </a:lnTo>
                    <a:lnTo>
                      <a:pt x="369" y="446"/>
                    </a:lnTo>
                    <a:lnTo>
                      <a:pt x="349" y="439"/>
                    </a:lnTo>
                    <a:lnTo>
                      <a:pt x="328" y="432"/>
                    </a:lnTo>
                    <a:lnTo>
                      <a:pt x="309" y="424"/>
                    </a:lnTo>
                    <a:lnTo>
                      <a:pt x="290" y="416"/>
                    </a:lnTo>
                    <a:lnTo>
                      <a:pt x="271" y="406"/>
                    </a:lnTo>
                    <a:lnTo>
                      <a:pt x="251" y="396"/>
                    </a:lnTo>
                    <a:lnTo>
                      <a:pt x="233" y="385"/>
                    </a:lnTo>
                    <a:lnTo>
                      <a:pt x="216" y="373"/>
                    </a:lnTo>
                    <a:lnTo>
                      <a:pt x="199" y="359"/>
                    </a:lnTo>
                    <a:lnTo>
                      <a:pt x="182" y="346"/>
                    </a:lnTo>
                    <a:lnTo>
                      <a:pt x="165" y="332"/>
                    </a:lnTo>
                    <a:lnTo>
                      <a:pt x="150" y="317"/>
                    </a:lnTo>
                    <a:lnTo>
                      <a:pt x="120" y="284"/>
                    </a:lnTo>
                    <a:lnTo>
                      <a:pt x="93" y="248"/>
                    </a:lnTo>
                    <a:lnTo>
                      <a:pt x="68" y="211"/>
                    </a:lnTo>
                    <a:lnTo>
                      <a:pt x="47" y="171"/>
                    </a:lnTo>
                    <a:lnTo>
                      <a:pt x="30" y="130"/>
                    </a:lnTo>
                    <a:lnTo>
                      <a:pt x="16" y="88"/>
                    </a:lnTo>
                    <a:lnTo>
                      <a:pt x="6" y="45"/>
                    </a:lnTo>
                    <a:lnTo>
                      <a:pt x="0" y="0"/>
                    </a:lnTo>
                    <a:lnTo>
                      <a:pt x="348" y="49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3" name="Freeform 86"/>
              <p:cNvSpPr>
                <a:spLocks/>
              </p:cNvSpPr>
              <p:nvPr/>
            </p:nvSpPr>
            <p:spPr bwMode="auto">
              <a:xfrm>
                <a:off x="8356600" y="4678363"/>
                <a:ext cx="112713" cy="106362"/>
              </a:xfrm>
              <a:custGeom>
                <a:avLst/>
                <a:gdLst/>
                <a:ahLst/>
                <a:cxnLst>
                  <a:cxn ang="0">
                    <a:pos x="142" y="48"/>
                  </a:cxn>
                  <a:cxn ang="0">
                    <a:pos x="492" y="0"/>
                  </a:cxn>
                  <a:cxn ang="0">
                    <a:pos x="485" y="48"/>
                  </a:cxn>
                  <a:cxn ang="0">
                    <a:pos x="475" y="93"/>
                  </a:cxn>
                  <a:cxn ang="0">
                    <a:pos x="460" y="137"/>
                  </a:cxn>
                  <a:cxn ang="0">
                    <a:pos x="442" y="179"/>
                  </a:cxn>
                  <a:cxn ang="0">
                    <a:pos x="420" y="219"/>
                  </a:cxn>
                  <a:cxn ang="0">
                    <a:pos x="394" y="257"/>
                  </a:cxn>
                  <a:cxn ang="0">
                    <a:pos x="365" y="293"/>
                  </a:cxn>
                  <a:cxn ang="0">
                    <a:pos x="334" y="325"/>
                  </a:cxn>
                  <a:cxn ang="0">
                    <a:pos x="299" y="354"/>
                  </a:cxn>
                  <a:cxn ang="0">
                    <a:pos x="263" y="382"/>
                  </a:cxn>
                  <a:cxn ang="0">
                    <a:pos x="223" y="405"/>
                  </a:cxn>
                  <a:cxn ang="0">
                    <a:pos x="182" y="425"/>
                  </a:cxn>
                  <a:cxn ang="0">
                    <a:pos x="139" y="442"/>
                  </a:cxn>
                  <a:cxn ang="0">
                    <a:pos x="94" y="454"/>
                  </a:cxn>
                  <a:cxn ang="0">
                    <a:pos x="47" y="464"/>
                  </a:cxn>
                  <a:cxn ang="0">
                    <a:pos x="0" y="468"/>
                  </a:cxn>
                  <a:cxn ang="0">
                    <a:pos x="40" y="92"/>
                  </a:cxn>
                  <a:cxn ang="0">
                    <a:pos x="314" y="273"/>
                  </a:cxn>
                  <a:cxn ang="0">
                    <a:pos x="142" y="48"/>
                  </a:cxn>
                </a:cxnLst>
                <a:rect l="0" t="0" r="r" b="b"/>
                <a:pathLst>
                  <a:path w="492" h="468">
                    <a:moveTo>
                      <a:pt x="142" y="48"/>
                    </a:moveTo>
                    <a:lnTo>
                      <a:pt x="492" y="0"/>
                    </a:lnTo>
                    <a:lnTo>
                      <a:pt x="485" y="48"/>
                    </a:lnTo>
                    <a:lnTo>
                      <a:pt x="475" y="93"/>
                    </a:lnTo>
                    <a:lnTo>
                      <a:pt x="460" y="137"/>
                    </a:lnTo>
                    <a:lnTo>
                      <a:pt x="442" y="179"/>
                    </a:lnTo>
                    <a:lnTo>
                      <a:pt x="420" y="219"/>
                    </a:lnTo>
                    <a:lnTo>
                      <a:pt x="394" y="257"/>
                    </a:lnTo>
                    <a:lnTo>
                      <a:pt x="365" y="293"/>
                    </a:lnTo>
                    <a:lnTo>
                      <a:pt x="334" y="325"/>
                    </a:lnTo>
                    <a:lnTo>
                      <a:pt x="299" y="354"/>
                    </a:lnTo>
                    <a:lnTo>
                      <a:pt x="263" y="382"/>
                    </a:lnTo>
                    <a:lnTo>
                      <a:pt x="223" y="405"/>
                    </a:lnTo>
                    <a:lnTo>
                      <a:pt x="182" y="425"/>
                    </a:lnTo>
                    <a:lnTo>
                      <a:pt x="139" y="442"/>
                    </a:lnTo>
                    <a:lnTo>
                      <a:pt x="94" y="454"/>
                    </a:lnTo>
                    <a:lnTo>
                      <a:pt x="47" y="464"/>
                    </a:lnTo>
                    <a:lnTo>
                      <a:pt x="0" y="468"/>
                    </a:lnTo>
                    <a:lnTo>
                      <a:pt x="40" y="92"/>
                    </a:lnTo>
                    <a:lnTo>
                      <a:pt x="314" y="273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4" name="Freeform 87"/>
              <p:cNvSpPr>
                <a:spLocks/>
              </p:cNvSpPr>
              <p:nvPr/>
            </p:nvSpPr>
            <p:spPr bwMode="auto">
              <a:xfrm>
                <a:off x="8356600" y="4548188"/>
                <a:ext cx="112713" cy="111125"/>
              </a:xfrm>
              <a:custGeom>
                <a:avLst/>
                <a:gdLst/>
                <a:ahLst/>
                <a:cxnLst>
                  <a:cxn ang="0">
                    <a:pos x="122" y="443"/>
                  </a:cxn>
                  <a:cxn ang="0">
                    <a:pos x="293" y="202"/>
                  </a:cxn>
                  <a:cxn ang="0">
                    <a:pos x="45" y="376"/>
                  </a:cxn>
                  <a:cxn ang="0">
                    <a:pos x="0" y="0"/>
                  </a:cxn>
                  <a:cxn ang="0">
                    <a:pos x="24" y="2"/>
                  </a:cxn>
                  <a:cxn ang="0">
                    <a:pos x="48" y="4"/>
                  </a:cxn>
                  <a:cxn ang="0">
                    <a:pos x="72" y="8"/>
                  </a:cxn>
                  <a:cxn ang="0">
                    <a:pos x="95" y="13"/>
                  </a:cxn>
                  <a:cxn ang="0">
                    <a:pos x="118" y="19"/>
                  </a:cxn>
                  <a:cxn ang="0">
                    <a:pos x="141" y="26"/>
                  </a:cxn>
                  <a:cxn ang="0">
                    <a:pos x="164" y="34"/>
                  </a:cxn>
                  <a:cxn ang="0">
                    <a:pos x="186" y="43"/>
                  </a:cxn>
                  <a:cxn ang="0">
                    <a:pos x="207" y="53"/>
                  </a:cxn>
                  <a:cxn ang="0">
                    <a:pos x="228" y="64"/>
                  </a:cxn>
                  <a:cxn ang="0">
                    <a:pos x="249" y="77"/>
                  </a:cxn>
                  <a:cxn ang="0">
                    <a:pos x="269" y="90"/>
                  </a:cxn>
                  <a:cxn ang="0">
                    <a:pos x="288" y="104"/>
                  </a:cxn>
                  <a:cxn ang="0">
                    <a:pos x="307" y="119"/>
                  </a:cxn>
                  <a:cxn ang="0">
                    <a:pos x="325" y="134"/>
                  </a:cxn>
                  <a:cxn ang="0">
                    <a:pos x="344" y="151"/>
                  </a:cxn>
                  <a:cxn ang="0">
                    <a:pos x="376" y="187"/>
                  </a:cxn>
                  <a:cxn ang="0">
                    <a:pos x="404" y="224"/>
                  </a:cxn>
                  <a:cxn ang="0">
                    <a:pos x="430" y="265"/>
                  </a:cxn>
                  <a:cxn ang="0">
                    <a:pos x="451" y="306"/>
                  </a:cxn>
                  <a:cxn ang="0">
                    <a:pos x="468" y="351"/>
                  </a:cxn>
                  <a:cxn ang="0">
                    <a:pos x="481" y="395"/>
                  </a:cxn>
                  <a:cxn ang="0">
                    <a:pos x="490" y="442"/>
                  </a:cxn>
                  <a:cxn ang="0">
                    <a:pos x="495" y="489"/>
                  </a:cxn>
                  <a:cxn ang="0">
                    <a:pos x="122" y="443"/>
                  </a:cxn>
                </a:cxnLst>
                <a:rect l="0" t="0" r="r" b="b"/>
                <a:pathLst>
                  <a:path w="495" h="489">
                    <a:moveTo>
                      <a:pt x="122" y="443"/>
                    </a:moveTo>
                    <a:lnTo>
                      <a:pt x="293" y="202"/>
                    </a:lnTo>
                    <a:lnTo>
                      <a:pt x="45" y="376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8" y="4"/>
                    </a:lnTo>
                    <a:lnTo>
                      <a:pt x="72" y="8"/>
                    </a:lnTo>
                    <a:lnTo>
                      <a:pt x="95" y="13"/>
                    </a:lnTo>
                    <a:lnTo>
                      <a:pt x="118" y="19"/>
                    </a:lnTo>
                    <a:lnTo>
                      <a:pt x="141" y="26"/>
                    </a:lnTo>
                    <a:lnTo>
                      <a:pt x="164" y="34"/>
                    </a:lnTo>
                    <a:lnTo>
                      <a:pt x="186" y="43"/>
                    </a:lnTo>
                    <a:lnTo>
                      <a:pt x="207" y="53"/>
                    </a:lnTo>
                    <a:lnTo>
                      <a:pt x="228" y="64"/>
                    </a:lnTo>
                    <a:lnTo>
                      <a:pt x="249" y="77"/>
                    </a:lnTo>
                    <a:lnTo>
                      <a:pt x="269" y="90"/>
                    </a:lnTo>
                    <a:lnTo>
                      <a:pt x="288" y="104"/>
                    </a:lnTo>
                    <a:lnTo>
                      <a:pt x="307" y="119"/>
                    </a:lnTo>
                    <a:lnTo>
                      <a:pt x="325" y="134"/>
                    </a:lnTo>
                    <a:lnTo>
                      <a:pt x="344" y="151"/>
                    </a:lnTo>
                    <a:lnTo>
                      <a:pt x="376" y="187"/>
                    </a:lnTo>
                    <a:lnTo>
                      <a:pt x="404" y="224"/>
                    </a:lnTo>
                    <a:lnTo>
                      <a:pt x="430" y="265"/>
                    </a:lnTo>
                    <a:lnTo>
                      <a:pt x="451" y="306"/>
                    </a:lnTo>
                    <a:lnTo>
                      <a:pt x="468" y="351"/>
                    </a:lnTo>
                    <a:lnTo>
                      <a:pt x="481" y="395"/>
                    </a:lnTo>
                    <a:lnTo>
                      <a:pt x="490" y="442"/>
                    </a:lnTo>
                    <a:lnTo>
                      <a:pt x="495" y="489"/>
                    </a:lnTo>
                    <a:lnTo>
                      <a:pt x="122" y="443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5" name="Freeform 88"/>
              <p:cNvSpPr>
                <a:spLocks/>
              </p:cNvSpPr>
              <p:nvPr/>
            </p:nvSpPr>
            <p:spPr bwMode="auto">
              <a:xfrm>
                <a:off x="8202613" y="4516438"/>
                <a:ext cx="138112" cy="147637"/>
              </a:xfrm>
              <a:custGeom>
                <a:avLst/>
                <a:gdLst/>
                <a:ahLst/>
                <a:cxnLst>
                  <a:cxn ang="0">
                    <a:pos x="193" y="191"/>
                  </a:cxn>
                  <a:cxn ang="0">
                    <a:pos x="214" y="171"/>
                  </a:cxn>
                  <a:cxn ang="0">
                    <a:pos x="238" y="151"/>
                  </a:cxn>
                  <a:cxn ang="0">
                    <a:pos x="260" y="133"/>
                  </a:cxn>
                  <a:cxn ang="0">
                    <a:pos x="284" y="115"/>
                  </a:cxn>
                  <a:cxn ang="0">
                    <a:pos x="308" y="99"/>
                  </a:cxn>
                  <a:cxn ang="0">
                    <a:pos x="334" y="84"/>
                  </a:cxn>
                  <a:cxn ang="0">
                    <a:pos x="360" y="70"/>
                  </a:cxn>
                  <a:cxn ang="0">
                    <a:pos x="386" y="58"/>
                  </a:cxn>
                  <a:cxn ang="0">
                    <a:pos x="413" y="46"/>
                  </a:cxn>
                  <a:cxn ang="0">
                    <a:pos x="440" y="36"/>
                  </a:cxn>
                  <a:cxn ang="0">
                    <a:pos x="468" y="26"/>
                  </a:cxn>
                  <a:cxn ang="0">
                    <a:pos x="497" y="18"/>
                  </a:cxn>
                  <a:cxn ang="0">
                    <a:pos x="525" y="12"/>
                  </a:cxn>
                  <a:cxn ang="0">
                    <a:pos x="554" y="7"/>
                  </a:cxn>
                  <a:cxn ang="0">
                    <a:pos x="584" y="3"/>
                  </a:cxn>
                  <a:cxn ang="0">
                    <a:pos x="613" y="0"/>
                  </a:cxn>
                  <a:cxn ang="0">
                    <a:pos x="601" y="86"/>
                  </a:cxn>
                  <a:cxn ang="0">
                    <a:pos x="548" y="94"/>
                  </a:cxn>
                  <a:cxn ang="0">
                    <a:pos x="498" y="106"/>
                  </a:cxn>
                  <a:cxn ang="0">
                    <a:pos x="449" y="123"/>
                  </a:cxn>
                  <a:cxn ang="0">
                    <a:pos x="403" y="144"/>
                  </a:cxn>
                  <a:cxn ang="0">
                    <a:pos x="358" y="168"/>
                  </a:cxn>
                  <a:cxn ang="0">
                    <a:pos x="317" y="196"/>
                  </a:cxn>
                  <a:cxn ang="0">
                    <a:pos x="277" y="228"/>
                  </a:cxn>
                  <a:cxn ang="0">
                    <a:pos x="242" y="263"/>
                  </a:cxn>
                  <a:cxn ang="0">
                    <a:pos x="208" y="302"/>
                  </a:cxn>
                  <a:cxn ang="0">
                    <a:pos x="179" y="342"/>
                  </a:cxn>
                  <a:cxn ang="0">
                    <a:pos x="153" y="386"/>
                  </a:cxn>
                  <a:cxn ang="0">
                    <a:pos x="130" y="431"/>
                  </a:cxn>
                  <a:cxn ang="0">
                    <a:pos x="112" y="480"/>
                  </a:cxn>
                  <a:cxn ang="0">
                    <a:pos x="99" y="529"/>
                  </a:cxn>
                  <a:cxn ang="0">
                    <a:pos x="89" y="581"/>
                  </a:cxn>
                  <a:cxn ang="0">
                    <a:pos x="85" y="634"/>
                  </a:cxn>
                  <a:cxn ang="0">
                    <a:pos x="0" y="645"/>
                  </a:cxn>
                  <a:cxn ang="0">
                    <a:pos x="1" y="612"/>
                  </a:cxn>
                  <a:cxn ang="0">
                    <a:pos x="4" y="581"/>
                  </a:cxn>
                  <a:cxn ang="0">
                    <a:pos x="8" y="549"/>
                  </a:cxn>
                  <a:cxn ang="0">
                    <a:pos x="14" y="519"/>
                  </a:cxn>
                  <a:cxn ang="0">
                    <a:pos x="21" y="488"/>
                  </a:cxn>
                  <a:cxn ang="0">
                    <a:pos x="30" y="458"/>
                  </a:cxn>
                  <a:cxn ang="0">
                    <a:pos x="40" y="428"/>
                  </a:cxn>
                  <a:cxn ang="0">
                    <a:pos x="52" y="400"/>
                  </a:cxn>
                  <a:cxn ang="0">
                    <a:pos x="65" y="370"/>
                  </a:cxn>
                  <a:cxn ang="0">
                    <a:pos x="79" y="343"/>
                  </a:cxn>
                  <a:cxn ang="0">
                    <a:pos x="95" y="316"/>
                  </a:cxn>
                  <a:cxn ang="0">
                    <a:pos x="112" y="289"/>
                  </a:cxn>
                  <a:cxn ang="0">
                    <a:pos x="130" y="263"/>
                  </a:cxn>
                  <a:cxn ang="0">
                    <a:pos x="150" y="239"/>
                  </a:cxn>
                  <a:cxn ang="0">
                    <a:pos x="171" y="215"/>
                  </a:cxn>
                  <a:cxn ang="0">
                    <a:pos x="193" y="191"/>
                  </a:cxn>
                </a:cxnLst>
                <a:rect l="0" t="0" r="r" b="b"/>
                <a:pathLst>
                  <a:path w="613" h="645">
                    <a:moveTo>
                      <a:pt x="193" y="191"/>
                    </a:moveTo>
                    <a:lnTo>
                      <a:pt x="214" y="171"/>
                    </a:lnTo>
                    <a:lnTo>
                      <a:pt x="238" y="151"/>
                    </a:lnTo>
                    <a:lnTo>
                      <a:pt x="260" y="133"/>
                    </a:lnTo>
                    <a:lnTo>
                      <a:pt x="284" y="115"/>
                    </a:lnTo>
                    <a:lnTo>
                      <a:pt x="308" y="99"/>
                    </a:lnTo>
                    <a:lnTo>
                      <a:pt x="334" y="84"/>
                    </a:lnTo>
                    <a:lnTo>
                      <a:pt x="360" y="70"/>
                    </a:lnTo>
                    <a:lnTo>
                      <a:pt x="386" y="58"/>
                    </a:lnTo>
                    <a:lnTo>
                      <a:pt x="413" y="46"/>
                    </a:lnTo>
                    <a:lnTo>
                      <a:pt x="440" y="36"/>
                    </a:lnTo>
                    <a:lnTo>
                      <a:pt x="468" y="26"/>
                    </a:lnTo>
                    <a:lnTo>
                      <a:pt x="497" y="18"/>
                    </a:lnTo>
                    <a:lnTo>
                      <a:pt x="525" y="12"/>
                    </a:lnTo>
                    <a:lnTo>
                      <a:pt x="554" y="7"/>
                    </a:lnTo>
                    <a:lnTo>
                      <a:pt x="584" y="3"/>
                    </a:lnTo>
                    <a:lnTo>
                      <a:pt x="613" y="0"/>
                    </a:lnTo>
                    <a:lnTo>
                      <a:pt x="601" y="86"/>
                    </a:lnTo>
                    <a:lnTo>
                      <a:pt x="548" y="94"/>
                    </a:lnTo>
                    <a:lnTo>
                      <a:pt x="498" y="106"/>
                    </a:lnTo>
                    <a:lnTo>
                      <a:pt x="449" y="123"/>
                    </a:lnTo>
                    <a:lnTo>
                      <a:pt x="403" y="144"/>
                    </a:lnTo>
                    <a:lnTo>
                      <a:pt x="358" y="168"/>
                    </a:lnTo>
                    <a:lnTo>
                      <a:pt x="317" y="196"/>
                    </a:lnTo>
                    <a:lnTo>
                      <a:pt x="277" y="228"/>
                    </a:lnTo>
                    <a:lnTo>
                      <a:pt x="242" y="263"/>
                    </a:lnTo>
                    <a:lnTo>
                      <a:pt x="208" y="302"/>
                    </a:lnTo>
                    <a:lnTo>
                      <a:pt x="179" y="342"/>
                    </a:lnTo>
                    <a:lnTo>
                      <a:pt x="153" y="386"/>
                    </a:lnTo>
                    <a:lnTo>
                      <a:pt x="130" y="431"/>
                    </a:lnTo>
                    <a:lnTo>
                      <a:pt x="112" y="480"/>
                    </a:lnTo>
                    <a:lnTo>
                      <a:pt x="99" y="529"/>
                    </a:lnTo>
                    <a:lnTo>
                      <a:pt x="89" y="581"/>
                    </a:lnTo>
                    <a:lnTo>
                      <a:pt x="85" y="634"/>
                    </a:lnTo>
                    <a:lnTo>
                      <a:pt x="0" y="645"/>
                    </a:lnTo>
                    <a:lnTo>
                      <a:pt x="1" y="612"/>
                    </a:lnTo>
                    <a:lnTo>
                      <a:pt x="4" y="581"/>
                    </a:lnTo>
                    <a:lnTo>
                      <a:pt x="8" y="549"/>
                    </a:lnTo>
                    <a:lnTo>
                      <a:pt x="14" y="519"/>
                    </a:lnTo>
                    <a:lnTo>
                      <a:pt x="21" y="488"/>
                    </a:lnTo>
                    <a:lnTo>
                      <a:pt x="30" y="458"/>
                    </a:lnTo>
                    <a:lnTo>
                      <a:pt x="40" y="428"/>
                    </a:lnTo>
                    <a:lnTo>
                      <a:pt x="52" y="400"/>
                    </a:lnTo>
                    <a:lnTo>
                      <a:pt x="65" y="370"/>
                    </a:lnTo>
                    <a:lnTo>
                      <a:pt x="79" y="343"/>
                    </a:lnTo>
                    <a:lnTo>
                      <a:pt x="95" y="316"/>
                    </a:lnTo>
                    <a:lnTo>
                      <a:pt x="112" y="289"/>
                    </a:lnTo>
                    <a:lnTo>
                      <a:pt x="130" y="263"/>
                    </a:lnTo>
                    <a:lnTo>
                      <a:pt x="150" y="239"/>
                    </a:lnTo>
                    <a:lnTo>
                      <a:pt x="171" y="215"/>
                    </a:lnTo>
                    <a:lnTo>
                      <a:pt x="193" y="19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6" name="Freeform 89"/>
              <p:cNvSpPr>
                <a:spLocks/>
              </p:cNvSpPr>
              <p:nvPr/>
            </p:nvSpPr>
            <p:spPr bwMode="auto">
              <a:xfrm>
                <a:off x="8202613" y="4673600"/>
                <a:ext cx="138112" cy="141288"/>
              </a:xfrm>
              <a:custGeom>
                <a:avLst/>
                <a:gdLst/>
                <a:ahLst/>
                <a:cxnLst>
                  <a:cxn ang="0">
                    <a:pos x="172" y="412"/>
                  </a:cxn>
                  <a:cxn ang="0">
                    <a:pos x="132" y="365"/>
                  </a:cxn>
                  <a:cxn ang="0">
                    <a:pos x="98" y="315"/>
                  </a:cxn>
                  <a:cxn ang="0">
                    <a:pos x="69" y="262"/>
                  </a:cxn>
                  <a:cxn ang="0">
                    <a:pos x="44" y="207"/>
                  </a:cxn>
                  <a:cxn ang="0">
                    <a:pos x="24" y="151"/>
                  </a:cxn>
                  <a:cxn ang="0">
                    <a:pos x="11" y="91"/>
                  </a:cxn>
                  <a:cxn ang="0">
                    <a:pos x="2" y="30"/>
                  </a:cxn>
                  <a:cxn ang="0">
                    <a:pos x="86" y="12"/>
                  </a:cxn>
                  <a:cxn ang="0">
                    <a:pos x="92" y="63"/>
                  </a:cxn>
                  <a:cxn ang="0">
                    <a:pos x="102" y="113"/>
                  </a:cxn>
                  <a:cxn ang="0">
                    <a:pos x="117" y="162"/>
                  </a:cxn>
                  <a:cxn ang="0">
                    <a:pos x="135" y="208"/>
                  </a:cxn>
                  <a:cxn ang="0">
                    <a:pos x="159" y="253"/>
                  </a:cxn>
                  <a:cxn ang="0">
                    <a:pos x="186" y="296"/>
                  </a:cxn>
                  <a:cxn ang="0">
                    <a:pos x="217" y="337"/>
                  </a:cxn>
                  <a:cxn ang="0">
                    <a:pos x="252" y="374"/>
                  </a:cxn>
                  <a:cxn ang="0">
                    <a:pos x="288" y="409"/>
                  </a:cxn>
                  <a:cxn ang="0">
                    <a:pos x="328" y="438"/>
                  </a:cxn>
                  <a:cxn ang="0">
                    <a:pos x="369" y="465"/>
                  </a:cxn>
                  <a:cxn ang="0">
                    <a:pos x="413" y="488"/>
                  </a:cxn>
                  <a:cxn ang="0">
                    <a:pos x="457" y="507"/>
                  </a:cxn>
                  <a:cxn ang="0">
                    <a:pos x="504" y="522"/>
                  </a:cxn>
                  <a:cxn ang="0">
                    <a:pos x="551" y="533"/>
                  </a:cxn>
                  <a:cxn ang="0">
                    <a:pos x="600" y="540"/>
                  </a:cxn>
                  <a:cxn ang="0">
                    <a:pos x="581" y="622"/>
                  </a:cxn>
                  <a:cxn ang="0">
                    <a:pos x="523" y="613"/>
                  </a:cxn>
                  <a:cxn ang="0">
                    <a:pos x="466" y="599"/>
                  </a:cxn>
                  <a:cxn ang="0">
                    <a:pos x="411" y="580"/>
                  </a:cxn>
                  <a:cxn ang="0">
                    <a:pos x="358" y="555"/>
                  </a:cxn>
                  <a:cxn ang="0">
                    <a:pos x="307" y="526"/>
                  </a:cxn>
                  <a:cxn ang="0">
                    <a:pos x="260" y="493"/>
                  </a:cxn>
                  <a:cxn ang="0">
                    <a:pos x="214" y="454"/>
                  </a:cxn>
                </a:cxnLst>
                <a:rect l="0" t="0" r="r" b="b"/>
                <a:pathLst>
                  <a:path w="610" h="625">
                    <a:moveTo>
                      <a:pt x="193" y="434"/>
                    </a:moveTo>
                    <a:lnTo>
                      <a:pt x="172" y="412"/>
                    </a:lnTo>
                    <a:lnTo>
                      <a:pt x="152" y="388"/>
                    </a:lnTo>
                    <a:lnTo>
                      <a:pt x="132" y="365"/>
                    </a:lnTo>
                    <a:lnTo>
                      <a:pt x="114" y="340"/>
                    </a:lnTo>
                    <a:lnTo>
                      <a:pt x="98" y="315"/>
                    </a:lnTo>
                    <a:lnTo>
                      <a:pt x="83" y="289"/>
                    </a:lnTo>
                    <a:lnTo>
                      <a:pt x="69" y="262"/>
                    </a:lnTo>
                    <a:lnTo>
                      <a:pt x="56" y="235"/>
                    </a:lnTo>
                    <a:lnTo>
                      <a:pt x="44" y="207"/>
                    </a:lnTo>
                    <a:lnTo>
                      <a:pt x="33" y="179"/>
                    </a:lnTo>
                    <a:lnTo>
                      <a:pt x="24" y="151"/>
                    </a:lnTo>
                    <a:lnTo>
                      <a:pt x="17" y="121"/>
                    </a:lnTo>
                    <a:lnTo>
                      <a:pt x="11" y="91"/>
                    </a:lnTo>
                    <a:lnTo>
                      <a:pt x="6" y="62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86" y="12"/>
                    </a:lnTo>
                    <a:lnTo>
                      <a:pt x="88" y="37"/>
                    </a:lnTo>
                    <a:lnTo>
                      <a:pt x="92" y="63"/>
                    </a:lnTo>
                    <a:lnTo>
                      <a:pt x="97" y="88"/>
                    </a:lnTo>
                    <a:lnTo>
                      <a:pt x="102" y="113"/>
                    </a:lnTo>
                    <a:lnTo>
                      <a:pt x="109" y="138"/>
                    </a:lnTo>
                    <a:lnTo>
                      <a:pt x="117" y="162"/>
                    </a:lnTo>
                    <a:lnTo>
                      <a:pt x="126" y="185"/>
                    </a:lnTo>
                    <a:lnTo>
                      <a:pt x="135" y="208"/>
                    </a:lnTo>
                    <a:lnTo>
                      <a:pt x="147" y="231"/>
                    </a:lnTo>
                    <a:lnTo>
                      <a:pt x="159" y="253"/>
                    </a:lnTo>
                    <a:lnTo>
                      <a:pt x="172" y="275"/>
                    </a:lnTo>
                    <a:lnTo>
                      <a:pt x="186" y="296"/>
                    </a:lnTo>
                    <a:lnTo>
                      <a:pt x="201" y="317"/>
                    </a:lnTo>
                    <a:lnTo>
                      <a:pt x="217" y="337"/>
                    </a:lnTo>
                    <a:lnTo>
                      <a:pt x="234" y="356"/>
                    </a:lnTo>
                    <a:lnTo>
                      <a:pt x="252" y="374"/>
                    </a:lnTo>
                    <a:lnTo>
                      <a:pt x="270" y="392"/>
                    </a:lnTo>
                    <a:lnTo>
                      <a:pt x="288" y="409"/>
                    </a:lnTo>
                    <a:lnTo>
                      <a:pt x="308" y="424"/>
                    </a:lnTo>
                    <a:lnTo>
                      <a:pt x="328" y="438"/>
                    </a:lnTo>
                    <a:lnTo>
                      <a:pt x="348" y="452"/>
                    </a:lnTo>
                    <a:lnTo>
                      <a:pt x="369" y="465"/>
                    </a:lnTo>
                    <a:lnTo>
                      <a:pt x="390" y="478"/>
                    </a:lnTo>
                    <a:lnTo>
                      <a:pt x="413" y="488"/>
                    </a:lnTo>
                    <a:lnTo>
                      <a:pt x="434" y="498"/>
                    </a:lnTo>
                    <a:lnTo>
                      <a:pt x="457" y="507"/>
                    </a:lnTo>
                    <a:lnTo>
                      <a:pt x="480" y="515"/>
                    </a:lnTo>
                    <a:lnTo>
                      <a:pt x="504" y="522"/>
                    </a:lnTo>
                    <a:lnTo>
                      <a:pt x="527" y="528"/>
                    </a:lnTo>
                    <a:lnTo>
                      <a:pt x="551" y="533"/>
                    </a:lnTo>
                    <a:lnTo>
                      <a:pt x="576" y="537"/>
                    </a:lnTo>
                    <a:lnTo>
                      <a:pt x="600" y="540"/>
                    </a:lnTo>
                    <a:lnTo>
                      <a:pt x="610" y="625"/>
                    </a:lnTo>
                    <a:lnTo>
                      <a:pt x="581" y="622"/>
                    </a:lnTo>
                    <a:lnTo>
                      <a:pt x="551" y="618"/>
                    </a:lnTo>
                    <a:lnTo>
                      <a:pt x="523" y="613"/>
                    </a:lnTo>
                    <a:lnTo>
                      <a:pt x="494" y="607"/>
                    </a:lnTo>
                    <a:lnTo>
                      <a:pt x="466" y="599"/>
                    </a:lnTo>
                    <a:lnTo>
                      <a:pt x="438" y="590"/>
                    </a:lnTo>
                    <a:lnTo>
                      <a:pt x="411" y="580"/>
                    </a:lnTo>
                    <a:lnTo>
                      <a:pt x="384" y="568"/>
                    </a:lnTo>
                    <a:lnTo>
                      <a:pt x="358" y="555"/>
                    </a:lnTo>
                    <a:lnTo>
                      <a:pt x="333" y="541"/>
                    </a:lnTo>
                    <a:lnTo>
                      <a:pt x="307" y="526"/>
                    </a:lnTo>
                    <a:lnTo>
                      <a:pt x="283" y="510"/>
                    </a:lnTo>
                    <a:lnTo>
                      <a:pt x="260" y="493"/>
                    </a:lnTo>
                    <a:lnTo>
                      <a:pt x="237" y="474"/>
                    </a:lnTo>
                    <a:lnTo>
                      <a:pt x="214" y="454"/>
                    </a:lnTo>
                    <a:lnTo>
                      <a:pt x="193" y="434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7" name="Freeform 90"/>
              <p:cNvSpPr>
                <a:spLocks/>
              </p:cNvSpPr>
              <p:nvPr/>
            </p:nvSpPr>
            <p:spPr bwMode="auto">
              <a:xfrm>
                <a:off x="8353425" y="4673600"/>
                <a:ext cx="147638" cy="141288"/>
              </a:xfrm>
              <a:custGeom>
                <a:avLst/>
                <a:gdLst/>
                <a:ahLst/>
                <a:cxnLst>
                  <a:cxn ang="0">
                    <a:pos x="0" y="627"/>
                  </a:cxn>
                  <a:cxn ang="0">
                    <a:pos x="10" y="542"/>
                  </a:cxn>
                  <a:cxn ang="0">
                    <a:pos x="37" y="541"/>
                  </a:cxn>
                  <a:cxn ang="0">
                    <a:pos x="64" y="538"/>
                  </a:cxn>
                  <a:cxn ang="0">
                    <a:pos x="91" y="534"/>
                  </a:cxn>
                  <a:cxn ang="0">
                    <a:pos x="117" y="529"/>
                  </a:cxn>
                  <a:cxn ang="0">
                    <a:pos x="143" y="522"/>
                  </a:cxn>
                  <a:cxn ang="0">
                    <a:pos x="169" y="515"/>
                  </a:cxn>
                  <a:cxn ang="0">
                    <a:pos x="194" y="506"/>
                  </a:cxn>
                  <a:cxn ang="0">
                    <a:pos x="219" y="496"/>
                  </a:cxn>
                  <a:cxn ang="0">
                    <a:pos x="243" y="485"/>
                  </a:cxn>
                  <a:cxn ang="0">
                    <a:pos x="268" y="472"/>
                  </a:cxn>
                  <a:cxn ang="0">
                    <a:pos x="291" y="458"/>
                  </a:cxn>
                  <a:cxn ang="0">
                    <a:pos x="313" y="444"/>
                  </a:cxn>
                  <a:cxn ang="0">
                    <a:pos x="335" y="428"/>
                  </a:cxn>
                  <a:cxn ang="0">
                    <a:pos x="357" y="412"/>
                  </a:cxn>
                  <a:cxn ang="0">
                    <a:pos x="377" y="394"/>
                  </a:cxn>
                  <a:cxn ang="0">
                    <a:pos x="397" y="374"/>
                  </a:cxn>
                  <a:cxn ang="0">
                    <a:pos x="415" y="356"/>
                  </a:cxn>
                  <a:cxn ang="0">
                    <a:pos x="433" y="337"/>
                  </a:cxn>
                  <a:cxn ang="0">
                    <a:pos x="449" y="317"/>
                  </a:cxn>
                  <a:cxn ang="0">
                    <a:pos x="464" y="296"/>
                  </a:cxn>
                  <a:cxn ang="0">
                    <a:pos x="478" y="275"/>
                  </a:cxn>
                  <a:cxn ang="0">
                    <a:pos x="491" y="253"/>
                  </a:cxn>
                  <a:cxn ang="0">
                    <a:pos x="503" y="231"/>
                  </a:cxn>
                  <a:cxn ang="0">
                    <a:pos x="514" y="208"/>
                  </a:cxn>
                  <a:cxn ang="0">
                    <a:pos x="524" y="185"/>
                  </a:cxn>
                  <a:cxn ang="0">
                    <a:pos x="533" y="162"/>
                  </a:cxn>
                  <a:cxn ang="0">
                    <a:pos x="541" y="138"/>
                  </a:cxn>
                  <a:cxn ang="0">
                    <a:pos x="548" y="113"/>
                  </a:cxn>
                  <a:cxn ang="0">
                    <a:pos x="553" y="88"/>
                  </a:cxn>
                  <a:cxn ang="0">
                    <a:pos x="558" y="63"/>
                  </a:cxn>
                  <a:cxn ang="0">
                    <a:pos x="562" y="37"/>
                  </a:cxn>
                  <a:cxn ang="0">
                    <a:pos x="564" y="12"/>
                  </a:cxn>
                  <a:cxn ang="0">
                    <a:pos x="649" y="0"/>
                  </a:cxn>
                  <a:cxn ang="0">
                    <a:pos x="643" y="64"/>
                  </a:cxn>
                  <a:cxn ang="0">
                    <a:pos x="631" y="126"/>
                  </a:cxn>
                  <a:cxn ang="0">
                    <a:pos x="613" y="186"/>
                  </a:cxn>
                  <a:cxn ang="0">
                    <a:pos x="589" y="244"/>
                  </a:cxn>
                  <a:cxn ang="0">
                    <a:pos x="561" y="298"/>
                  </a:cxn>
                  <a:cxn ang="0">
                    <a:pos x="529" y="350"/>
                  </a:cxn>
                  <a:cxn ang="0">
                    <a:pos x="491" y="398"/>
                  </a:cxn>
                  <a:cxn ang="0">
                    <a:pos x="449" y="442"/>
                  </a:cxn>
                  <a:cxn ang="0">
                    <a:pos x="403" y="483"/>
                  </a:cxn>
                  <a:cxn ang="0">
                    <a:pos x="355" y="519"/>
                  </a:cxn>
                  <a:cxn ang="0">
                    <a:pos x="302" y="550"/>
                  </a:cxn>
                  <a:cxn ang="0">
                    <a:pos x="246" y="577"/>
                  </a:cxn>
                  <a:cxn ang="0">
                    <a:pos x="188" y="598"/>
                  </a:cxn>
                  <a:cxn ang="0">
                    <a:pos x="127" y="613"/>
                  </a:cxn>
                  <a:cxn ang="0">
                    <a:pos x="64" y="623"/>
                  </a:cxn>
                  <a:cxn ang="0">
                    <a:pos x="0" y="627"/>
                  </a:cxn>
                </a:cxnLst>
                <a:rect l="0" t="0" r="r" b="b"/>
                <a:pathLst>
                  <a:path w="649" h="627">
                    <a:moveTo>
                      <a:pt x="0" y="627"/>
                    </a:moveTo>
                    <a:lnTo>
                      <a:pt x="10" y="542"/>
                    </a:lnTo>
                    <a:lnTo>
                      <a:pt x="37" y="541"/>
                    </a:lnTo>
                    <a:lnTo>
                      <a:pt x="64" y="538"/>
                    </a:lnTo>
                    <a:lnTo>
                      <a:pt x="91" y="534"/>
                    </a:lnTo>
                    <a:lnTo>
                      <a:pt x="117" y="529"/>
                    </a:lnTo>
                    <a:lnTo>
                      <a:pt x="143" y="522"/>
                    </a:lnTo>
                    <a:lnTo>
                      <a:pt x="169" y="515"/>
                    </a:lnTo>
                    <a:lnTo>
                      <a:pt x="194" y="506"/>
                    </a:lnTo>
                    <a:lnTo>
                      <a:pt x="219" y="496"/>
                    </a:lnTo>
                    <a:lnTo>
                      <a:pt x="243" y="485"/>
                    </a:lnTo>
                    <a:lnTo>
                      <a:pt x="268" y="472"/>
                    </a:lnTo>
                    <a:lnTo>
                      <a:pt x="291" y="458"/>
                    </a:lnTo>
                    <a:lnTo>
                      <a:pt x="313" y="444"/>
                    </a:lnTo>
                    <a:lnTo>
                      <a:pt x="335" y="428"/>
                    </a:lnTo>
                    <a:lnTo>
                      <a:pt x="357" y="412"/>
                    </a:lnTo>
                    <a:lnTo>
                      <a:pt x="377" y="394"/>
                    </a:lnTo>
                    <a:lnTo>
                      <a:pt x="397" y="374"/>
                    </a:lnTo>
                    <a:lnTo>
                      <a:pt x="415" y="356"/>
                    </a:lnTo>
                    <a:lnTo>
                      <a:pt x="433" y="337"/>
                    </a:lnTo>
                    <a:lnTo>
                      <a:pt x="449" y="317"/>
                    </a:lnTo>
                    <a:lnTo>
                      <a:pt x="464" y="296"/>
                    </a:lnTo>
                    <a:lnTo>
                      <a:pt x="478" y="275"/>
                    </a:lnTo>
                    <a:lnTo>
                      <a:pt x="491" y="253"/>
                    </a:lnTo>
                    <a:lnTo>
                      <a:pt x="503" y="231"/>
                    </a:lnTo>
                    <a:lnTo>
                      <a:pt x="514" y="208"/>
                    </a:lnTo>
                    <a:lnTo>
                      <a:pt x="524" y="185"/>
                    </a:lnTo>
                    <a:lnTo>
                      <a:pt x="533" y="162"/>
                    </a:lnTo>
                    <a:lnTo>
                      <a:pt x="541" y="138"/>
                    </a:lnTo>
                    <a:lnTo>
                      <a:pt x="548" y="113"/>
                    </a:lnTo>
                    <a:lnTo>
                      <a:pt x="553" y="88"/>
                    </a:lnTo>
                    <a:lnTo>
                      <a:pt x="558" y="63"/>
                    </a:lnTo>
                    <a:lnTo>
                      <a:pt x="562" y="37"/>
                    </a:lnTo>
                    <a:lnTo>
                      <a:pt x="564" y="12"/>
                    </a:lnTo>
                    <a:lnTo>
                      <a:pt x="649" y="0"/>
                    </a:lnTo>
                    <a:lnTo>
                      <a:pt x="643" y="64"/>
                    </a:lnTo>
                    <a:lnTo>
                      <a:pt x="631" y="126"/>
                    </a:lnTo>
                    <a:lnTo>
                      <a:pt x="613" y="186"/>
                    </a:lnTo>
                    <a:lnTo>
                      <a:pt x="589" y="244"/>
                    </a:lnTo>
                    <a:lnTo>
                      <a:pt x="561" y="298"/>
                    </a:lnTo>
                    <a:lnTo>
                      <a:pt x="529" y="350"/>
                    </a:lnTo>
                    <a:lnTo>
                      <a:pt x="491" y="398"/>
                    </a:lnTo>
                    <a:lnTo>
                      <a:pt x="449" y="442"/>
                    </a:lnTo>
                    <a:lnTo>
                      <a:pt x="403" y="483"/>
                    </a:lnTo>
                    <a:lnTo>
                      <a:pt x="355" y="519"/>
                    </a:lnTo>
                    <a:lnTo>
                      <a:pt x="302" y="550"/>
                    </a:lnTo>
                    <a:lnTo>
                      <a:pt x="246" y="577"/>
                    </a:lnTo>
                    <a:lnTo>
                      <a:pt x="188" y="598"/>
                    </a:lnTo>
                    <a:lnTo>
                      <a:pt x="127" y="613"/>
                    </a:lnTo>
                    <a:lnTo>
                      <a:pt x="64" y="623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8" name="Freeform 91"/>
              <p:cNvSpPr>
                <a:spLocks/>
              </p:cNvSpPr>
              <p:nvPr/>
            </p:nvSpPr>
            <p:spPr bwMode="auto">
              <a:xfrm>
                <a:off x="8324850" y="4643438"/>
                <a:ext cx="46038" cy="46037"/>
              </a:xfrm>
              <a:custGeom>
                <a:avLst/>
                <a:gdLst/>
                <a:ahLst/>
                <a:cxnLst>
                  <a:cxn ang="0">
                    <a:pos x="101" y="203"/>
                  </a:cxn>
                  <a:cxn ang="0">
                    <a:pos x="122" y="201"/>
                  </a:cxn>
                  <a:cxn ang="0">
                    <a:pos x="141" y="195"/>
                  </a:cxn>
                  <a:cxn ang="0">
                    <a:pos x="158" y="186"/>
                  </a:cxn>
                  <a:cxn ang="0">
                    <a:pos x="173" y="173"/>
                  </a:cxn>
                  <a:cxn ang="0">
                    <a:pos x="185" y="158"/>
                  </a:cxn>
                  <a:cxn ang="0">
                    <a:pos x="194" y="140"/>
                  </a:cxn>
                  <a:cxn ang="0">
                    <a:pos x="200" y="121"/>
                  </a:cxn>
                  <a:cxn ang="0">
                    <a:pos x="202" y="101"/>
                  </a:cxn>
                  <a:cxn ang="0">
                    <a:pos x="200" y="80"/>
                  </a:cxn>
                  <a:cxn ang="0">
                    <a:pos x="194" y="61"/>
                  </a:cxn>
                  <a:cxn ang="0">
                    <a:pos x="185" y="44"/>
                  </a:cxn>
                  <a:cxn ang="0">
                    <a:pos x="173" y="29"/>
                  </a:cxn>
                  <a:cxn ang="0">
                    <a:pos x="158" y="17"/>
                  </a:cxn>
                  <a:cxn ang="0">
                    <a:pos x="141" y="8"/>
                  </a:cxn>
                  <a:cxn ang="0">
                    <a:pos x="122" y="2"/>
                  </a:cxn>
                  <a:cxn ang="0">
                    <a:pos x="101" y="0"/>
                  </a:cxn>
                  <a:cxn ang="0">
                    <a:pos x="81" y="2"/>
                  </a:cxn>
                  <a:cxn ang="0">
                    <a:pos x="62" y="8"/>
                  </a:cxn>
                  <a:cxn ang="0">
                    <a:pos x="45" y="17"/>
                  </a:cxn>
                  <a:cxn ang="0">
                    <a:pos x="29" y="29"/>
                  </a:cxn>
                  <a:cxn ang="0">
                    <a:pos x="17" y="44"/>
                  </a:cxn>
                  <a:cxn ang="0">
                    <a:pos x="8" y="61"/>
                  </a:cxn>
                  <a:cxn ang="0">
                    <a:pos x="2" y="80"/>
                  </a:cxn>
                  <a:cxn ang="0">
                    <a:pos x="0" y="101"/>
                  </a:cxn>
                  <a:cxn ang="0">
                    <a:pos x="2" y="121"/>
                  </a:cxn>
                  <a:cxn ang="0">
                    <a:pos x="8" y="140"/>
                  </a:cxn>
                  <a:cxn ang="0">
                    <a:pos x="17" y="158"/>
                  </a:cxn>
                  <a:cxn ang="0">
                    <a:pos x="29" y="173"/>
                  </a:cxn>
                  <a:cxn ang="0">
                    <a:pos x="45" y="186"/>
                  </a:cxn>
                  <a:cxn ang="0">
                    <a:pos x="62" y="195"/>
                  </a:cxn>
                  <a:cxn ang="0">
                    <a:pos x="81" y="201"/>
                  </a:cxn>
                  <a:cxn ang="0">
                    <a:pos x="101" y="203"/>
                  </a:cxn>
                </a:cxnLst>
                <a:rect l="0" t="0" r="r" b="b"/>
                <a:pathLst>
                  <a:path w="202" h="203">
                    <a:moveTo>
                      <a:pt x="101" y="203"/>
                    </a:moveTo>
                    <a:lnTo>
                      <a:pt x="122" y="201"/>
                    </a:lnTo>
                    <a:lnTo>
                      <a:pt x="141" y="195"/>
                    </a:lnTo>
                    <a:lnTo>
                      <a:pt x="158" y="186"/>
                    </a:lnTo>
                    <a:lnTo>
                      <a:pt x="173" y="173"/>
                    </a:lnTo>
                    <a:lnTo>
                      <a:pt x="185" y="158"/>
                    </a:lnTo>
                    <a:lnTo>
                      <a:pt x="194" y="140"/>
                    </a:lnTo>
                    <a:lnTo>
                      <a:pt x="200" y="121"/>
                    </a:lnTo>
                    <a:lnTo>
                      <a:pt x="202" y="101"/>
                    </a:lnTo>
                    <a:lnTo>
                      <a:pt x="200" y="80"/>
                    </a:lnTo>
                    <a:lnTo>
                      <a:pt x="194" y="61"/>
                    </a:lnTo>
                    <a:lnTo>
                      <a:pt x="185" y="44"/>
                    </a:lnTo>
                    <a:lnTo>
                      <a:pt x="173" y="29"/>
                    </a:lnTo>
                    <a:lnTo>
                      <a:pt x="158" y="17"/>
                    </a:lnTo>
                    <a:lnTo>
                      <a:pt x="141" y="8"/>
                    </a:lnTo>
                    <a:lnTo>
                      <a:pt x="122" y="2"/>
                    </a:lnTo>
                    <a:lnTo>
                      <a:pt x="101" y="0"/>
                    </a:lnTo>
                    <a:lnTo>
                      <a:pt x="81" y="2"/>
                    </a:lnTo>
                    <a:lnTo>
                      <a:pt x="62" y="8"/>
                    </a:lnTo>
                    <a:lnTo>
                      <a:pt x="45" y="17"/>
                    </a:lnTo>
                    <a:lnTo>
                      <a:pt x="29" y="29"/>
                    </a:lnTo>
                    <a:lnTo>
                      <a:pt x="17" y="44"/>
                    </a:lnTo>
                    <a:lnTo>
                      <a:pt x="8" y="61"/>
                    </a:lnTo>
                    <a:lnTo>
                      <a:pt x="2" y="80"/>
                    </a:lnTo>
                    <a:lnTo>
                      <a:pt x="0" y="101"/>
                    </a:lnTo>
                    <a:lnTo>
                      <a:pt x="2" y="121"/>
                    </a:lnTo>
                    <a:lnTo>
                      <a:pt x="8" y="140"/>
                    </a:lnTo>
                    <a:lnTo>
                      <a:pt x="17" y="158"/>
                    </a:lnTo>
                    <a:lnTo>
                      <a:pt x="29" y="173"/>
                    </a:lnTo>
                    <a:lnTo>
                      <a:pt x="45" y="186"/>
                    </a:lnTo>
                    <a:lnTo>
                      <a:pt x="62" y="195"/>
                    </a:lnTo>
                    <a:lnTo>
                      <a:pt x="81" y="201"/>
                    </a:lnTo>
                    <a:lnTo>
                      <a:pt x="101" y="203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9" name="Freeform 92"/>
              <p:cNvSpPr>
                <a:spLocks/>
              </p:cNvSpPr>
              <p:nvPr/>
            </p:nvSpPr>
            <p:spPr bwMode="auto">
              <a:xfrm>
                <a:off x="8320088" y="4414838"/>
                <a:ext cx="55562" cy="6508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" y="23"/>
                  </a:cxn>
                  <a:cxn ang="0">
                    <a:pos x="2" y="17"/>
                  </a:cxn>
                  <a:cxn ang="0">
                    <a:pos x="5" y="12"/>
                  </a:cxn>
                  <a:cxn ang="0">
                    <a:pos x="9" y="8"/>
                  </a:cxn>
                  <a:cxn ang="0">
                    <a:pos x="13" y="4"/>
                  </a:cxn>
                  <a:cxn ang="0">
                    <a:pos x="18" y="2"/>
                  </a:cxn>
                  <a:cxn ang="0">
                    <a:pos x="24" y="1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3" y="4"/>
                  </a:cxn>
                  <a:cxn ang="0">
                    <a:pos x="50" y="8"/>
                  </a:cxn>
                  <a:cxn ang="0">
                    <a:pos x="56" y="13"/>
                  </a:cxn>
                  <a:cxn ang="0">
                    <a:pos x="182" y="182"/>
                  </a:cxn>
                  <a:cxn ang="0">
                    <a:pos x="183" y="182"/>
                  </a:cxn>
                  <a:cxn ang="0">
                    <a:pos x="183" y="30"/>
                  </a:cxn>
                  <a:cxn ang="0">
                    <a:pos x="185" y="17"/>
                  </a:cxn>
                  <a:cxn ang="0">
                    <a:pos x="192" y="8"/>
                  </a:cxn>
                  <a:cxn ang="0">
                    <a:pos x="201" y="2"/>
                  </a:cxn>
                  <a:cxn ang="0">
                    <a:pos x="212" y="0"/>
                  </a:cxn>
                  <a:cxn ang="0">
                    <a:pos x="218" y="1"/>
                  </a:cxn>
                  <a:cxn ang="0">
                    <a:pos x="224" y="2"/>
                  </a:cxn>
                  <a:cxn ang="0">
                    <a:pos x="230" y="4"/>
                  </a:cxn>
                  <a:cxn ang="0">
                    <a:pos x="234" y="8"/>
                  </a:cxn>
                  <a:cxn ang="0">
                    <a:pos x="238" y="12"/>
                  </a:cxn>
                  <a:cxn ang="0">
                    <a:pos x="241" y="17"/>
                  </a:cxn>
                  <a:cxn ang="0">
                    <a:pos x="242" y="23"/>
                  </a:cxn>
                  <a:cxn ang="0">
                    <a:pos x="243" y="30"/>
                  </a:cxn>
                  <a:cxn ang="0">
                    <a:pos x="243" y="258"/>
                  </a:cxn>
                  <a:cxn ang="0">
                    <a:pos x="242" y="265"/>
                  </a:cxn>
                  <a:cxn ang="0">
                    <a:pos x="241" y="271"/>
                  </a:cxn>
                  <a:cxn ang="0">
                    <a:pos x="238" y="277"/>
                  </a:cxn>
                  <a:cxn ang="0">
                    <a:pos x="234" y="281"/>
                  </a:cxn>
                  <a:cxn ang="0">
                    <a:pos x="230" y="284"/>
                  </a:cxn>
                  <a:cxn ang="0">
                    <a:pos x="224" y="287"/>
                  </a:cxn>
                  <a:cxn ang="0">
                    <a:pos x="218" y="288"/>
                  </a:cxn>
                  <a:cxn ang="0">
                    <a:pos x="212" y="289"/>
                  </a:cxn>
                  <a:cxn ang="0">
                    <a:pos x="206" y="288"/>
                  </a:cxn>
                  <a:cxn ang="0">
                    <a:pos x="199" y="285"/>
                  </a:cxn>
                  <a:cxn ang="0">
                    <a:pos x="193" y="281"/>
                  </a:cxn>
                  <a:cxn ang="0">
                    <a:pos x="188" y="276"/>
                  </a:cxn>
                  <a:cxn ang="0">
                    <a:pos x="61" y="109"/>
                  </a:cxn>
                  <a:cxn ang="0">
                    <a:pos x="61" y="109"/>
                  </a:cxn>
                  <a:cxn ang="0">
                    <a:pos x="61" y="258"/>
                  </a:cxn>
                  <a:cxn ang="0">
                    <a:pos x="60" y="265"/>
                  </a:cxn>
                  <a:cxn ang="0">
                    <a:pos x="59" y="271"/>
                  </a:cxn>
                  <a:cxn ang="0">
                    <a:pos x="56" y="277"/>
                  </a:cxn>
                  <a:cxn ang="0">
                    <a:pos x="51" y="281"/>
                  </a:cxn>
                  <a:cxn ang="0">
                    <a:pos x="47" y="284"/>
                  </a:cxn>
                  <a:cxn ang="0">
                    <a:pos x="42" y="287"/>
                  </a:cxn>
                  <a:cxn ang="0">
                    <a:pos x="36" y="288"/>
                  </a:cxn>
                  <a:cxn ang="0">
                    <a:pos x="30" y="289"/>
                  </a:cxn>
                  <a:cxn ang="0">
                    <a:pos x="24" y="288"/>
                  </a:cxn>
                  <a:cxn ang="0">
                    <a:pos x="18" y="287"/>
                  </a:cxn>
                  <a:cxn ang="0">
                    <a:pos x="13" y="284"/>
                  </a:cxn>
                  <a:cxn ang="0">
                    <a:pos x="9" y="281"/>
                  </a:cxn>
                  <a:cxn ang="0">
                    <a:pos x="5" y="277"/>
                  </a:cxn>
                  <a:cxn ang="0">
                    <a:pos x="2" y="271"/>
                  </a:cxn>
                  <a:cxn ang="0">
                    <a:pos x="1" y="265"/>
                  </a:cxn>
                  <a:cxn ang="0">
                    <a:pos x="0" y="258"/>
                  </a:cxn>
                  <a:cxn ang="0">
                    <a:pos x="0" y="30"/>
                  </a:cxn>
                </a:cxnLst>
                <a:rect l="0" t="0" r="r" b="b"/>
                <a:pathLst>
                  <a:path w="243" h="289">
                    <a:moveTo>
                      <a:pt x="0" y="30"/>
                    </a:moveTo>
                    <a:lnTo>
                      <a:pt x="1" y="23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6" y="13"/>
                    </a:lnTo>
                    <a:lnTo>
                      <a:pt x="182" y="182"/>
                    </a:lnTo>
                    <a:lnTo>
                      <a:pt x="183" y="182"/>
                    </a:lnTo>
                    <a:lnTo>
                      <a:pt x="183" y="30"/>
                    </a:lnTo>
                    <a:lnTo>
                      <a:pt x="185" y="17"/>
                    </a:lnTo>
                    <a:lnTo>
                      <a:pt x="192" y="8"/>
                    </a:lnTo>
                    <a:lnTo>
                      <a:pt x="201" y="2"/>
                    </a:lnTo>
                    <a:lnTo>
                      <a:pt x="212" y="0"/>
                    </a:lnTo>
                    <a:lnTo>
                      <a:pt x="218" y="1"/>
                    </a:lnTo>
                    <a:lnTo>
                      <a:pt x="224" y="2"/>
                    </a:lnTo>
                    <a:lnTo>
                      <a:pt x="230" y="4"/>
                    </a:lnTo>
                    <a:lnTo>
                      <a:pt x="234" y="8"/>
                    </a:lnTo>
                    <a:lnTo>
                      <a:pt x="238" y="12"/>
                    </a:lnTo>
                    <a:lnTo>
                      <a:pt x="241" y="17"/>
                    </a:lnTo>
                    <a:lnTo>
                      <a:pt x="242" y="23"/>
                    </a:lnTo>
                    <a:lnTo>
                      <a:pt x="243" y="30"/>
                    </a:lnTo>
                    <a:lnTo>
                      <a:pt x="243" y="258"/>
                    </a:lnTo>
                    <a:lnTo>
                      <a:pt x="242" y="265"/>
                    </a:lnTo>
                    <a:lnTo>
                      <a:pt x="241" y="271"/>
                    </a:lnTo>
                    <a:lnTo>
                      <a:pt x="238" y="277"/>
                    </a:lnTo>
                    <a:lnTo>
                      <a:pt x="234" y="281"/>
                    </a:lnTo>
                    <a:lnTo>
                      <a:pt x="230" y="284"/>
                    </a:lnTo>
                    <a:lnTo>
                      <a:pt x="224" y="287"/>
                    </a:lnTo>
                    <a:lnTo>
                      <a:pt x="218" y="288"/>
                    </a:lnTo>
                    <a:lnTo>
                      <a:pt x="212" y="289"/>
                    </a:lnTo>
                    <a:lnTo>
                      <a:pt x="206" y="288"/>
                    </a:lnTo>
                    <a:lnTo>
                      <a:pt x="199" y="285"/>
                    </a:lnTo>
                    <a:lnTo>
                      <a:pt x="193" y="281"/>
                    </a:lnTo>
                    <a:lnTo>
                      <a:pt x="188" y="276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1" y="258"/>
                    </a:lnTo>
                    <a:lnTo>
                      <a:pt x="60" y="265"/>
                    </a:lnTo>
                    <a:lnTo>
                      <a:pt x="59" y="271"/>
                    </a:lnTo>
                    <a:lnTo>
                      <a:pt x="56" y="277"/>
                    </a:lnTo>
                    <a:lnTo>
                      <a:pt x="51" y="281"/>
                    </a:lnTo>
                    <a:lnTo>
                      <a:pt x="47" y="284"/>
                    </a:lnTo>
                    <a:lnTo>
                      <a:pt x="42" y="287"/>
                    </a:lnTo>
                    <a:lnTo>
                      <a:pt x="36" y="288"/>
                    </a:lnTo>
                    <a:lnTo>
                      <a:pt x="30" y="289"/>
                    </a:lnTo>
                    <a:lnTo>
                      <a:pt x="24" y="288"/>
                    </a:lnTo>
                    <a:lnTo>
                      <a:pt x="18" y="287"/>
                    </a:lnTo>
                    <a:lnTo>
                      <a:pt x="13" y="284"/>
                    </a:lnTo>
                    <a:lnTo>
                      <a:pt x="9" y="281"/>
                    </a:lnTo>
                    <a:lnTo>
                      <a:pt x="5" y="277"/>
                    </a:lnTo>
                    <a:lnTo>
                      <a:pt x="2" y="271"/>
                    </a:lnTo>
                    <a:lnTo>
                      <a:pt x="1" y="265"/>
                    </a:lnTo>
                    <a:lnTo>
                      <a:pt x="0" y="2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grpSp>
          <p:nvGrpSpPr>
            <p:cNvPr id="12" name="Group 121"/>
            <p:cNvGrpSpPr/>
            <p:nvPr/>
          </p:nvGrpSpPr>
          <p:grpSpPr>
            <a:xfrm>
              <a:off x="14111" y="2824339"/>
              <a:ext cx="1130300" cy="1392592"/>
              <a:chOff x="14111" y="2824339"/>
              <a:chExt cx="1130300" cy="1392592"/>
            </a:xfrm>
          </p:grpSpPr>
          <p:cxnSp>
            <p:nvCxnSpPr>
              <p:cNvPr id="220" name="Straight Arrow Connector 111"/>
              <p:cNvCxnSpPr>
                <a:cxnSpLocks noChangeShapeType="1"/>
              </p:cNvCxnSpPr>
              <p:nvPr/>
            </p:nvCxnSpPr>
            <p:spPr bwMode="auto">
              <a:xfrm rot="5400000" flipH="1">
                <a:off x="316883" y="3436674"/>
                <a:ext cx="1126596" cy="43391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</p:cxnSp>
          <p:sp>
            <p:nvSpPr>
              <p:cNvPr id="221" name="TextBox 220"/>
              <p:cNvSpPr txBox="1"/>
              <p:nvPr/>
            </p:nvSpPr>
            <p:spPr bwMode="auto">
              <a:xfrm>
                <a:off x="14111" y="2824339"/>
                <a:ext cx="1130300" cy="369888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SzPct val="100000"/>
                  <a:defRPr/>
                </a:pPr>
                <a:r>
                  <a:rPr lang="en-US" sz="18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Radiator</a:t>
                </a:r>
              </a:p>
            </p:txBody>
          </p:sp>
        </p:grpSp>
        <p:sp>
          <p:nvSpPr>
            <p:cNvPr id="216" name="Rectangle 215"/>
            <p:cNvSpPr/>
            <p:nvPr/>
          </p:nvSpPr>
          <p:spPr bwMode="auto">
            <a:xfrm>
              <a:off x="6533444" y="4205111"/>
              <a:ext cx="254000" cy="127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17" name="Line 78"/>
            <p:cNvSpPr>
              <a:spLocks noChangeShapeType="1"/>
            </p:cNvSpPr>
            <p:nvPr/>
          </p:nvSpPr>
          <p:spPr bwMode="auto">
            <a:xfrm>
              <a:off x="6491111" y="3584222"/>
              <a:ext cx="131763" cy="59672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489224" y="3062111"/>
              <a:ext cx="154401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SzPct val="100000"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Pair</a:t>
              </a:r>
            </a:p>
            <a:p>
              <a:pPr algn="ctr">
                <a:buSzPct val="100000"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Spectrometer</a:t>
              </a:r>
            </a:p>
          </p:txBody>
        </p:sp>
        <p:sp>
          <p:nvSpPr>
            <p:cNvPr id="219" name="Text Box 22"/>
            <p:cNvSpPr txBox="1">
              <a:spLocks noChangeArrowheads="1"/>
            </p:cNvSpPr>
            <p:nvPr/>
          </p:nvSpPr>
          <p:spPr bwMode="auto">
            <a:xfrm>
              <a:off x="4049705" y="5639152"/>
              <a:ext cx="2473303" cy="461665"/>
            </a:xfrm>
            <a:prstGeom prst="rect">
              <a:avLst/>
            </a:prstGeom>
            <a:solidFill>
              <a:srgbClr val="FFCC66"/>
            </a:solidFill>
            <a:ln w="44450">
              <a:solidFill>
                <a:srgbClr val="FF8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400" dirty="0" smtClean="0"/>
                <a:t>Collimator Cave</a:t>
              </a:r>
              <a:endParaRPr lang="en-US" sz="2400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600200" y="2667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Tagger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>
            <a:off x="1104900" y="3543300"/>
            <a:ext cx="1143000" cy="1524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40000"/>
          </a:blip>
          <a:srcRect l="20640" t="23571" r="2995" b="14135"/>
          <a:stretch>
            <a:fillRect/>
          </a:stretch>
        </p:blipFill>
        <p:spPr bwMode="auto">
          <a:xfrm>
            <a:off x="1066800" y="1600200"/>
            <a:ext cx="6935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62800" cy="533400"/>
          </a:xfrm>
        </p:spPr>
        <p:txBody>
          <a:bodyPr/>
          <a:lstStyle/>
          <a:p>
            <a:r>
              <a:rPr lang="en-US" dirty="0" smtClean="0"/>
              <a:t>Tagger Area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77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B781E0CD-93F8-4399-9481-CAEE3B534B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06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Wall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448300" y="1714500"/>
            <a:ext cx="9906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1752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Beamline</a:t>
            </a:r>
            <a:r>
              <a:rPr lang="en-US" dirty="0" smtClean="0"/>
              <a:t> encasement to Hall 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ducts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495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dump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571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Truck ramp entrance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106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 Magnet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4" idx="3"/>
          </p:cNvCxnSpPr>
          <p:nvPr/>
        </p:nvCxnSpPr>
        <p:spPr>
          <a:xfrm>
            <a:off x="3048000" y="1480066"/>
            <a:ext cx="990600" cy="15679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238500" y="2552700"/>
            <a:ext cx="18288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</p:cNvCxnSpPr>
          <p:nvPr/>
        </p:nvCxnSpPr>
        <p:spPr>
          <a:xfrm rot="10800000" flipV="1">
            <a:off x="7239000" y="2214265"/>
            <a:ext cx="381000" cy="52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838917" y="4085883"/>
            <a:ext cx="856566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0"/>
          </p:cNvCxnSpPr>
          <p:nvPr/>
        </p:nvCxnSpPr>
        <p:spPr>
          <a:xfrm rot="5400000" flipH="1" flipV="1">
            <a:off x="1981200" y="5029200"/>
            <a:ext cx="12192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66800" y="3581400"/>
            <a:ext cx="762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533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Tagger Magnet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1371600" y="4114800"/>
            <a:ext cx="17526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43400" y="175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</a:t>
            </a:r>
            <a:r>
              <a:rPr lang="en-US" dirty="0" err="1" smtClean="0"/>
              <a:t>Beamline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1181100" y="3009900"/>
            <a:ext cx="1066800" cy="685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" y="175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Current Monitor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5638800" y="2209800"/>
            <a:ext cx="10668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2667000" y="5334000"/>
            <a:ext cx="6096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6248400" y="4114800"/>
            <a:ext cx="11430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752600" y="2209800"/>
            <a:ext cx="190500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305300" y="28575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77000" y="1371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gages and pump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4267200" y="38100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Civil (utilities, structural loading)</a:t>
            </a:r>
          </a:p>
          <a:p>
            <a:pPr lvl="1"/>
            <a:r>
              <a:rPr lang="en-US" dirty="0" smtClean="0"/>
              <a:t>Utilities (LCW, Chilled water, power…)</a:t>
            </a:r>
          </a:p>
          <a:p>
            <a:pPr lvl="1"/>
            <a:r>
              <a:rPr lang="en-US" dirty="0" smtClean="0"/>
              <a:t>Structural</a:t>
            </a:r>
          </a:p>
          <a:p>
            <a:r>
              <a:rPr lang="en-US" dirty="0" smtClean="0"/>
              <a:t>Accelerator</a:t>
            </a:r>
          </a:p>
          <a:p>
            <a:pPr lvl="1"/>
            <a:r>
              <a:rPr lang="en-US" dirty="0" smtClean="0"/>
              <a:t>Vacuum</a:t>
            </a:r>
          </a:p>
          <a:p>
            <a:pPr lvl="1"/>
            <a:r>
              <a:rPr lang="en-US" dirty="0" smtClean="0"/>
              <a:t>MPS</a:t>
            </a:r>
          </a:p>
          <a:p>
            <a:pPr lvl="1"/>
            <a:r>
              <a:rPr lang="en-US" dirty="0" smtClean="0"/>
              <a:t>PSS</a:t>
            </a:r>
          </a:p>
          <a:p>
            <a:pPr lvl="1"/>
            <a:r>
              <a:rPr lang="en-US" dirty="0" smtClean="0"/>
              <a:t>Electron Dump</a:t>
            </a:r>
          </a:p>
          <a:p>
            <a:pPr lvl="1"/>
            <a:r>
              <a:rPr lang="en-US" dirty="0" smtClean="0"/>
              <a:t>Cryogenics</a:t>
            </a:r>
          </a:p>
          <a:p>
            <a:pPr lvl="1"/>
            <a:r>
              <a:rPr lang="en-US" dirty="0" smtClean="0"/>
              <a:t>Survey and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56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999"/>
          <a:stretch>
            <a:fillRect/>
          </a:stretch>
        </p:blipFill>
        <p:spPr bwMode="auto">
          <a:xfrm>
            <a:off x="0" y="1219200"/>
            <a:ext cx="9144000" cy="3457240"/>
          </a:xfrm>
          <a:prstGeom prst="rect">
            <a:avLst/>
          </a:prstGeom>
          <a:noFill/>
          <a:ln w="1524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743200" y="3429000"/>
            <a:ext cx="609600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dirty="0" smtClean="0"/>
              <a:t>70’ – 5”</a:t>
            </a:r>
            <a:endParaRPr lang="en-US" sz="800" dirty="0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/>
                </a:solidFill>
              </a:rPr>
              <a:t>Hall D Complex – Site </a:t>
            </a:r>
            <a:r>
              <a:rPr lang="en-US" dirty="0" smtClean="0">
                <a:solidFill>
                  <a:schemeClr val="accent6"/>
                </a:solidFill>
              </a:rPr>
              <a:t>Layout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05000" y="3733800"/>
            <a:ext cx="1752600" cy="1066800"/>
          </a:xfrm>
          <a:prstGeom prst="rect">
            <a:avLst/>
          </a:prstGeom>
          <a:solidFill>
            <a:schemeClr val="bg1"/>
          </a:solidFill>
          <a:ln w="152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228600" y="5791200"/>
            <a:ext cx="2133600" cy="2635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Hall D Complex Drawings A001</a:t>
            </a:r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2514600" y="4953000"/>
            <a:ext cx="2971800" cy="800219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008000"/>
                </a:solidFill>
              </a:rPr>
              <a:t>Tagger Area:  </a:t>
            </a:r>
            <a:r>
              <a:rPr lang="en-US" sz="1400" dirty="0" smtClean="0">
                <a:solidFill>
                  <a:schemeClr val="accent2"/>
                </a:solidFill>
              </a:rPr>
              <a:t>Tagger </a:t>
            </a:r>
            <a:r>
              <a:rPr lang="en-US" sz="1400" dirty="0">
                <a:solidFill>
                  <a:schemeClr val="accent2"/>
                </a:solidFill>
              </a:rPr>
              <a:t>magnet separates the electrons and photon beam continues to Hall 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304800" y="990600"/>
            <a:ext cx="990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990033"/>
                </a:solidFill>
                <a:latin typeface="Arial Unicode MS" pitchFamily="34" charset="-128"/>
              </a:rPr>
              <a:t>N</a:t>
            </a:r>
          </a:p>
        </p:txBody>
      </p:sp>
      <p:sp>
        <p:nvSpPr>
          <p:cNvPr id="475150" name="Line 14"/>
          <p:cNvSpPr>
            <a:spLocks noChangeShapeType="1"/>
          </p:cNvSpPr>
          <p:nvPr/>
        </p:nvSpPr>
        <p:spPr bwMode="auto">
          <a:xfrm flipV="1">
            <a:off x="762000" y="914400"/>
            <a:ext cx="0" cy="6858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5151" name="Text Box 15"/>
          <p:cNvSpPr txBox="1">
            <a:spLocks noChangeArrowheads="1"/>
          </p:cNvSpPr>
          <p:nvPr/>
        </p:nvSpPr>
        <p:spPr bwMode="auto">
          <a:xfrm>
            <a:off x="6553200" y="4953000"/>
            <a:ext cx="2209800" cy="73977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 smtClean="0">
                <a:solidFill>
                  <a:schemeClr val="accent2"/>
                </a:solidFill>
              </a:rPr>
              <a:t>Dimensions </a:t>
            </a:r>
            <a:r>
              <a:rPr lang="en-US" sz="1400" dirty="0">
                <a:solidFill>
                  <a:schemeClr val="accent2"/>
                </a:solidFill>
              </a:rPr>
              <a:t>are driven by the beam line requirements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3400" y="2133600"/>
            <a:ext cx="2209800" cy="533400"/>
          </a:xfrm>
          <a:prstGeom prst="rect">
            <a:avLst/>
          </a:prstGeom>
          <a:solidFill>
            <a:schemeClr val="bg1"/>
          </a:solidFill>
          <a:ln w="152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57200" y="3429000"/>
            <a:ext cx="914400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dirty="0" smtClean="0"/>
              <a:t>109’ – 10 ¾”</a:t>
            </a:r>
            <a:endParaRPr lang="en-US" sz="800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676400" y="3429000"/>
            <a:ext cx="914400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dirty="0" smtClean="0"/>
              <a:t>102’ – 1 ¼”</a:t>
            </a:r>
            <a:endParaRPr lang="en-US" sz="800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038600" y="3429000"/>
            <a:ext cx="914400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 smtClean="0"/>
              <a:t>90’ – 7”</a:t>
            </a:r>
            <a:endParaRPr lang="en-US" sz="800" dirty="0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562600" y="3429000"/>
            <a:ext cx="914400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dirty="0" smtClean="0"/>
              <a:t>161’ – 6¾”</a:t>
            </a:r>
            <a:endParaRPr lang="en-US" sz="800" dirty="0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934200" y="3429000"/>
            <a:ext cx="457200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dirty="0" smtClean="0"/>
              <a:t>41’</a:t>
            </a:r>
            <a:endParaRPr lang="en-US" sz="800" dirty="0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467600" y="3429000"/>
            <a:ext cx="685800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dirty="0" smtClean="0"/>
              <a:t>98’ – 9 ½”</a:t>
            </a:r>
            <a:endParaRPr lang="en-US" sz="800" dirty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467600" y="2590800"/>
            <a:ext cx="9144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8000"/>
                </a:solidFill>
              </a:rPr>
              <a:t>Hall D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590800" y="2895600"/>
            <a:ext cx="152400" cy="762000"/>
          </a:xfrm>
          <a:prstGeom prst="rect">
            <a:avLst/>
          </a:prstGeom>
          <a:solidFill>
            <a:schemeClr val="bg1"/>
          </a:solidFill>
          <a:ln w="152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781800" y="4038600"/>
            <a:ext cx="1295400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smtClean="0">
                <a:solidFill>
                  <a:schemeClr val="accent2"/>
                </a:solidFill>
              </a:rPr>
              <a:t>Personnel &amp; truck access ramp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752600" y="3886200"/>
            <a:ext cx="152400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accent2"/>
                </a:solidFill>
              </a:rPr>
              <a:t>Personnel &amp; truck access ramp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3124200" y="3581400"/>
            <a:ext cx="45720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8001000" y="3581400"/>
            <a:ext cx="3810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5152" name="Line 16"/>
          <p:cNvSpPr>
            <a:spLocks noChangeShapeType="1"/>
          </p:cNvSpPr>
          <p:nvPr/>
        </p:nvSpPr>
        <p:spPr bwMode="auto">
          <a:xfrm flipH="1" flipV="1">
            <a:off x="5943600" y="3657600"/>
            <a:ext cx="1524000" cy="1295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5148" name="Line 12"/>
          <p:cNvSpPr>
            <a:spLocks noChangeShapeType="1"/>
          </p:cNvSpPr>
          <p:nvPr/>
        </p:nvSpPr>
        <p:spPr bwMode="auto">
          <a:xfrm flipV="1">
            <a:off x="3581400" y="2819400"/>
            <a:ext cx="685800" cy="21336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5153" name="Line 17"/>
          <p:cNvSpPr>
            <a:spLocks noChangeShapeType="1"/>
          </p:cNvSpPr>
          <p:nvPr/>
        </p:nvSpPr>
        <p:spPr bwMode="auto">
          <a:xfrm flipH="1" flipV="1">
            <a:off x="4648200" y="3657600"/>
            <a:ext cx="2819400" cy="1295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2667000" y="1143000"/>
            <a:ext cx="2590800" cy="4270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CC6600"/>
                </a:solidFill>
              </a:rPr>
              <a:t>Service Building</a:t>
            </a:r>
          </a:p>
          <a:p>
            <a:pPr algn="ctr"/>
            <a:r>
              <a:rPr lang="en-US" sz="1000" b="1" dirty="0">
                <a:solidFill>
                  <a:srgbClr val="CC6600"/>
                </a:solidFill>
              </a:rPr>
              <a:t>(Power Supplies, LCW equipment)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029200" y="1981200"/>
            <a:ext cx="1524000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1000" b="1" dirty="0">
              <a:solidFill>
                <a:srgbClr val="CC0000"/>
              </a:solidFill>
            </a:endParaRPr>
          </a:p>
          <a:p>
            <a:pPr algn="ctr"/>
            <a:r>
              <a:rPr lang="en-US" sz="1000" b="1" dirty="0">
                <a:solidFill>
                  <a:srgbClr val="008000"/>
                </a:solidFill>
              </a:rPr>
              <a:t>Photon </a:t>
            </a:r>
            <a:r>
              <a:rPr lang="en-US" sz="1000" b="1" dirty="0" smtClean="0">
                <a:solidFill>
                  <a:srgbClr val="008000"/>
                </a:solidFill>
              </a:rPr>
              <a:t>Beam Pipe</a:t>
            </a:r>
            <a:endParaRPr lang="en-US" sz="1000" b="1" dirty="0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1000" b="1" dirty="0">
                <a:solidFill>
                  <a:srgbClr val="008000"/>
                </a:solidFill>
              </a:rPr>
              <a:t> (10” concrete encased pipe)</a:t>
            </a: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6477000" y="1905000"/>
            <a:ext cx="99060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en-US" sz="1000" b="1" dirty="0">
              <a:solidFill>
                <a:srgbClr val="CC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1000" b="1" dirty="0">
                <a:solidFill>
                  <a:srgbClr val="008000"/>
                </a:solidFill>
              </a:rPr>
              <a:t>Collimator Enclosure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5715000" y="1295400"/>
            <a:ext cx="9144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dirty="0">
                <a:solidFill>
                  <a:srgbClr val="CC6600"/>
                </a:solidFill>
              </a:rPr>
              <a:t>Cryogenics Plant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7772400" y="1219200"/>
            <a:ext cx="10668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Counting House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295400" y="1828800"/>
            <a:ext cx="14478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Connection to existing tunnel</a:t>
            </a:r>
          </a:p>
        </p:txBody>
      </p:sp>
      <p:sp>
        <p:nvSpPr>
          <p:cNvPr id="475146" name="Line 10"/>
          <p:cNvSpPr>
            <a:spLocks noChangeShapeType="1"/>
          </p:cNvSpPr>
          <p:nvPr/>
        </p:nvSpPr>
        <p:spPr bwMode="auto">
          <a:xfrm flipH="1">
            <a:off x="1981200" y="2209800"/>
            <a:ext cx="152400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cxnSp>
        <p:nvCxnSpPr>
          <p:cNvPr id="46" name="Straight Arrow Connector 45"/>
          <p:cNvCxnSpPr>
            <a:stCxn id="39" idx="2"/>
          </p:cNvCxnSpPr>
          <p:nvPr/>
        </p:nvCxnSpPr>
        <p:spPr bwMode="auto">
          <a:xfrm rot="16200000" flipH="1">
            <a:off x="3833019" y="1699419"/>
            <a:ext cx="411162" cy="1524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62_FX3EPN_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763000" cy="56701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295400" y="762000"/>
            <a:ext cx="2133600" cy="9144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Tagger Service  Building/Tagger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8382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Building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52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28 - 4” ducts for power and signal cables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rot="10800000" flipV="1">
            <a:off x="1676400" y="1847165"/>
            <a:ext cx="1905000" cy="515033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495800" y="3810000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Magnet power supplies in service building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Vacuum gage controllers in service building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Tagger Hall temp. controlled (70°F, 55% hum max)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62000" y="2743200"/>
            <a:ext cx="1371600" cy="1588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533400" y="3124200"/>
            <a:ext cx="1066800" cy="3048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81000" y="3733800"/>
            <a:ext cx="22098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LCW from tunnel extension (85GPM available)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0800000">
            <a:off x="3124200" y="2438400"/>
            <a:ext cx="2667000" cy="609600"/>
          </a:xfrm>
          <a:prstGeom prst="straightConnector1">
            <a:avLst/>
          </a:prstGeom>
          <a:solidFill>
            <a:srgbClr val="DDDDDD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791200" y="2819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panels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  </a:t>
            </a:r>
            <a:r>
              <a:rPr lang="en-US" sz="2800" i="0" dirty="0" smtClean="0">
                <a:latin typeface="Arial Rounded MT Bold" pitchFamily="34" charset="0"/>
              </a:rPr>
              <a:t>AC Power – “clean” and “utility”</a:t>
            </a:r>
          </a:p>
          <a:p>
            <a:pPr>
              <a:buNone/>
            </a:pPr>
            <a:endParaRPr lang="en-US" i="0" dirty="0" smtClean="0">
              <a:latin typeface="Arial Rounded MT Bold" pitchFamily="34" charset="0"/>
            </a:endParaRP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en-US" sz="2400" i="0" dirty="0" smtClean="0">
                <a:solidFill>
                  <a:srgbClr val="00B0F0"/>
                </a:solidFill>
                <a:latin typeface="Arial Rounded MT Bold" pitchFamily="34" charset="0"/>
              </a:rPr>
              <a:t>All electronics crates grounded to ground grid</a:t>
            </a:r>
          </a:p>
          <a:p>
            <a:pPr lvl="1">
              <a:buClr>
                <a:srgbClr val="FF0000"/>
              </a:buClr>
              <a:buNone/>
            </a:pPr>
            <a:endParaRPr lang="en-US" sz="2400" i="0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 lvl="1">
              <a:buClr>
                <a:srgbClr val="FF0000"/>
              </a:buClr>
              <a:buNone/>
            </a:pPr>
            <a:endParaRPr lang="en-US" sz="2400" i="0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en-US" sz="2400" i="0" dirty="0" smtClean="0">
                <a:solidFill>
                  <a:srgbClr val="00B0F0"/>
                </a:solidFill>
                <a:latin typeface="Arial Rounded MT Bold" pitchFamily="34" charset="0"/>
              </a:rPr>
              <a:t>Extra power and conduits available for growth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6CC456F-5D32-B34F-96BB-15E08BE847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MS Mincho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solidFill>
          <a:srgbClr val="DDDDDD"/>
        </a:solidFill>
        <a:ln w="3175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SzPct val="100000"/>
          <a:buBlip>
            <a:blip xmlns:r="http://schemas.openxmlformats.org/officeDocument/2006/relationships" r:embed="rId1"/>
          </a:buBlip>
          <a:defRPr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15035</TotalTime>
  <Words>1805</Words>
  <Application>Microsoft Office PowerPoint</Application>
  <PresentationFormat>On-screen Show (4:3)</PresentationFormat>
  <Paragraphs>704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Hall D Tagger Infrastructure  </vt:lpstr>
      <vt:lpstr>What will be presented?</vt:lpstr>
      <vt:lpstr>Who is working on the mechanical design/fab?</vt:lpstr>
      <vt:lpstr>Photon beam and experimental area</vt:lpstr>
      <vt:lpstr>Tagger Area</vt:lpstr>
      <vt:lpstr>Interfaces</vt:lpstr>
      <vt:lpstr>Hall D Complex – Site Layout</vt:lpstr>
      <vt:lpstr>Tagger Service  Building/Tagger Hall</vt:lpstr>
      <vt:lpstr>Electrical System Requirements</vt:lpstr>
      <vt:lpstr>Installation Concept</vt:lpstr>
      <vt:lpstr>Tagger Support</vt:lpstr>
      <vt:lpstr>Installation View</vt:lpstr>
      <vt:lpstr>ALIGNMENT CONSIDERATIONS</vt:lpstr>
      <vt:lpstr>Environmental Safety &amp; Health</vt:lpstr>
      <vt:lpstr>Environmental Safety and Health</vt:lpstr>
      <vt:lpstr>Environmental Safety and Health</vt:lpstr>
      <vt:lpstr>Summary</vt:lpstr>
      <vt:lpstr>Back Up Slides</vt:lpstr>
      <vt:lpstr>Tagger Area</vt:lpstr>
      <vt:lpstr>Tagger Achievable Alignment</vt:lpstr>
      <vt:lpstr>Vacuum Chamber</vt:lpstr>
      <vt:lpstr>Tagger End View</vt:lpstr>
      <vt:lpstr>Environmental Safety &amp; Health</vt:lpstr>
      <vt:lpstr>Design Load Data</vt:lpstr>
      <vt:lpstr>Hall D AC Power Requirements  </vt:lpstr>
      <vt:lpstr>Hall D Equipment Cooling Requirements</vt:lpstr>
      <vt:lpstr>Hall D Complex - Cooling Requirements</vt:lpstr>
      <vt:lpstr>Allowables in “Space Program”  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D Mechanical Design and Installation  </dc:title>
  <dc:creator>whitey</dc:creator>
  <cp:lastModifiedBy>whitey</cp:lastModifiedBy>
  <cp:revision>177</cp:revision>
  <dcterms:created xsi:type="dcterms:W3CDTF">2008-10-20T20:51:06Z</dcterms:created>
  <dcterms:modified xsi:type="dcterms:W3CDTF">2009-07-08T13:38:49Z</dcterms:modified>
</cp:coreProperties>
</file>