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64" r:id="rId3"/>
    <p:sldId id="269" r:id="rId4"/>
    <p:sldId id="262" r:id="rId5"/>
    <p:sldId id="266" r:id="rId6"/>
    <p:sldId id="267" r:id="rId7"/>
    <p:sldId id="268" r:id="rId8"/>
    <p:sldId id="287" r:id="rId9"/>
    <p:sldId id="288" r:id="rId10"/>
    <p:sldId id="286" r:id="rId11"/>
    <p:sldId id="270" r:id="rId12"/>
    <p:sldId id="273" r:id="rId13"/>
    <p:sldId id="275" r:id="rId14"/>
    <p:sldId id="276" r:id="rId15"/>
    <p:sldId id="258" r:id="rId16"/>
    <p:sldId id="257" r:id="rId17"/>
    <p:sldId id="283" r:id="rId18"/>
    <p:sldId id="284" r:id="rId19"/>
    <p:sldId id="285" r:id="rId20"/>
    <p:sldId id="259" r:id="rId21"/>
    <p:sldId id="261" r:id="rId22"/>
    <p:sldId id="260" r:id="rId23"/>
    <p:sldId id="263" r:id="rId24"/>
    <p:sldId id="271" r:id="rId25"/>
    <p:sldId id="277" r:id="rId26"/>
    <p:sldId id="278" r:id="rId27"/>
    <p:sldId id="279" r:id="rId28"/>
    <p:sldId id="265" r:id="rId29"/>
    <p:sldId id="280" r:id="rId30"/>
    <p:sldId id="281" r:id="rId31"/>
    <p:sldId id="282"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6" d="100"/>
          <a:sy n="106"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48131"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70281E8B-1683-434C-8707-FB21195B252A}" type="datetimeFigureOut">
              <a:rPr lang="en-US"/>
              <a:pPr/>
              <a:t>5/14/2009</a:t>
            </a:fld>
            <a:endParaRPr lang="en-US"/>
          </a:p>
        </p:txBody>
      </p:sp>
      <p:sp>
        <p:nvSpPr>
          <p:cNvPr id="48132" name="Rectangle 4"/>
          <p:cNvSpPr>
            <a:spLocks noRo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48135"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E4AAF57C-3BE8-4A53-A390-7BA8004413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1E710E9-6985-484A-B7BB-128E906806AC}" type="datetimeFigureOut">
              <a:rPr lang="en-US"/>
              <a:pPr>
                <a:defRPr/>
              </a:pPr>
              <a:t>5/14/2009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890FD6B-02D2-4E5D-8EC7-AF3D203A39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5FC90B-AEB2-4A11-A5F5-8EDD6DDB1E96}"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CCBFB9F-AC53-4215-856C-76160043F7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D1A863-F4C2-496C-85BE-5D46EEB81310}"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44D3F3A-1362-40FA-8E23-9D035535BA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12392"/>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736C2B-3C33-42E2-9CDA-F20ACE811426}" type="datetimeFigureOut">
              <a:rPr lang="en-US"/>
              <a:pPr>
                <a:defRPr/>
              </a:pPr>
              <a:t>5/14/2009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B9CE5FE-F116-4BEB-8644-2912765D03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EF6F54-20CE-4720-A88A-7362DF54207A}" type="datetimeFigureOut">
              <a:rPr lang="en-US"/>
              <a:pPr>
                <a:defRPr/>
              </a:pPr>
              <a:t>5/14/2009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6F5B5A-24AF-487C-840D-0A3F81DA06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918365-F2E8-47ED-BBB9-72CE9D84DA03}" type="datetimeFigureOut">
              <a:rPr lang="en-US"/>
              <a:pPr>
                <a:defRPr/>
              </a:pPr>
              <a:t>5/14/2009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16373AA-6F55-4A80-AE0B-9BE06F55DB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B410BBD-29CB-45F1-AE29-821B2DEBE6CA}" type="datetimeFigureOut">
              <a:rPr lang="en-US"/>
              <a:pPr>
                <a:defRPr/>
              </a:pPr>
              <a:t>5/14/2009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6503999-CDF1-4055-96BF-DEBA7A03F4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43EADC8-C97E-4ACF-9CE7-242ED3840966}" type="datetimeFigureOut">
              <a:rPr lang="en-US"/>
              <a:pPr>
                <a:defRPr/>
              </a:pPr>
              <a:t>5/14/2009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DD63F8-EB4F-41EB-9B0E-0C3B330060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193A07-B6BC-4AC2-A54D-9A7D0C1C1797}" type="datetimeFigureOut">
              <a:rPr lang="en-US"/>
              <a:pPr>
                <a:defRPr/>
              </a:pPr>
              <a:t>5/14/2009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C6C2C7D-78A4-46BC-9DA2-AF7A99CF70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26BABA1-7079-4F93-9FBB-9C6CA04ED34E}" type="datetimeFigureOut">
              <a:rPr lang="en-US"/>
              <a:pPr>
                <a:defRPr/>
              </a:pPr>
              <a:t>5/14/2009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55B9989-10A1-47CD-B7F1-667767C78D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E7B4816-1845-4696-8BD7-E159668ECFC3}" type="datetimeFigureOut">
              <a:rPr lang="en-US"/>
              <a:pPr>
                <a:defRPr/>
              </a:pPr>
              <a:t>5/14/2009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CDF5AC4-4D0D-42EB-B747-238F52C162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EE5DECF-D7AC-40C3-B00C-E1261FC60F93}" type="datetimeFigureOut">
              <a:rPr lang="en-US"/>
              <a:pPr>
                <a:defRPr/>
              </a:pPr>
              <a:t>5/14/2009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74D0667-CC98-4478-8045-2220280043D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Tagger Magnet Procurement Schedule</a:t>
            </a:r>
            <a:endParaRPr lang="en-US" dirty="0"/>
          </a:p>
        </p:txBody>
      </p:sp>
      <p:sp>
        <p:nvSpPr>
          <p:cNvPr id="3" name="Subtitle 2"/>
          <p:cNvSpPr>
            <a:spLocks noGrp="1"/>
          </p:cNvSpPr>
          <p:nvPr>
            <p:ph type="subTitle" idx="1"/>
          </p:nvPr>
        </p:nvSpPr>
        <p:spPr>
          <a:xfrm>
            <a:off x="533400" y="3228975"/>
            <a:ext cx="7854950" cy="1752600"/>
          </a:xfrm>
        </p:spPr>
        <p:txBody>
          <a:bodyPr>
            <a:normAutofit/>
          </a:bodyPr>
          <a:lstStyle/>
          <a:p>
            <a:pPr marR="0">
              <a:lnSpc>
                <a:spcPct val="90000"/>
              </a:lnSpc>
            </a:pPr>
            <a:r>
              <a:rPr lang="en-US" sz="2400" smtClean="0"/>
              <a:t>Jim Stewart</a:t>
            </a:r>
          </a:p>
          <a:p>
            <a:pPr marR="0">
              <a:lnSpc>
                <a:spcPct val="90000"/>
              </a:lnSpc>
            </a:pPr>
            <a:r>
              <a:rPr lang="en-US" sz="2400" smtClean="0"/>
              <a:t>JLAB</a:t>
            </a:r>
          </a:p>
          <a:p>
            <a:pPr marR="0">
              <a:lnSpc>
                <a:spcPct val="90000"/>
              </a:lnSpc>
            </a:pPr>
            <a:r>
              <a:rPr lang="en-US" sz="2400" smtClean="0"/>
              <a:t>Internal Review</a:t>
            </a:r>
          </a:p>
          <a:p>
            <a:pPr marR="0">
              <a:lnSpc>
                <a:spcPct val="90000"/>
              </a:lnSpc>
            </a:pPr>
            <a:r>
              <a:rPr lang="en-US" sz="2400" smtClean="0"/>
              <a:t>May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SigmaPhi</a:t>
            </a:r>
          </a:p>
        </p:txBody>
      </p:sp>
      <p:sp>
        <p:nvSpPr>
          <p:cNvPr id="22530" name="Content Placeholder 4"/>
          <p:cNvSpPr>
            <a:spLocks noGrp="1"/>
          </p:cNvSpPr>
          <p:nvPr>
            <p:ph idx="1"/>
          </p:nvPr>
        </p:nvSpPr>
        <p:spPr>
          <a:xfrm>
            <a:off x="457200" y="1612900"/>
            <a:ext cx="8229600" cy="4387850"/>
          </a:xfrm>
        </p:spPr>
        <p:txBody>
          <a:bodyPr/>
          <a:lstStyle/>
          <a:p>
            <a:pPr>
              <a:buFont typeface="Wingdings 2" pitchFamily="18" charset="2"/>
              <a:buNone/>
            </a:pPr>
            <a:r>
              <a:rPr lang="en-US" smtClean="0"/>
              <a:t>Tim met with the a rep. from SigmaPhi recently to discuss the magnet.</a:t>
            </a:r>
          </a:p>
          <a:p>
            <a:pPr>
              <a:buFont typeface="Wingdings 2" pitchFamily="18" charset="2"/>
              <a:buNone/>
            </a:pPr>
            <a:endParaRPr lang="en-US" smtClean="0"/>
          </a:p>
          <a:p>
            <a:pPr>
              <a:buFont typeface="Wingdings 2" pitchFamily="18" charset="2"/>
              <a:buNone/>
            </a:pPr>
            <a:r>
              <a:rPr lang="en-US" smtClean="0"/>
              <a:t>If it is a design and build they would start from scratch as they will be responsible. Plan for 2 years between issuing the contract and delivery. Cast ~$1.2M for the magnet only. They can map if we request.</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fontAlgn="auto">
              <a:spcAft>
                <a:spcPts val="0"/>
              </a:spcAft>
              <a:defRPr/>
            </a:pPr>
            <a:r>
              <a:rPr lang="en-US" dirty="0" smtClean="0"/>
              <a:t>Design and Build contract timeline</a:t>
            </a:r>
            <a:endParaRPr lang="en-US" dirty="0"/>
          </a:p>
        </p:txBody>
      </p:sp>
      <p:pic>
        <p:nvPicPr>
          <p:cNvPr id="23554" name="Content Placeholder 5" descr="tagProcSched.png"/>
          <p:cNvPicPr>
            <a:picLocks noGrp="1" noChangeAspect="1"/>
          </p:cNvPicPr>
          <p:nvPr>
            <p:ph idx="1"/>
          </p:nvPr>
        </p:nvPicPr>
        <p:blipFill>
          <a:blip r:embed="rId3"/>
          <a:srcRect/>
          <a:stretch>
            <a:fillRect/>
          </a:stretch>
        </p:blipFill>
        <p:spPr>
          <a:xfrm>
            <a:off x="0" y="1862138"/>
            <a:ext cx="9118600" cy="4310062"/>
          </a:xfrm>
        </p:spPr>
      </p:pic>
      <p:sp>
        <p:nvSpPr>
          <p:cNvPr id="7" name="Rounded Rectangular Callout 6"/>
          <p:cNvSpPr/>
          <p:nvPr/>
        </p:nvSpPr>
        <p:spPr>
          <a:xfrm>
            <a:off x="3325813" y="3200400"/>
            <a:ext cx="990600" cy="4572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Post RFQ Jan 2010</a:t>
            </a:r>
            <a:endParaRPr lang="en-US" sz="1200" dirty="0">
              <a:solidFill>
                <a:schemeClr val="bg1"/>
              </a:solidFill>
            </a:endParaRPr>
          </a:p>
        </p:txBody>
      </p:sp>
      <p:sp>
        <p:nvSpPr>
          <p:cNvPr id="8" name="Rounded Rectangular Callout 7"/>
          <p:cNvSpPr/>
          <p:nvPr/>
        </p:nvSpPr>
        <p:spPr>
          <a:xfrm>
            <a:off x="3598863" y="3276600"/>
            <a:ext cx="1093787"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Receive Quotes</a:t>
            </a:r>
          </a:p>
          <a:p>
            <a:pPr algn="ctr" fontAlgn="auto">
              <a:spcBef>
                <a:spcPts val="0"/>
              </a:spcBef>
              <a:spcAft>
                <a:spcPts val="0"/>
              </a:spcAft>
              <a:defRPr/>
            </a:pPr>
            <a:r>
              <a:rPr lang="en-US" sz="1200" dirty="0">
                <a:solidFill>
                  <a:schemeClr val="bg1"/>
                </a:solidFill>
              </a:rPr>
              <a:t> March 2010</a:t>
            </a:r>
            <a:endParaRPr lang="en-US" sz="1200" dirty="0">
              <a:solidFill>
                <a:schemeClr val="bg1"/>
              </a:solidFill>
            </a:endParaRPr>
          </a:p>
        </p:txBody>
      </p:sp>
      <p:sp>
        <p:nvSpPr>
          <p:cNvPr id="9" name="Rounded Rectangular Callout 8"/>
          <p:cNvSpPr/>
          <p:nvPr/>
        </p:nvSpPr>
        <p:spPr>
          <a:xfrm>
            <a:off x="3917950" y="3392488"/>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Place Order</a:t>
            </a:r>
          </a:p>
          <a:p>
            <a:pPr algn="ctr" fontAlgn="auto">
              <a:spcBef>
                <a:spcPts val="0"/>
              </a:spcBef>
              <a:spcAft>
                <a:spcPts val="0"/>
              </a:spcAft>
              <a:defRPr/>
            </a:pPr>
            <a:r>
              <a:rPr lang="en-US" sz="1200" dirty="0">
                <a:solidFill>
                  <a:schemeClr val="bg1"/>
                </a:solidFill>
              </a:rPr>
              <a:t>June 2010</a:t>
            </a:r>
            <a:endParaRPr lang="en-US" sz="1200" dirty="0">
              <a:solidFill>
                <a:schemeClr val="bg1"/>
              </a:solidFill>
            </a:endParaRPr>
          </a:p>
        </p:txBody>
      </p:sp>
      <p:sp>
        <p:nvSpPr>
          <p:cNvPr id="10" name="Rounded Rectangular Callout 9"/>
          <p:cNvSpPr/>
          <p:nvPr/>
        </p:nvSpPr>
        <p:spPr>
          <a:xfrm>
            <a:off x="4572000" y="3657600"/>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Receive Design </a:t>
            </a:r>
          </a:p>
          <a:p>
            <a:pPr algn="ctr" fontAlgn="auto">
              <a:spcBef>
                <a:spcPts val="0"/>
              </a:spcBef>
              <a:spcAft>
                <a:spcPts val="0"/>
              </a:spcAft>
              <a:defRPr/>
            </a:pPr>
            <a:r>
              <a:rPr lang="en-US" sz="1200" dirty="0">
                <a:solidFill>
                  <a:schemeClr val="bg1"/>
                </a:solidFill>
              </a:rPr>
              <a:t>Jan 2011</a:t>
            </a:r>
            <a:endParaRPr lang="en-US" sz="1200" dirty="0">
              <a:solidFill>
                <a:schemeClr val="bg1"/>
              </a:solidFill>
            </a:endParaRPr>
          </a:p>
        </p:txBody>
      </p:sp>
      <p:sp>
        <p:nvSpPr>
          <p:cNvPr id="11" name="Rounded Rectangular Callout 10"/>
          <p:cNvSpPr/>
          <p:nvPr/>
        </p:nvSpPr>
        <p:spPr>
          <a:xfrm>
            <a:off x="4648200" y="3886200"/>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Approve Design </a:t>
            </a:r>
          </a:p>
          <a:p>
            <a:pPr algn="ctr" fontAlgn="auto">
              <a:spcBef>
                <a:spcPts val="0"/>
              </a:spcBef>
              <a:spcAft>
                <a:spcPts val="0"/>
              </a:spcAft>
              <a:defRPr/>
            </a:pPr>
            <a:r>
              <a:rPr lang="en-US" sz="1200" dirty="0">
                <a:solidFill>
                  <a:schemeClr val="bg1"/>
                </a:solidFill>
              </a:rPr>
              <a:t>Feb 2110</a:t>
            </a:r>
            <a:endParaRPr lang="en-US" sz="1200" dirty="0">
              <a:solidFill>
                <a:schemeClr val="bg1"/>
              </a:solidFill>
            </a:endParaRPr>
          </a:p>
        </p:txBody>
      </p:sp>
      <p:sp>
        <p:nvSpPr>
          <p:cNvPr id="12" name="Rounded Rectangular Callout 11"/>
          <p:cNvSpPr/>
          <p:nvPr/>
        </p:nvSpPr>
        <p:spPr>
          <a:xfrm>
            <a:off x="5257800" y="3962400"/>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Iron and Cu Available</a:t>
            </a:r>
          </a:p>
          <a:p>
            <a:pPr algn="ctr" fontAlgn="auto">
              <a:spcBef>
                <a:spcPts val="0"/>
              </a:spcBef>
              <a:spcAft>
                <a:spcPts val="0"/>
              </a:spcAft>
              <a:defRPr/>
            </a:pPr>
            <a:r>
              <a:rPr lang="en-US" sz="1200" dirty="0">
                <a:solidFill>
                  <a:schemeClr val="bg1"/>
                </a:solidFill>
              </a:rPr>
              <a:t>July 2011</a:t>
            </a:r>
            <a:endParaRPr lang="en-US" sz="1200" dirty="0">
              <a:solidFill>
                <a:schemeClr val="bg1"/>
              </a:solidFill>
            </a:endParaRPr>
          </a:p>
        </p:txBody>
      </p:sp>
      <p:sp>
        <p:nvSpPr>
          <p:cNvPr id="13" name="Rounded Rectangular Callout 12"/>
          <p:cNvSpPr/>
          <p:nvPr/>
        </p:nvSpPr>
        <p:spPr>
          <a:xfrm>
            <a:off x="6351588" y="4114800"/>
            <a:ext cx="1295400"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Manufacturing Complete</a:t>
            </a:r>
          </a:p>
          <a:p>
            <a:pPr algn="ctr" fontAlgn="auto">
              <a:spcBef>
                <a:spcPts val="0"/>
              </a:spcBef>
              <a:spcAft>
                <a:spcPts val="0"/>
              </a:spcAft>
              <a:defRPr/>
            </a:pPr>
            <a:r>
              <a:rPr lang="en-US" sz="1200" dirty="0">
                <a:solidFill>
                  <a:schemeClr val="bg1"/>
                </a:solidFill>
              </a:rPr>
              <a:t>July 2012</a:t>
            </a:r>
            <a:endParaRPr lang="en-US" sz="1200" dirty="0">
              <a:solidFill>
                <a:schemeClr val="bg1"/>
              </a:solidFill>
            </a:endParaRPr>
          </a:p>
        </p:txBody>
      </p:sp>
      <p:sp>
        <p:nvSpPr>
          <p:cNvPr id="14" name="Rounded Rectangular Callout 13"/>
          <p:cNvSpPr/>
          <p:nvPr/>
        </p:nvSpPr>
        <p:spPr>
          <a:xfrm>
            <a:off x="6477000" y="4343400"/>
            <a:ext cx="1295400"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Acceptance Test Aug 2012</a:t>
            </a:r>
            <a:endParaRPr lang="en-US" sz="1200" dirty="0">
              <a:solidFill>
                <a:schemeClr val="bg1"/>
              </a:solidFill>
            </a:endParaRPr>
          </a:p>
        </p:txBody>
      </p:sp>
      <p:sp>
        <p:nvSpPr>
          <p:cNvPr id="15" name="Rounded Rectangular Callout 14"/>
          <p:cNvSpPr/>
          <p:nvPr/>
        </p:nvSpPr>
        <p:spPr>
          <a:xfrm>
            <a:off x="6553200" y="4495800"/>
            <a:ext cx="1295400"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Delivery JLAB</a:t>
            </a:r>
          </a:p>
          <a:p>
            <a:pPr algn="ctr" fontAlgn="auto">
              <a:spcBef>
                <a:spcPts val="0"/>
              </a:spcBef>
              <a:spcAft>
                <a:spcPts val="0"/>
              </a:spcAft>
              <a:defRPr/>
            </a:pPr>
            <a:r>
              <a:rPr lang="en-US" sz="1200" dirty="0">
                <a:solidFill>
                  <a:schemeClr val="bg1"/>
                </a:solidFill>
              </a:rPr>
              <a:t>Sept 2012</a:t>
            </a:r>
            <a:endParaRPr lang="en-US" sz="1200" dirty="0">
              <a:solidFill>
                <a:schemeClr val="bg1"/>
              </a:solidFill>
            </a:endParaRPr>
          </a:p>
        </p:txBody>
      </p:sp>
      <p:grpSp>
        <p:nvGrpSpPr>
          <p:cNvPr id="18" name="Group 17"/>
          <p:cNvGrpSpPr>
            <a:grpSpLocks/>
          </p:cNvGrpSpPr>
          <p:nvPr/>
        </p:nvGrpSpPr>
        <p:grpSpPr bwMode="auto">
          <a:xfrm>
            <a:off x="6934200" y="5486400"/>
            <a:ext cx="1473200" cy="1371600"/>
            <a:chOff x="6934200" y="5486400"/>
            <a:chExt cx="1473352" cy="1371600"/>
          </a:xfrm>
        </p:grpSpPr>
        <p:sp>
          <p:nvSpPr>
            <p:cNvPr id="16" name="Right Brace 15"/>
            <p:cNvSpPr/>
            <p:nvPr/>
          </p:nvSpPr>
          <p:spPr>
            <a:xfrm rot="5400000">
              <a:off x="7563721" y="4896571"/>
              <a:ext cx="228600" cy="1408257"/>
            </a:xfrm>
            <a:prstGeom prst="righ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569" name="TextBox 16"/>
            <p:cNvSpPr txBox="1">
              <a:spLocks noChangeArrowheads="1"/>
            </p:cNvSpPr>
            <p:nvPr/>
          </p:nvSpPr>
          <p:spPr bwMode="auto">
            <a:xfrm>
              <a:off x="6934200" y="5688449"/>
              <a:ext cx="1473352" cy="1169551"/>
            </a:xfrm>
            <a:prstGeom prst="rect">
              <a:avLst/>
            </a:prstGeom>
            <a:solidFill>
              <a:schemeClr val="bg1"/>
            </a:solidFill>
            <a:ln w="9525">
              <a:noFill/>
              <a:miter lim="800000"/>
              <a:headEnd/>
              <a:tailEnd/>
            </a:ln>
          </p:spPr>
          <p:txBody>
            <a:bodyPr wrap="none">
              <a:spAutoFit/>
            </a:bodyPr>
            <a:lstStyle/>
            <a:p>
              <a:r>
                <a:rPr lang="en-US" sz="1400">
                  <a:latin typeface="Constantia" pitchFamily="18" charset="0"/>
                </a:rPr>
                <a:t>Test Magnet</a:t>
              </a:r>
            </a:p>
            <a:p>
              <a:r>
                <a:rPr lang="en-US" sz="1400">
                  <a:latin typeface="Constantia" pitchFamily="18" charset="0"/>
                </a:rPr>
                <a:t>Study Hysteresis</a:t>
              </a:r>
            </a:p>
            <a:p>
              <a:r>
                <a:rPr lang="en-US" sz="1400">
                  <a:latin typeface="Constantia" pitchFamily="18" charset="0"/>
                </a:rPr>
                <a:t>Excitation Curve</a:t>
              </a:r>
            </a:p>
            <a:p>
              <a:r>
                <a:rPr lang="en-US" sz="1400">
                  <a:latin typeface="Constantia" pitchFamily="18" charset="0"/>
                </a:rPr>
                <a:t>Precision Map</a:t>
              </a:r>
            </a:p>
            <a:p>
              <a:r>
                <a:rPr lang="en-US" sz="1400">
                  <a:latin typeface="Constantia" pitchFamily="18" charset="0"/>
                </a:rPr>
                <a:t>Install Detectors</a:t>
              </a:r>
            </a:p>
          </p:txBody>
        </p:sp>
      </p:grpSp>
      <p:grpSp>
        <p:nvGrpSpPr>
          <p:cNvPr id="22" name="Group 21"/>
          <p:cNvGrpSpPr>
            <a:grpSpLocks/>
          </p:cNvGrpSpPr>
          <p:nvPr/>
        </p:nvGrpSpPr>
        <p:grpSpPr bwMode="auto">
          <a:xfrm>
            <a:off x="8382000" y="4572000"/>
            <a:ext cx="679450" cy="796925"/>
            <a:chOff x="8382000" y="4572000"/>
            <a:chExt cx="679994" cy="796301"/>
          </a:xfrm>
        </p:grpSpPr>
        <p:sp>
          <p:nvSpPr>
            <p:cNvPr id="20" name="Right Brace 19"/>
            <p:cNvSpPr/>
            <p:nvPr/>
          </p:nvSpPr>
          <p:spPr>
            <a:xfrm rot="16200000">
              <a:off x="8552208" y="4945897"/>
              <a:ext cx="263319" cy="581490"/>
            </a:xfrm>
            <a:prstGeom prst="righ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567" name="TextBox 20"/>
            <p:cNvSpPr txBox="1">
              <a:spLocks noChangeArrowheads="1"/>
            </p:cNvSpPr>
            <p:nvPr/>
          </p:nvSpPr>
          <p:spPr bwMode="auto">
            <a:xfrm>
              <a:off x="8382000" y="4572000"/>
              <a:ext cx="679994" cy="523220"/>
            </a:xfrm>
            <a:prstGeom prst="rect">
              <a:avLst/>
            </a:prstGeom>
            <a:solidFill>
              <a:schemeClr val="bg1"/>
            </a:solidFill>
            <a:ln w="9525">
              <a:noFill/>
              <a:miter lim="800000"/>
              <a:headEnd/>
              <a:tailEnd/>
            </a:ln>
          </p:spPr>
          <p:txBody>
            <a:bodyPr wrap="none">
              <a:spAutoFit/>
            </a:bodyPr>
            <a:lstStyle/>
            <a:p>
              <a:r>
                <a:rPr lang="en-US" sz="1400">
                  <a:latin typeface="Constantia" pitchFamily="18" charset="0"/>
                </a:rPr>
                <a:t>~6 mo</a:t>
              </a:r>
            </a:p>
            <a:p>
              <a:r>
                <a:rPr lang="en-US" sz="1400">
                  <a:latin typeface="Constantia" pitchFamily="18" charset="0"/>
                </a:rPr>
                <a:t>Float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Build Only Schedule</a:t>
            </a:r>
          </a:p>
        </p:txBody>
      </p:sp>
      <p:pic>
        <p:nvPicPr>
          <p:cNvPr id="24578" name="Content Placeholder 3" descr="tagProcSchedBuildOnly_Page_1.png"/>
          <p:cNvPicPr>
            <a:picLocks noGrp="1" noChangeAspect="1"/>
          </p:cNvPicPr>
          <p:nvPr>
            <p:ph idx="1"/>
          </p:nvPr>
        </p:nvPicPr>
        <p:blipFill>
          <a:blip r:embed="rId3"/>
          <a:srcRect r="725"/>
          <a:stretch>
            <a:fillRect/>
          </a:stretch>
        </p:blipFill>
        <p:spPr>
          <a:xfrm>
            <a:off x="74613" y="1828800"/>
            <a:ext cx="8997950" cy="3962400"/>
          </a:xfrm>
        </p:spPr>
      </p:pic>
      <p:sp>
        <p:nvSpPr>
          <p:cNvPr id="5" name="Rounded Rectangular Callout 4"/>
          <p:cNvSpPr/>
          <p:nvPr/>
        </p:nvSpPr>
        <p:spPr>
          <a:xfrm>
            <a:off x="5638800" y="3048000"/>
            <a:ext cx="990600" cy="4572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Post RFQs July 2010</a:t>
            </a:r>
            <a:endParaRPr lang="en-US" sz="1200" dirty="0">
              <a:solidFill>
                <a:schemeClr val="bg1"/>
              </a:solidFill>
            </a:endParaRPr>
          </a:p>
        </p:txBody>
      </p:sp>
      <p:sp>
        <p:nvSpPr>
          <p:cNvPr id="6" name="Rounded Rectangular Callout 5"/>
          <p:cNvSpPr/>
          <p:nvPr/>
        </p:nvSpPr>
        <p:spPr>
          <a:xfrm>
            <a:off x="5916613" y="3276600"/>
            <a:ext cx="1093787"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Receive Quotes</a:t>
            </a:r>
          </a:p>
          <a:p>
            <a:pPr algn="ctr" fontAlgn="auto">
              <a:spcBef>
                <a:spcPts val="0"/>
              </a:spcBef>
              <a:spcAft>
                <a:spcPts val="0"/>
              </a:spcAft>
              <a:defRPr/>
            </a:pPr>
            <a:r>
              <a:rPr lang="en-US" sz="1200" dirty="0">
                <a:solidFill>
                  <a:schemeClr val="bg1"/>
                </a:solidFill>
              </a:rPr>
              <a:t>Oct. 2010</a:t>
            </a:r>
            <a:endParaRPr lang="en-US" sz="1200" dirty="0">
              <a:solidFill>
                <a:schemeClr val="bg1"/>
              </a:solidFill>
            </a:endParaRPr>
          </a:p>
        </p:txBody>
      </p:sp>
      <p:sp>
        <p:nvSpPr>
          <p:cNvPr id="7" name="Rounded Rectangular Callout 6"/>
          <p:cNvSpPr/>
          <p:nvPr/>
        </p:nvSpPr>
        <p:spPr>
          <a:xfrm>
            <a:off x="6248400" y="3352800"/>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Place Orders</a:t>
            </a:r>
          </a:p>
          <a:p>
            <a:pPr algn="ctr" fontAlgn="auto">
              <a:spcBef>
                <a:spcPts val="0"/>
              </a:spcBef>
              <a:spcAft>
                <a:spcPts val="0"/>
              </a:spcAft>
              <a:defRPr/>
            </a:pPr>
            <a:r>
              <a:rPr lang="en-US" sz="1200" dirty="0">
                <a:solidFill>
                  <a:schemeClr val="bg1"/>
                </a:solidFill>
              </a:rPr>
              <a:t>Jan 2011</a:t>
            </a:r>
            <a:endParaRPr lang="en-US" sz="1200" dirty="0">
              <a:solidFill>
                <a:schemeClr val="bg1"/>
              </a:solidFill>
            </a:endParaRPr>
          </a:p>
        </p:txBody>
      </p:sp>
      <p:sp>
        <p:nvSpPr>
          <p:cNvPr id="8" name="Rounded Rectangular Callout 7"/>
          <p:cNvSpPr/>
          <p:nvPr/>
        </p:nvSpPr>
        <p:spPr>
          <a:xfrm>
            <a:off x="6858000" y="3581400"/>
            <a:ext cx="1093788" cy="533400"/>
          </a:xfrm>
          <a:prstGeom prst="wedgeRoundRectCallout">
            <a:avLst>
              <a:gd name="adj1" fmla="val -19928"/>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Iron and Cu Available</a:t>
            </a:r>
          </a:p>
          <a:p>
            <a:pPr algn="ctr" fontAlgn="auto">
              <a:spcBef>
                <a:spcPts val="0"/>
              </a:spcBef>
              <a:spcAft>
                <a:spcPts val="0"/>
              </a:spcAft>
              <a:defRPr/>
            </a:pPr>
            <a:r>
              <a:rPr lang="en-US" sz="1200" dirty="0">
                <a:solidFill>
                  <a:schemeClr val="bg1"/>
                </a:solidFill>
              </a:rPr>
              <a:t>July 2011</a:t>
            </a:r>
            <a:endParaRPr lang="en-US" sz="1200" dirty="0">
              <a:solidFill>
                <a:schemeClr val="bg1"/>
              </a:solidFill>
            </a:endParaRPr>
          </a:p>
        </p:txBody>
      </p:sp>
      <p:sp>
        <p:nvSpPr>
          <p:cNvPr id="9" name="Rounded Rectangular Callout 8"/>
          <p:cNvSpPr/>
          <p:nvPr/>
        </p:nvSpPr>
        <p:spPr>
          <a:xfrm>
            <a:off x="7620000" y="3657600"/>
            <a:ext cx="1371600" cy="533400"/>
          </a:xfrm>
          <a:prstGeom prst="wedgeRoundRectCallout">
            <a:avLst>
              <a:gd name="adj1" fmla="val 987"/>
              <a:gd name="adj2" fmla="val 96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Manufacturing Complete</a:t>
            </a:r>
          </a:p>
          <a:p>
            <a:pPr algn="ctr" fontAlgn="auto">
              <a:spcBef>
                <a:spcPts val="0"/>
              </a:spcBef>
              <a:spcAft>
                <a:spcPts val="0"/>
              </a:spcAft>
              <a:defRPr/>
            </a:pPr>
            <a:r>
              <a:rPr lang="en-US" sz="1200" dirty="0">
                <a:solidFill>
                  <a:schemeClr val="bg1"/>
                </a:solidFill>
              </a:rPr>
              <a:t> June 2012</a:t>
            </a:r>
            <a:endParaRPr lang="en-US" sz="1200" dirty="0">
              <a:solidFill>
                <a:schemeClr val="bg1"/>
              </a:solidFill>
            </a:endParaRPr>
          </a:p>
        </p:txBody>
      </p:sp>
      <p:sp>
        <p:nvSpPr>
          <p:cNvPr id="10" name="Rounded Rectangular Callout 9"/>
          <p:cNvSpPr/>
          <p:nvPr/>
        </p:nvSpPr>
        <p:spPr>
          <a:xfrm>
            <a:off x="7924800" y="3810000"/>
            <a:ext cx="1093788" cy="533400"/>
          </a:xfrm>
          <a:prstGeom prst="wedgeRoundRectCallout">
            <a:avLst>
              <a:gd name="adj1" fmla="val -6813"/>
              <a:gd name="adj2" fmla="val 896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Magnet Delivery</a:t>
            </a:r>
          </a:p>
          <a:p>
            <a:pPr algn="ctr" fontAlgn="auto">
              <a:spcBef>
                <a:spcPts val="0"/>
              </a:spcBef>
              <a:spcAft>
                <a:spcPts val="0"/>
              </a:spcAft>
              <a:defRPr/>
            </a:pPr>
            <a:r>
              <a:rPr lang="en-US" sz="1200" dirty="0">
                <a:solidFill>
                  <a:schemeClr val="bg1"/>
                </a:solidFill>
              </a:rPr>
              <a:t>July 2012</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Effort for Design and Build</a:t>
            </a:r>
            <a:endParaRPr lang="en-US" dirty="0"/>
          </a:p>
        </p:txBody>
      </p:sp>
      <p:graphicFrame>
        <p:nvGraphicFramePr>
          <p:cNvPr id="6" name="Table 5"/>
          <p:cNvGraphicFramePr>
            <a:graphicFrameLocks noGrp="1"/>
          </p:cNvGraphicFramePr>
          <p:nvPr/>
        </p:nvGraphicFramePr>
        <p:xfrm>
          <a:off x="76200" y="1981200"/>
          <a:ext cx="9067800" cy="3678238"/>
        </p:xfrm>
        <a:graphic>
          <a:graphicData uri="http://schemas.openxmlformats.org/drawingml/2006/table">
            <a:tbl>
              <a:tblPr firstRow="1" bandRow="1">
                <a:tableStyleId>{3B4B98B0-60AC-42C2-AFA5-B58CD77FA1E5}</a:tableStyleId>
              </a:tblPr>
              <a:tblGrid>
                <a:gridCol w="3022600"/>
                <a:gridCol w="2644775"/>
                <a:gridCol w="3400425"/>
              </a:tblGrid>
              <a:tr h="370840">
                <a:tc>
                  <a:txBody>
                    <a:bodyPr/>
                    <a:lstStyle/>
                    <a:p>
                      <a:r>
                        <a:rPr lang="en-US" b="0" dirty="0" smtClean="0"/>
                        <a:t>Now to RFQ</a:t>
                      </a:r>
                      <a:endParaRPr lang="en-US" b="0" dirty="0"/>
                    </a:p>
                  </a:txBody>
                  <a:tcPr/>
                </a:tc>
                <a:tc>
                  <a:txBody>
                    <a:bodyPr/>
                    <a:lstStyle/>
                    <a:p>
                      <a:r>
                        <a:rPr lang="en-US" b="0" dirty="0" smtClean="0"/>
                        <a:t>5 mw Engineer</a:t>
                      </a:r>
                      <a:endParaRPr lang="en-US" b="0" dirty="0"/>
                    </a:p>
                  </a:txBody>
                  <a:tcPr/>
                </a:tc>
                <a:tc>
                  <a:txBody>
                    <a:bodyPr/>
                    <a:lstStyle/>
                    <a:p>
                      <a:r>
                        <a:rPr lang="en-US" b="0" dirty="0" smtClean="0"/>
                        <a:t>Finish SOW and PR.</a:t>
                      </a:r>
                      <a:r>
                        <a:rPr lang="en-US" b="0" baseline="0" dirty="0" smtClean="0"/>
                        <a:t> </a:t>
                      </a:r>
                      <a:endParaRPr lang="en-US" b="0" dirty="0"/>
                    </a:p>
                  </a:txBody>
                  <a:tcPr/>
                </a:tc>
              </a:tr>
              <a:tr h="370840">
                <a:tc>
                  <a:txBody>
                    <a:bodyPr/>
                    <a:lstStyle/>
                    <a:p>
                      <a:endParaRPr lang="en-US" dirty="0"/>
                    </a:p>
                  </a:txBody>
                  <a:tcPr/>
                </a:tc>
                <a:tc>
                  <a:txBody>
                    <a:bodyPr/>
                    <a:lstStyle/>
                    <a:p>
                      <a:r>
                        <a:rPr lang="en-US" dirty="0" smtClean="0"/>
                        <a:t>7 mw Designer</a:t>
                      </a:r>
                      <a:endParaRPr lang="en-US" dirty="0"/>
                    </a:p>
                  </a:txBody>
                  <a:tcPr/>
                </a:tc>
                <a:tc>
                  <a:txBody>
                    <a:bodyPr/>
                    <a:lstStyle/>
                    <a:p>
                      <a:r>
                        <a:rPr lang="en-US" dirty="0" smtClean="0"/>
                        <a:t>Finish</a:t>
                      </a:r>
                      <a:r>
                        <a:rPr lang="en-US" baseline="0" dirty="0" smtClean="0"/>
                        <a:t> d</a:t>
                      </a:r>
                      <a:r>
                        <a:rPr lang="en-US" dirty="0" smtClean="0"/>
                        <a:t>rawing package for bid.</a:t>
                      </a:r>
                      <a:endParaRPr lang="en-US" dirty="0"/>
                    </a:p>
                  </a:txBody>
                  <a:tcPr/>
                </a:tc>
              </a:tr>
              <a:tr h="370840">
                <a:tc>
                  <a:txBody>
                    <a:bodyPr/>
                    <a:lstStyle/>
                    <a:p>
                      <a:r>
                        <a:rPr lang="en-US" dirty="0" smtClean="0"/>
                        <a:t>Review</a:t>
                      </a:r>
                      <a:r>
                        <a:rPr lang="en-US" baseline="0" dirty="0" smtClean="0"/>
                        <a:t> Bids</a:t>
                      </a:r>
                      <a:endParaRPr lang="en-US" dirty="0"/>
                    </a:p>
                  </a:txBody>
                  <a:tcPr/>
                </a:tc>
                <a:tc>
                  <a:txBody>
                    <a:bodyPr/>
                    <a:lstStyle/>
                    <a:p>
                      <a:r>
                        <a:rPr lang="en-US" dirty="0" smtClean="0"/>
                        <a:t>6 mw Engineer</a:t>
                      </a:r>
                      <a:endParaRPr lang="en-US" dirty="0"/>
                    </a:p>
                  </a:txBody>
                  <a:tcPr/>
                </a:tc>
                <a:tc>
                  <a:txBody>
                    <a:bodyPr/>
                    <a:lstStyle/>
                    <a:p>
                      <a:r>
                        <a:rPr lang="en-US" dirty="0" smtClean="0"/>
                        <a:t>3</a:t>
                      </a:r>
                      <a:r>
                        <a:rPr lang="en-US" baseline="0" dirty="0" smtClean="0"/>
                        <a:t> mw</a:t>
                      </a:r>
                      <a:r>
                        <a:rPr lang="en-US" dirty="0" smtClean="0"/>
                        <a:t> answer questions from companies. 3</a:t>
                      </a:r>
                      <a:r>
                        <a:rPr lang="en-US" baseline="0" dirty="0" smtClean="0">
                          <a:sym typeface="Symbol"/>
                        </a:rPr>
                        <a:t></a:t>
                      </a:r>
                      <a:r>
                        <a:rPr lang="en-US" baseline="0" dirty="0" smtClean="0"/>
                        <a:t>1 wk committee reviews bids .</a:t>
                      </a:r>
                      <a:endParaRPr lang="en-US" dirty="0"/>
                    </a:p>
                  </a:txBody>
                  <a:tcPr/>
                </a:tc>
              </a:tr>
              <a:tr h="370840">
                <a:tc>
                  <a:txBody>
                    <a:bodyPr/>
                    <a:lstStyle/>
                    <a:p>
                      <a:r>
                        <a:rPr lang="en-US" dirty="0" smtClean="0"/>
                        <a:t>Design</a:t>
                      </a:r>
                      <a:r>
                        <a:rPr lang="en-US" baseline="0" dirty="0" smtClean="0"/>
                        <a:t> phase support</a:t>
                      </a:r>
                      <a:endParaRPr lang="en-US" dirty="0"/>
                    </a:p>
                  </a:txBody>
                  <a:tcPr/>
                </a:tc>
                <a:tc>
                  <a:txBody>
                    <a:bodyPr/>
                    <a:lstStyle/>
                    <a:p>
                      <a:r>
                        <a:rPr lang="en-US" dirty="0" smtClean="0"/>
                        <a:t>3 mw engineer</a:t>
                      </a:r>
                      <a:endParaRPr lang="en-US" dirty="0"/>
                    </a:p>
                  </a:txBody>
                  <a:tcPr/>
                </a:tc>
                <a:tc>
                  <a:txBody>
                    <a:bodyPr/>
                    <a:lstStyle/>
                    <a:p>
                      <a:r>
                        <a:rPr lang="en-US" dirty="0" smtClean="0"/>
                        <a:t>Reviews</a:t>
                      </a:r>
                      <a:r>
                        <a:rPr lang="en-US" baseline="0" dirty="0" smtClean="0"/>
                        <a:t> at 1.5 mo and 6 mo.</a:t>
                      </a:r>
                    </a:p>
                    <a:p>
                      <a:r>
                        <a:rPr lang="en-US" baseline="0" dirty="0" smtClean="0"/>
                        <a:t>Check design and documents.</a:t>
                      </a:r>
                      <a:endParaRPr lang="en-US" dirty="0"/>
                    </a:p>
                  </a:txBody>
                  <a:tcPr/>
                </a:tc>
              </a:tr>
              <a:tr h="370840">
                <a:tc>
                  <a:txBody>
                    <a:bodyPr/>
                    <a:lstStyle/>
                    <a:p>
                      <a:endParaRPr lang="en-US"/>
                    </a:p>
                  </a:txBody>
                  <a:tcPr/>
                </a:tc>
                <a:tc>
                  <a:txBody>
                    <a:bodyPr/>
                    <a:lstStyle/>
                    <a:p>
                      <a:r>
                        <a:rPr lang="en-US" dirty="0" smtClean="0"/>
                        <a:t>2 mw designer</a:t>
                      </a:r>
                      <a:endParaRPr lang="en-US" dirty="0"/>
                    </a:p>
                  </a:txBody>
                  <a:tcPr/>
                </a:tc>
                <a:tc>
                  <a:txBody>
                    <a:bodyPr/>
                    <a:lstStyle/>
                    <a:p>
                      <a:r>
                        <a:rPr lang="en-US" dirty="0" smtClean="0"/>
                        <a:t>Support</a:t>
                      </a:r>
                      <a:r>
                        <a:rPr lang="en-US" baseline="0" dirty="0" smtClean="0"/>
                        <a:t> for design review.</a:t>
                      </a:r>
                      <a:endParaRPr lang="en-US" dirty="0"/>
                    </a:p>
                  </a:txBody>
                  <a:tcPr/>
                </a:tc>
              </a:tr>
              <a:tr h="370840">
                <a:tc>
                  <a:txBody>
                    <a:bodyPr/>
                    <a:lstStyle/>
                    <a:p>
                      <a:r>
                        <a:rPr lang="en-US" dirty="0" smtClean="0"/>
                        <a:t>Build phase</a:t>
                      </a:r>
                      <a:endParaRPr lang="en-US" dirty="0"/>
                    </a:p>
                  </a:txBody>
                  <a:tcPr/>
                </a:tc>
                <a:tc>
                  <a:txBody>
                    <a:bodyPr/>
                    <a:lstStyle/>
                    <a:p>
                      <a:r>
                        <a:rPr lang="en-US" dirty="0" smtClean="0"/>
                        <a:t>4 mw engineer</a:t>
                      </a:r>
                      <a:endParaRPr lang="en-US" dirty="0"/>
                    </a:p>
                  </a:txBody>
                  <a:tcPr/>
                </a:tc>
                <a:tc>
                  <a:txBody>
                    <a:bodyPr/>
                    <a:lstStyle/>
                    <a:p>
                      <a:r>
                        <a:rPr lang="en-US" dirty="0" smtClean="0"/>
                        <a:t>Site visits. Testing review.</a:t>
                      </a:r>
                      <a:endParaRPr lang="en-US" dirty="0"/>
                    </a:p>
                  </a:txBody>
                  <a:tcPr/>
                </a:tc>
              </a:tr>
              <a:tr h="370840">
                <a:tc>
                  <a:txBody>
                    <a:bodyPr/>
                    <a:lstStyle/>
                    <a:p>
                      <a:r>
                        <a:rPr lang="en-US" dirty="0" smtClean="0"/>
                        <a:t>Delivery</a:t>
                      </a:r>
                      <a:endParaRPr lang="en-US" dirty="0"/>
                    </a:p>
                  </a:txBody>
                  <a:tcPr/>
                </a:tc>
                <a:tc>
                  <a:txBody>
                    <a:bodyPr/>
                    <a:lstStyle/>
                    <a:p>
                      <a:r>
                        <a:rPr lang="en-US" dirty="0" smtClean="0"/>
                        <a:t>4 mw</a:t>
                      </a:r>
                      <a:endParaRPr lang="en-US" dirty="0"/>
                    </a:p>
                  </a:txBody>
                  <a:tcPr/>
                </a:tc>
                <a:tc>
                  <a:txBody>
                    <a:bodyPr/>
                    <a:lstStyle/>
                    <a:p>
                      <a:r>
                        <a:rPr lang="en-US" dirty="0" smtClean="0"/>
                        <a:t>Documentation</a:t>
                      </a:r>
                      <a:r>
                        <a:rPr lang="en-US" baseline="0" dirty="0" smtClean="0"/>
                        <a:t> and</a:t>
                      </a:r>
                      <a:r>
                        <a:rPr lang="en-US" dirty="0" smtClean="0"/>
                        <a:t> Safety integration.</a:t>
                      </a:r>
                      <a:endParaRPr lang="en-US" dirty="0"/>
                    </a:p>
                  </a:txBody>
                  <a:tcPr/>
                </a:tc>
              </a:tr>
            </a:tbl>
          </a:graphicData>
        </a:graphic>
      </p:graphicFrame>
      <p:sp>
        <p:nvSpPr>
          <p:cNvPr id="25627" name="TextBox 8"/>
          <p:cNvSpPr txBox="1">
            <a:spLocks noChangeArrowheads="1"/>
          </p:cNvSpPr>
          <p:nvPr/>
        </p:nvSpPr>
        <p:spPr bwMode="auto">
          <a:xfrm>
            <a:off x="1447800" y="5943600"/>
            <a:ext cx="6675438" cy="523875"/>
          </a:xfrm>
          <a:prstGeom prst="rect">
            <a:avLst/>
          </a:prstGeom>
          <a:noFill/>
          <a:ln w="9525">
            <a:noFill/>
            <a:miter lim="800000"/>
            <a:headEnd/>
            <a:tailEnd/>
          </a:ln>
        </p:spPr>
        <p:txBody>
          <a:bodyPr wrap="none">
            <a:spAutoFit/>
          </a:bodyPr>
          <a:lstStyle/>
          <a:p>
            <a:r>
              <a:rPr lang="en-US" sz="2800">
                <a:latin typeface="Constantia" pitchFamily="18" charset="0"/>
              </a:rPr>
              <a:t>Total : 22mw Eng. 9 mw Designer  (~$85k)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Effort for a build only contract</a:t>
            </a:r>
            <a:endParaRPr lang="en-US" dirty="0"/>
          </a:p>
        </p:txBody>
      </p:sp>
      <p:graphicFrame>
        <p:nvGraphicFramePr>
          <p:cNvPr id="6" name="Table 5"/>
          <p:cNvGraphicFramePr>
            <a:graphicFrameLocks noGrp="1"/>
          </p:cNvGraphicFramePr>
          <p:nvPr/>
        </p:nvGraphicFramePr>
        <p:xfrm>
          <a:off x="76200" y="1981200"/>
          <a:ext cx="9067800" cy="2936875"/>
        </p:xfrm>
        <a:graphic>
          <a:graphicData uri="http://schemas.openxmlformats.org/drawingml/2006/table">
            <a:tbl>
              <a:tblPr firstRow="1" bandRow="1">
                <a:tableStyleId>{3B4B98B0-60AC-42C2-AFA5-B58CD77FA1E5}</a:tableStyleId>
              </a:tblPr>
              <a:tblGrid>
                <a:gridCol w="3022600"/>
                <a:gridCol w="2644775"/>
                <a:gridCol w="3400425"/>
              </a:tblGrid>
              <a:tr h="370840">
                <a:tc>
                  <a:txBody>
                    <a:bodyPr/>
                    <a:lstStyle/>
                    <a:p>
                      <a:r>
                        <a:rPr lang="en-US" b="0" dirty="0" smtClean="0"/>
                        <a:t>Now to RFQ</a:t>
                      </a:r>
                      <a:endParaRPr lang="en-US" b="0" dirty="0"/>
                    </a:p>
                  </a:txBody>
                  <a:tcPr/>
                </a:tc>
                <a:tc>
                  <a:txBody>
                    <a:bodyPr/>
                    <a:lstStyle/>
                    <a:p>
                      <a:r>
                        <a:rPr lang="en-US" b="0" dirty="0" smtClean="0"/>
                        <a:t>14 mw Engineer</a:t>
                      </a:r>
                      <a:endParaRPr lang="en-US" b="0" dirty="0"/>
                    </a:p>
                  </a:txBody>
                  <a:tcPr/>
                </a:tc>
                <a:tc>
                  <a:txBody>
                    <a:bodyPr/>
                    <a:lstStyle/>
                    <a:p>
                      <a:r>
                        <a:rPr lang="en-US" b="0" dirty="0" smtClean="0"/>
                        <a:t>Finish FEA.</a:t>
                      </a:r>
                      <a:r>
                        <a:rPr lang="en-US" b="0" baseline="0" dirty="0" smtClean="0"/>
                        <a:t> Documentation. Safety analysis. </a:t>
                      </a:r>
                      <a:endParaRPr lang="en-US" b="0" dirty="0"/>
                    </a:p>
                  </a:txBody>
                  <a:tcPr/>
                </a:tc>
              </a:tr>
              <a:tr h="370840">
                <a:tc>
                  <a:txBody>
                    <a:bodyPr/>
                    <a:lstStyle/>
                    <a:p>
                      <a:endParaRPr lang="en-US" dirty="0"/>
                    </a:p>
                  </a:txBody>
                  <a:tcPr/>
                </a:tc>
                <a:tc>
                  <a:txBody>
                    <a:bodyPr/>
                    <a:lstStyle/>
                    <a:p>
                      <a:r>
                        <a:rPr lang="en-US" dirty="0" smtClean="0"/>
                        <a:t>32 mw Designer</a:t>
                      </a:r>
                      <a:endParaRPr lang="en-US" dirty="0"/>
                    </a:p>
                  </a:txBody>
                  <a:tcPr/>
                </a:tc>
                <a:tc>
                  <a:txBody>
                    <a:bodyPr/>
                    <a:lstStyle/>
                    <a:p>
                      <a:r>
                        <a:rPr lang="en-US" dirty="0" smtClean="0"/>
                        <a:t>Finalize</a:t>
                      </a:r>
                      <a:r>
                        <a:rPr lang="en-US" baseline="0" dirty="0" smtClean="0"/>
                        <a:t> design. Make all d</a:t>
                      </a:r>
                      <a:r>
                        <a:rPr lang="en-US" dirty="0" smtClean="0"/>
                        <a:t>rawings.</a:t>
                      </a:r>
                      <a:r>
                        <a:rPr lang="en-US" baseline="0" dirty="0" smtClean="0"/>
                        <a:t> Get signed archived drawings.</a:t>
                      </a:r>
                      <a:r>
                        <a:rPr lang="en-US" dirty="0" smtClean="0"/>
                        <a:t> </a:t>
                      </a:r>
                      <a:endParaRPr lang="en-US" dirty="0"/>
                    </a:p>
                  </a:txBody>
                  <a:tcPr/>
                </a:tc>
              </a:tr>
              <a:tr h="370840">
                <a:tc>
                  <a:txBody>
                    <a:bodyPr/>
                    <a:lstStyle/>
                    <a:p>
                      <a:r>
                        <a:rPr lang="en-US" dirty="0" smtClean="0"/>
                        <a:t>Review</a:t>
                      </a:r>
                      <a:r>
                        <a:rPr lang="en-US" baseline="0" dirty="0" smtClean="0"/>
                        <a:t> Bids</a:t>
                      </a:r>
                      <a:endParaRPr lang="en-US" dirty="0"/>
                    </a:p>
                  </a:txBody>
                  <a:tcPr/>
                </a:tc>
                <a:tc>
                  <a:txBody>
                    <a:bodyPr/>
                    <a:lstStyle/>
                    <a:p>
                      <a:r>
                        <a:rPr lang="en-US" dirty="0" smtClean="0"/>
                        <a:t>6 mw Engineer</a:t>
                      </a:r>
                      <a:endParaRPr lang="en-US" dirty="0"/>
                    </a:p>
                  </a:txBody>
                  <a:tcPr/>
                </a:tc>
                <a:tc>
                  <a:txBody>
                    <a:bodyPr/>
                    <a:lstStyle/>
                    <a:p>
                      <a:r>
                        <a:rPr lang="en-US" dirty="0" smtClean="0"/>
                        <a:t>Review</a:t>
                      </a:r>
                      <a:r>
                        <a:rPr lang="en-US" baseline="0" dirty="0" smtClean="0"/>
                        <a:t> 4 different contracts.</a:t>
                      </a:r>
                      <a:endParaRPr lang="en-US" dirty="0"/>
                    </a:p>
                  </a:txBody>
                  <a:tcPr/>
                </a:tc>
              </a:tr>
              <a:tr h="370840">
                <a:tc>
                  <a:txBody>
                    <a:bodyPr/>
                    <a:lstStyle/>
                    <a:p>
                      <a:r>
                        <a:rPr lang="en-US" dirty="0" smtClean="0"/>
                        <a:t>Build phase</a:t>
                      </a:r>
                      <a:endParaRPr lang="en-US" dirty="0"/>
                    </a:p>
                  </a:txBody>
                  <a:tcPr/>
                </a:tc>
                <a:tc>
                  <a:txBody>
                    <a:bodyPr/>
                    <a:lstStyle/>
                    <a:p>
                      <a:r>
                        <a:rPr lang="en-US" dirty="0" smtClean="0"/>
                        <a:t>4 mw engineer</a:t>
                      </a:r>
                      <a:endParaRPr lang="en-US" dirty="0"/>
                    </a:p>
                  </a:txBody>
                  <a:tcPr/>
                </a:tc>
                <a:tc>
                  <a:txBody>
                    <a:bodyPr/>
                    <a:lstStyle/>
                    <a:p>
                      <a:r>
                        <a:rPr lang="en-US" dirty="0" smtClean="0"/>
                        <a:t>Site visits. Testing review.</a:t>
                      </a:r>
                      <a:endParaRPr lang="en-US" dirty="0"/>
                    </a:p>
                  </a:txBody>
                  <a:tcPr/>
                </a:tc>
              </a:tr>
              <a:tr h="370840">
                <a:tc>
                  <a:txBody>
                    <a:bodyPr/>
                    <a:lstStyle/>
                    <a:p>
                      <a:r>
                        <a:rPr lang="en-US" dirty="0" smtClean="0"/>
                        <a:t>Delivery</a:t>
                      </a:r>
                      <a:endParaRPr lang="en-US" dirty="0"/>
                    </a:p>
                  </a:txBody>
                  <a:tcPr/>
                </a:tc>
                <a:tc>
                  <a:txBody>
                    <a:bodyPr/>
                    <a:lstStyle/>
                    <a:p>
                      <a:r>
                        <a:rPr lang="en-US" dirty="0" smtClean="0"/>
                        <a:t>3 mw</a:t>
                      </a:r>
                      <a:endParaRPr lang="en-US" dirty="0"/>
                    </a:p>
                  </a:txBody>
                  <a:tcPr/>
                </a:tc>
                <a:tc>
                  <a:txBody>
                    <a:bodyPr/>
                    <a:lstStyle/>
                    <a:p>
                      <a:r>
                        <a:rPr lang="en-US" dirty="0" smtClean="0"/>
                        <a:t>Certificates</a:t>
                      </a:r>
                      <a:r>
                        <a:rPr lang="en-US" baseline="0" dirty="0" smtClean="0"/>
                        <a:t> </a:t>
                      </a:r>
                      <a:r>
                        <a:rPr lang="en-US" dirty="0" smtClean="0"/>
                        <a:t>Documentation</a:t>
                      </a:r>
                      <a:r>
                        <a:rPr lang="en-US" baseline="0" dirty="0" smtClean="0"/>
                        <a:t> and</a:t>
                      </a:r>
                      <a:r>
                        <a:rPr lang="en-US" dirty="0" smtClean="0"/>
                        <a:t> Safety review.</a:t>
                      </a:r>
                      <a:endParaRPr lang="en-US" dirty="0"/>
                    </a:p>
                  </a:txBody>
                  <a:tcPr/>
                </a:tc>
              </a:tr>
            </a:tbl>
          </a:graphicData>
        </a:graphic>
      </p:graphicFrame>
      <p:sp>
        <p:nvSpPr>
          <p:cNvPr id="26645" name="TextBox 8"/>
          <p:cNvSpPr txBox="1">
            <a:spLocks noChangeArrowheads="1"/>
          </p:cNvSpPr>
          <p:nvPr/>
        </p:nvSpPr>
        <p:spPr bwMode="auto">
          <a:xfrm>
            <a:off x="1143000" y="5715000"/>
            <a:ext cx="7038975" cy="523875"/>
          </a:xfrm>
          <a:prstGeom prst="rect">
            <a:avLst/>
          </a:prstGeom>
          <a:noFill/>
          <a:ln w="9525">
            <a:noFill/>
            <a:miter lim="800000"/>
            <a:headEnd/>
            <a:tailEnd/>
          </a:ln>
        </p:spPr>
        <p:txBody>
          <a:bodyPr wrap="none">
            <a:spAutoFit/>
          </a:bodyPr>
          <a:lstStyle/>
          <a:p>
            <a:r>
              <a:rPr lang="en-US" sz="2800">
                <a:latin typeface="Constantia" pitchFamily="18" charset="0"/>
              </a:rPr>
              <a:t>Total : 27 mw Eng. 32 mw Designer  (~$148k)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normAutofit fontScale="90000"/>
          </a:bodyPr>
          <a:lstStyle/>
          <a:p>
            <a:pPr fontAlgn="auto">
              <a:spcAft>
                <a:spcPts val="0"/>
              </a:spcAft>
              <a:defRPr/>
            </a:pPr>
            <a:r>
              <a:rPr lang="en-US" dirty="0" smtClean="0"/>
              <a:t>Overview of what is in P3E for the tagger magnet </a:t>
            </a:r>
            <a:br>
              <a:rPr lang="en-US" dirty="0" smtClean="0"/>
            </a:br>
            <a:r>
              <a:rPr lang="en-US" dirty="0" smtClean="0">
                <a:sym typeface="Wingdings" pitchFamily="2" charset="2"/>
              </a:rPr>
              <a:t></a:t>
            </a:r>
            <a:r>
              <a:rPr lang="en-US" dirty="0" smtClean="0"/>
              <a:t>excluding installation</a:t>
            </a:r>
            <a:r>
              <a:rPr lang="en-US" dirty="0" smtClean="0">
                <a:sym typeface="Wingdings" pitchFamily="2" charset="2"/>
              </a:rPr>
              <a:t></a:t>
            </a:r>
            <a:endParaRPr lang="en-US" dirty="0"/>
          </a:p>
        </p:txBody>
      </p:sp>
      <p:sp>
        <p:nvSpPr>
          <p:cNvPr id="27650" name="Content Placeholder 3"/>
          <p:cNvSpPr>
            <a:spLocks noGrp="1"/>
          </p:cNvSpPr>
          <p:nvPr>
            <p:ph idx="1"/>
          </p:nvPr>
        </p:nvSpPr>
        <p:spPr>
          <a:xfrm>
            <a:off x="381000" y="2590800"/>
            <a:ext cx="8229600" cy="3932238"/>
          </a:xfrm>
        </p:spPr>
        <p:txBody>
          <a:bodyPr/>
          <a:lstStyle/>
          <a:p>
            <a:pPr>
              <a:buFont typeface="Wingdings 2" pitchFamily="18" charset="2"/>
              <a:buNone/>
            </a:pPr>
            <a:r>
              <a:rPr lang="en-US" sz="1200" smtClean="0"/>
              <a:t>Activity	Activity 		Start	Finish	Bud. Labor 	Bud.Labor	 Bud. Mat. 	Bud. Total</a:t>
            </a:r>
          </a:p>
          <a:p>
            <a:pPr>
              <a:buFont typeface="Wingdings 2" pitchFamily="18" charset="2"/>
              <a:buNone/>
            </a:pPr>
            <a:r>
              <a:rPr lang="en-US" sz="1200" smtClean="0"/>
              <a:t>ID		 Name				 Cost	 Cost	Cost	 Cost</a:t>
            </a:r>
          </a:p>
          <a:p>
            <a:pPr>
              <a:buFont typeface="Wingdings 2" pitchFamily="18" charset="2"/>
              <a:buNone/>
            </a:pPr>
            <a:r>
              <a:rPr lang="en-US" sz="1200" smtClean="0"/>
              <a:t> 15511005	Drawings for Yoke Steel	01-Apr-10 	20-Sep-10	43.0w	$41,676	$0	$41,676</a:t>
            </a:r>
          </a:p>
          <a:p>
            <a:pPr>
              <a:buFont typeface="Wingdings 2" pitchFamily="18" charset="2"/>
              <a:buNone/>
            </a:pPr>
            <a:r>
              <a:rPr lang="en-US" sz="1200" smtClean="0"/>
              <a:t> 15511010	Drawings for Coils 	01-Apr-10	20-Aug-10 	65.0w	$52,966	$0	$52,966</a:t>
            </a:r>
          </a:p>
          <a:p>
            <a:pPr>
              <a:buFont typeface="Wingdings 2" pitchFamily="18" charset="2"/>
              <a:buNone/>
            </a:pPr>
            <a:r>
              <a:rPr lang="en-US" sz="1200" smtClean="0"/>
              <a:t>15511015	Drawings for Vac Chamb 	01-Apr-10 	20-Sep-10 	65.0w	$52,966	$0	$52,966</a:t>
            </a:r>
          </a:p>
          <a:p>
            <a:pPr>
              <a:buFont typeface="Wingdings 2" pitchFamily="18" charset="2"/>
              <a:buNone/>
            </a:pPr>
            <a:r>
              <a:rPr lang="en-US" sz="1200" smtClean="0"/>
              <a:t>15511025	Dsgn Stands for Mag 	01-Apr-10 	24-Jun-10 	37.0w	$41,676	$0	$41,676</a:t>
            </a:r>
          </a:p>
          <a:p>
            <a:pPr>
              <a:buFont typeface="Wingdings 2" pitchFamily="18" charset="2"/>
              <a:buNone/>
            </a:pPr>
            <a:r>
              <a:rPr lang="en-US" sz="1200" smtClean="0"/>
              <a:t>15511030	Dsgn Supprt for Vac Chamb 01-Apr-10 	03-Sep-10 	37.0w	$41,676	$0	$41,676</a:t>
            </a:r>
          </a:p>
          <a:p>
            <a:pPr>
              <a:buFont typeface="Wingdings 2" pitchFamily="18" charset="2"/>
              <a:buNone/>
            </a:pPr>
            <a:r>
              <a:rPr lang="en-US" sz="1200" smtClean="0"/>
              <a:t>15511040	Write Pwr Supply Spec 	23-Aug-10 	27-Sep-10 	</a:t>
            </a:r>
            <a:r>
              <a:rPr lang="en-US" sz="1200" smtClean="0">
                <a:solidFill>
                  <a:srgbClr val="00B050"/>
                </a:solidFill>
              </a:rPr>
              <a:t>11.0w</a:t>
            </a:r>
            <a:r>
              <a:rPr lang="en-US" sz="1200" smtClean="0"/>
              <a:t>	</a:t>
            </a:r>
            <a:r>
              <a:rPr lang="en-US" sz="1200" smtClean="0">
                <a:solidFill>
                  <a:srgbClr val="00B050"/>
                </a:solidFill>
              </a:rPr>
              <a:t>$6,938	$0	$6,938</a:t>
            </a:r>
          </a:p>
          <a:p>
            <a:pPr>
              <a:buFont typeface="Wingdings 2" pitchFamily="18" charset="2"/>
              <a:buNone/>
            </a:pPr>
            <a:r>
              <a:rPr lang="en-US" sz="1200" smtClean="0"/>
              <a:t>15511045	EH&amp;S Review of Dsgn 	21-Sep-10 	27-Sep-10 	0.0w	$0	$0	$0</a:t>
            </a:r>
          </a:p>
          <a:p>
            <a:pPr>
              <a:buFont typeface="Wingdings 2" pitchFamily="18" charset="2"/>
              <a:buNone/>
            </a:pPr>
            <a:r>
              <a:rPr lang="en-US" sz="1200" smtClean="0"/>
              <a:t>15511050	Proc Yoke Steel 	05-Jan-11 	26-Aug-11 	2.0w	$1,334	$541,992	$543,326</a:t>
            </a:r>
          </a:p>
          <a:p>
            <a:pPr>
              <a:buFont typeface="Wingdings 2" pitchFamily="18" charset="2"/>
              <a:buNone/>
            </a:pPr>
            <a:r>
              <a:rPr lang="en-US" sz="1200" smtClean="0"/>
              <a:t>15511060	Proc Vac Chamb 	05-Jan-11 	30-Mar-11 	3.0w	$2,000	$70,948	$72,948</a:t>
            </a:r>
          </a:p>
          <a:p>
            <a:pPr>
              <a:buFont typeface="Wingdings 2" pitchFamily="18" charset="2"/>
              <a:buNone/>
            </a:pPr>
            <a:r>
              <a:rPr lang="en-US" sz="1200" smtClean="0"/>
              <a:t>15511065	Proc Pwr Supply 	05-Jan-11 	31-Mar-11 	</a:t>
            </a:r>
            <a:r>
              <a:rPr lang="en-US" sz="1200" smtClean="0">
                <a:solidFill>
                  <a:srgbClr val="00B050"/>
                </a:solidFill>
              </a:rPr>
              <a:t>0.0w</a:t>
            </a:r>
            <a:r>
              <a:rPr lang="en-US" sz="1200" smtClean="0"/>
              <a:t>	</a:t>
            </a:r>
            <a:r>
              <a:rPr lang="en-US" sz="1200" smtClean="0">
                <a:solidFill>
                  <a:srgbClr val="00B050"/>
                </a:solidFill>
              </a:rPr>
              <a:t>$0	$64,735	$64,735</a:t>
            </a:r>
          </a:p>
          <a:p>
            <a:pPr>
              <a:buFont typeface="Wingdings 2" pitchFamily="18" charset="2"/>
              <a:buNone/>
            </a:pPr>
            <a:r>
              <a:rPr lang="en-US" sz="1200" smtClean="0"/>
              <a:t>15511105	Tag Mag Acceptance Test 	02-Jul-12 	02-Jul-12 	0.0w	$0	$0	$0</a:t>
            </a:r>
          </a:p>
          <a:p>
            <a:pPr>
              <a:buFont typeface="Wingdings 2" pitchFamily="18" charset="2"/>
              <a:buNone/>
            </a:pPr>
            <a:r>
              <a:rPr lang="en-US" sz="1200" smtClean="0"/>
              <a:t>15511110	Shipping to JLab 	03-Jul-12 	27-Aug-12 	0.0w	$0	$34,074	$34,074</a:t>
            </a:r>
          </a:p>
          <a:p>
            <a:pPr>
              <a:buFont typeface="Wingdings 2" pitchFamily="18" charset="2"/>
              <a:buNone/>
            </a:pPr>
            <a:r>
              <a:rPr lang="en-US" sz="1200" smtClean="0"/>
              <a:t>				</a:t>
            </a:r>
            <a:r>
              <a:rPr lang="en-US" sz="1200" smtClean="0">
                <a:solidFill>
                  <a:srgbClr val="00B050"/>
                </a:solidFill>
              </a:rPr>
              <a:t>Power Supply Subtotal	11.0w	$6,938	$64,735	$71,673</a:t>
            </a:r>
          </a:p>
          <a:p>
            <a:pPr>
              <a:buFont typeface="Wingdings 2" pitchFamily="18" charset="2"/>
              <a:buNone/>
            </a:pPr>
            <a:r>
              <a:rPr lang="en-US" sz="1200" smtClean="0"/>
              <a:t>				Tagger Dipole Subtotal	252w	$234.3k	$647k	$881.3</a:t>
            </a:r>
          </a:p>
          <a:p>
            <a:pPr>
              <a:buFont typeface="Wingdings 2" pitchFamily="18" charset="2"/>
              <a:buNone/>
            </a:pPr>
            <a:endParaRPr lang="en-US" sz="1200" smtClean="0"/>
          </a:p>
        </p:txBody>
      </p:sp>
      <p:sp>
        <p:nvSpPr>
          <p:cNvPr id="5" name="Rectangle 4"/>
          <p:cNvSpPr/>
          <p:nvPr/>
        </p:nvSpPr>
        <p:spPr>
          <a:xfrm>
            <a:off x="457200" y="3048000"/>
            <a:ext cx="7848600" cy="1143000"/>
          </a:xfrm>
          <a:prstGeom prst="rect">
            <a:avLst/>
          </a:prstGeom>
          <a:solidFill>
            <a:srgbClr val="7030A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31013" y="5697538"/>
            <a:ext cx="609600" cy="5334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867400" y="5715000"/>
            <a:ext cx="609600" cy="457200"/>
          </a:xfrm>
          <a:prstGeom prst="rect">
            <a:avLst/>
          </a:prstGeom>
          <a:solidFill>
            <a:schemeClr val="accent5">
              <a:lumMod val="7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Budgeted cost for installation</a:t>
            </a:r>
          </a:p>
        </p:txBody>
      </p:sp>
      <p:sp>
        <p:nvSpPr>
          <p:cNvPr id="28674" name="Content Placeholder 2"/>
          <p:cNvSpPr>
            <a:spLocks noGrp="1"/>
          </p:cNvSpPr>
          <p:nvPr>
            <p:ph idx="1"/>
          </p:nvPr>
        </p:nvSpPr>
        <p:spPr>
          <a:xfrm>
            <a:off x="0" y="2057400"/>
            <a:ext cx="9144000" cy="1447800"/>
          </a:xfrm>
        </p:spPr>
        <p:txBody>
          <a:bodyPr/>
          <a:lstStyle/>
          <a:p>
            <a:pPr>
              <a:buFont typeface="Wingdings 2" pitchFamily="18" charset="2"/>
              <a:buNone/>
            </a:pPr>
            <a:r>
              <a:rPr lang="en-US" sz="1000" smtClean="0"/>
              <a:t>Activity ID	Activity Name			Start	Finish		Bud. Labor	Bud. Material 	Bud. Total</a:t>
            </a:r>
          </a:p>
          <a:p>
            <a:pPr>
              <a:buFont typeface="Wingdings 2" pitchFamily="18" charset="2"/>
              <a:buNone/>
            </a:pPr>
            <a:r>
              <a:rPr lang="en-US" sz="1000" smtClean="0"/>
              <a:t>        1562045	Install Tagger Magnets &amp; Chamber	28-Aug-12 	30-Oct-12 04:00 PM	$26,035	$27,685	$53,720</a:t>
            </a:r>
          </a:p>
          <a:p>
            <a:pPr>
              <a:buFont typeface="Wingdings 2" pitchFamily="18" charset="2"/>
              <a:buNone/>
            </a:pPr>
            <a:r>
              <a:rPr lang="en-US" sz="1000" smtClean="0"/>
              <a:t>        1562050	Install Tagger Pwr Supply (Installtn)	27-Jun-12 	24-Jul-12 04:00 PM	$17,612	$10,648	$28,261</a:t>
            </a:r>
          </a:p>
          <a:p>
            <a:pPr>
              <a:buFont typeface="Wingdings 2" pitchFamily="18" charset="2"/>
              <a:buNone/>
            </a:pPr>
            <a:r>
              <a:rPr lang="en-US" sz="1000" smtClean="0"/>
              <a:t>        1562055	Install LCW Connections (Installtn)	25-Jul-12 	21-Aug-12 04:00 PM	$9,248	$2,130	$11,378</a:t>
            </a:r>
          </a:p>
          <a:p>
            <a:pPr>
              <a:buFont typeface="Wingdings 2" pitchFamily="18" charset="2"/>
              <a:buNone/>
            </a:pPr>
            <a:r>
              <a:rPr lang="en-US" sz="1000" smtClean="0"/>
              <a:t>        1562060	Survey &amp; Align Magnets (Installtn)	31-Oct-12 	13-Nov-12 04:00 PM	$16,090	$0	$37,392</a:t>
            </a:r>
          </a:p>
          <a:p>
            <a:pPr>
              <a:buFont typeface="Wingdings 2" pitchFamily="18" charset="2"/>
              <a:buNone/>
            </a:pPr>
            <a:r>
              <a:rPr lang="en-US" sz="1000" smtClean="0"/>
              <a:t>        1562061	Field Map Tagging Magnet 		14-Nov-12 	19-Feb-13 04:00 PM	$22,581	$0	$22,581</a:t>
            </a:r>
          </a:p>
          <a:p>
            <a:pPr>
              <a:buFont typeface="Wingdings 2" pitchFamily="18" charset="2"/>
              <a:buNone/>
            </a:pPr>
            <a:r>
              <a:rPr lang="en-US" sz="1000" smtClean="0"/>
              <a:t>						Total		$91.5k	$20.4k	$112k</a:t>
            </a:r>
          </a:p>
        </p:txBody>
      </p:sp>
      <p:sp>
        <p:nvSpPr>
          <p:cNvPr id="28675" name="TextBox 3"/>
          <p:cNvSpPr txBox="1">
            <a:spLocks noChangeArrowheads="1"/>
          </p:cNvSpPr>
          <p:nvPr/>
        </p:nvSpPr>
        <p:spPr bwMode="auto">
          <a:xfrm>
            <a:off x="457200" y="4724400"/>
            <a:ext cx="8153400" cy="1477963"/>
          </a:xfrm>
          <a:prstGeom prst="rect">
            <a:avLst/>
          </a:prstGeom>
          <a:noFill/>
          <a:ln w="9525">
            <a:noFill/>
            <a:miter lim="800000"/>
            <a:headEnd/>
            <a:tailEnd/>
          </a:ln>
        </p:spPr>
        <p:txBody>
          <a:bodyPr>
            <a:spAutoFit/>
          </a:bodyPr>
          <a:lstStyle/>
          <a:p>
            <a:r>
              <a:rPr lang="en-US">
                <a:latin typeface="Constantia" pitchFamily="18" charset="0"/>
              </a:rPr>
              <a:t>Remember this includes:  Magnet Survey, Magnet Assembly, Power Supply Installation, Cables, Cable Trays, Water, Temperature Switches, Controls, Programming Controls, Testing the Magnet, Hysteresis Suppression Studies, Generation of the excitation table for CEBAF, Mapping the Magnet, A Mapping Machine if needed including software ….</a:t>
            </a:r>
          </a:p>
        </p:txBody>
      </p:sp>
      <p:sp>
        <p:nvSpPr>
          <p:cNvPr id="28676" name="TextBox 4"/>
          <p:cNvSpPr txBox="1">
            <a:spLocks noChangeArrowheads="1"/>
          </p:cNvSpPr>
          <p:nvPr/>
        </p:nvSpPr>
        <p:spPr bwMode="auto">
          <a:xfrm>
            <a:off x="1371600" y="3657600"/>
            <a:ext cx="6208713" cy="369888"/>
          </a:xfrm>
          <a:prstGeom prst="rect">
            <a:avLst/>
          </a:prstGeom>
          <a:noFill/>
          <a:ln w="9525">
            <a:noFill/>
            <a:miter lim="800000"/>
            <a:headEnd/>
            <a:tailEnd/>
          </a:ln>
        </p:spPr>
        <p:txBody>
          <a:bodyPr wrap="none">
            <a:spAutoFit/>
          </a:bodyPr>
          <a:lstStyle/>
          <a:p>
            <a:r>
              <a:rPr lang="en-US">
                <a:latin typeface="Constantia" pitchFamily="18" charset="0"/>
              </a:rPr>
              <a:t>Summary: 2 technician man years of effort and $20k material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a:xfrm>
            <a:off x="457200" y="762000"/>
            <a:ext cx="8229600" cy="1143000"/>
          </a:xfrm>
        </p:spPr>
        <p:txBody>
          <a:bodyPr/>
          <a:lstStyle/>
          <a:p>
            <a:r>
              <a:rPr lang="en-US" smtClean="0"/>
              <a:t>Must decide on the best plan!</a:t>
            </a:r>
          </a:p>
        </p:txBody>
      </p:sp>
      <p:sp>
        <p:nvSpPr>
          <p:cNvPr id="29698" name="Content Placeholder 5"/>
          <p:cNvSpPr>
            <a:spLocks noGrp="1"/>
          </p:cNvSpPr>
          <p:nvPr>
            <p:ph idx="1"/>
          </p:nvPr>
        </p:nvSpPr>
        <p:spPr>
          <a:xfrm>
            <a:off x="457200" y="2362200"/>
            <a:ext cx="8229600" cy="2959100"/>
          </a:xfrm>
        </p:spPr>
        <p:txBody>
          <a:bodyPr/>
          <a:lstStyle/>
          <a:p>
            <a:r>
              <a:rPr lang="en-US" smtClean="0"/>
              <a:t>Main Factors to consider:</a:t>
            </a:r>
          </a:p>
          <a:p>
            <a:pPr lvl="1"/>
            <a:r>
              <a:rPr lang="en-US" smtClean="0"/>
              <a:t>Manpower availability</a:t>
            </a:r>
          </a:p>
          <a:p>
            <a:pPr lvl="1"/>
            <a:r>
              <a:rPr lang="en-US" smtClean="0"/>
              <a:t>Risk</a:t>
            </a:r>
          </a:p>
          <a:p>
            <a:pPr lvl="1"/>
            <a:r>
              <a:rPr lang="en-US" smtClean="0"/>
              <a:t>Cost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Backup</a:t>
            </a:r>
            <a:endParaRPr lang="en-US" dirty="0"/>
          </a:p>
        </p:txBody>
      </p:sp>
      <p:sp>
        <p:nvSpPr>
          <p:cNvPr id="30722" name="Subtitle 2"/>
          <p:cNvSpPr>
            <a:spLocks noGrp="1"/>
          </p:cNvSpPr>
          <p:nvPr>
            <p:ph type="subTitle" idx="1"/>
          </p:nvPr>
        </p:nvSpPr>
        <p:spPr>
          <a:xfrm>
            <a:off x="533400" y="3228975"/>
            <a:ext cx="7854950" cy="1752600"/>
          </a:xfrm>
        </p:spPr>
        <p:txBody>
          <a:bodyPr/>
          <a:lstStyle/>
          <a:p>
            <a:pPr marR="0"/>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Manpower cost</a:t>
            </a:r>
          </a:p>
        </p:txBody>
      </p:sp>
      <p:sp>
        <p:nvSpPr>
          <p:cNvPr id="3" name="Content Placeholder 2"/>
          <p:cNvSpPr>
            <a:spLocks noGrp="1"/>
          </p:cNvSpPr>
          <p:nvPr>
            <p:ph idx="1"/>
          </p:nvPr>
        </p:nvSpPr>
        <p:spPr>
          <a:xfrm>
            <a:off x="457200" y="1612900"/>
            <a:ext cx="8229600" cy="4387850"/>
          </a:xfrm>
        </p:spPr>
        <p:txBody>
          <a:bodyPr>
            <a:normAutofit/>
          </a:bodyPr>
          <a:lstStyle/>
          <a:p>
            <a:pPr marL="274320" indent="-274320" fontAlgn="auto">
              <a:spcAft>
                <a:spcPts val="0"/>
              </a:spcAft>
              <a:buClr>
                <a:schemeClr val="accent3"/>
              </a:buClr>
              <a:buFont typeface="Wingdings 2"/>
              <a:buChar char=""/>
              <a:defRPr/>
            </a:pPr>
            <a:r>
              <a:rPr lang="en-US" dirty="0" err="1" smtClean="0"/>
              <a:t>Mech</a:t>
            </a:r>
            <a:r>
              <a:rPr lang="en-US" dirty="0" smtClean="0"/>
              <a:t> Eng $63.81 per hr</a:t>
            </a:r>
          </a:p>
          <a:p>
            <a:pPr marL="640080" lvl="1" indent="-246888" fontAlgn="auto">
              <a:spcAft>
                <a:spcPts val="0"/>
              </a:spcAft>
              <a:buFont typeface="Wingdings 2"/>
              <a:buChar char=""/>
              <a:defRPr/>
            </a:pPr>
            <a:r>
              <a:rPr lang="en-US" dirty="0" smtClean="0"/>
              <a:t>63.81*40*(52/44)= $3.0 k per mw</a:t>
            </a:r>
          </a:p>
          <a:p>
            <a:pPr lvl="2" indent="-246888" fontAlgn="auto">
              <a:spcAft>
                <a:spcPts val="0"/>
              </a:spcAft>
              <a:buFont typeface="Wingdings 2"/>
              <a:buChar char=""/>
              <a:defRPr/>
            </a:pPr>
            <a:r>
              <a:rPr lang="en-US" dirty="0" smtClean="0"/>
              <a:t>Fully burdened non-escalated effort</a:t>
            </a:r>
          </a:p>
          <a:p>
            <a:pPr marL="274320" lvl="1" indent="-274320" fontAlgn="auto">
              <a:spcAft>
                <a:spcPts val="0"/>
              </a:spcAft>
              <a:buClr>
                <a:schemeClr val="accent3"/>
              </a:buClr>
              <a:buSzPct val="95000"/>
              <a:buFont typeface="Wingdings 2"/>
              <a:buChar char=""/>
              <a:defRPr/>
            </a:pPr>
            <a:r>
              <a:rPr lang="en-US" dirty="0" err="1" smtClean="0"/>
              <a:t>Mech</a:t>
            </a:r>
            <a:r>
              <a:rPr lang="en-US" dirty="0" smtClean="0"/>
              <a:t> Designer $43.84 per hour</a:t>
            </a:r>
          </a:p>
          <a:p>
            <a:pPr marL="640080" lvl="1" indent="-246888" fontAlgn="auto">
              <a:spcAft>
                <a:spcPts val="0"/>
              </a:spcAft>
              <a:buFont typeface="Wingdings 2"/>
              <a:buChar char=""/>
              <a:defRPr/>
            </a:pPr>
            <a:r>
              <a:rPr lang="en-US" dirty="0" smtClean="0"/>
              <a:t>$43.84 *40*(52/44)=$2.1 k per mw</a:t>
            </a:r>
          </a:p>
          <a:p>
            <a:pPr lvl="2" indent="-246888" fontAlgn="auto">
              <a:spcAft>
                <a:spcPts val="0"/>
              </a:spcAft>
              <a:buFont typeface="Wingdings 2"/>
              <a:buChar char=""/>
              <a:defRPr/>
            </a:pPr>
            <a:r>
              <a:rPr lang="en-US" dirty="0" smtClean="0"/>
              <a:t>Fully burdened non-escalated effort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halld\Users\Stewart\GlueX-doc-1127\chapter5\TAGGER_ISO.png"/>
          <p:cNvPicPr>
            <a:picLocks noChangeAspect="1" noChangeArrowheads="1"/>
          </p:cNvPicPr>
          <p:nvPr/>
        </p:nvPicPr>
        <p:blipFill>
          <a:blip r:embed="rId3"/>
          <a:srcRect/>
          <a:stretch>
            <a:fillRect/>
          </a:stretch>
        </p:blipFill>
        <p:spPr bwMode="auto">
          <a:xfrm>
            <a:off x="304800" y="827088"/>
            <a:ext cx="8499475" cy="60309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533400"/>
            <a:ext cx="8229600" cy="666750"/>
          </a:xfrm>
        </p:spPr>
        <p:txBody>
          <a:bodyPr>
            <a:normAutofit fontScale="90000"/>
          </a:bodyPr>
          <a:lstStyle/>
          <a:p>
            <a:pPr fontAlgn="auto">
              <a:spcAft>
                <a:spcPts val="0"/>
              </a:spcAft>
              <a:defRPr/>
            </a:pPr>
            <a:r>
              <a:rPr lang="en-US" dirty="0" smtClean="0"/>
              <a:t>Tagger magnet design</a:t>
            </a:r>
            <a:endParaRPr lang="en-US" dirty="0"/>
          </a:p>
        </p:txBody>
      </p:sp>
      <p:sp>
        <p:nvSpPr>
          <p:cNvPr id="14339" name="Content Placeholder 6"/>
          <p:cNvSpPr>
            <a:spLocks noGrp="1"/>
          </p:cNvSpPr>
          <p:nvPr>
            <p:ph idx="1"/>
          </p:nvPr>
        </p:nvSpPr>
        <p:spPr>
          <a:xfrm>
            <a:off x="76200" y="1371600"/>
            <a:ext cx="4572000" cy="1905000"/>
          </a:xfrm>
        </p:spPr>
        <p:txBody>
          <a:bodyPr/>
          <a:lstStyle/>
          <a:p>
            <a:r>
              <a:rPr lang="en-US" sz="2000" smtClean="0"/>
              <a:t>1.5 T  nominal field</a:t>
            </a:r>
          </a:p>
          <a:p>
            <a:r>
              <a:rPr lang="en-US" sz="2000" smtClean="0"/>
              <a:t>1.1 m wide  1.4 m high 6.3 m long</a:t>
            </a:r>
          </a:p>
          <a:p>
            <a:r>
              <a:rPr lang="en-US" sz="2000" smtClean="0"/>
              <a:t>Slabbed construction</a:t>
            </a:r>
          </a:p>
          <a:p>
            <a:r>
              <a:rPr lang="en-US" sz="2000" smtClean="0"/>
              <a:t>Heaviest piece &lt; 25 t</a:t>
            </a:r>
          </a:p>
          <a:p>
            <a:endParaRPr lang="en-US" sz="2000" smtClean="0"/>
          </a:p>
        </p:txBody>
      </p:sp>
      <p:sp>
        <p:nvSpPr>
          <p:cNvPr id="14" name="Slide Number Placeholder 13"/>
          <p:cNvSpPr>
            <a:spLocks noGrp="1"/>
          </p:cNvSpPr>
          <p:nvPr>
            <p:ph type="sldNum" sz="quarter" idx="12"/>
          </p:nvPr>
        </p:nvSpPr>
        <p:spPr/>
        <p:txBody>
          <a:bodyPr/>
          <a:lstStyle/>
          <a:p>
            <a:pPr>
              <a:defRPr/>
            </a:pPr>
            <a:fld id="{9C037D8A-CF42-42FB-BAF5-348E26A0DAEA}" type="slidenum">
              <a:rPr lang="en-US"/>
              <a:pPr>
                <a:defRPr/>
              </a:pPr>
              <a:t>2</a:t>
            </a:fld>
            <a:endParaRPr lang="en-US" dirty="0"/>
          </a:p>
        </p:txBody>
      </p:sp>
      <p:sp>
        <p:nvSpPr>
          <p:cNvPr id="8" name="Content Placeholder 6"/>
          <p:cNvSpPr txBox="1">
            <a:spLocks/>
          </p:cNvSpPr>
          <p:nvPr/>
        </p:nvSpPr>
        <p:spPr>
          <a:xfrm>
            <a:off x="4495800" y="4876800"/>
            <a:ext cx="4572000" cy="1905000"/>
          </a:xfrm>
          <a:prstGeom prst="rect">
            <a:avLst/>
          </a:prstGeom>
        </p:spPr>
        <p:txBody>
          <a:bodyPr>
            <a:normAutofit fontScale="92500" lnSpcReduction="20000"/>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12 GeV e</a:t>
            </a:r>
            <a:r>
              <a:rPr lang="en-US" sz="2000" baseline="30000" dirty="0">
                <a:latin typeface="+mn-lt"/>
              </a:rPr>
              <a:t>-</a:t>
            </a:r>
            <a:r>
              <a:rPr lang="en-US" sz="2000" dirty="0">
                <a:latin typeface="+mn-lt"/>
              </a:rPr>
              <a:t> bent 13.4 °</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Electron measurement</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30 mm pole gap</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9 – 0.3 GeV electrons</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11.7 to 3 GeV photons</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~0.02% E/E0 intrinsic resolution!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ormAutofit fontScale="90000"/>
          </a:bodyPr>
          <a:lstStyle/>
          <a:p>
            <a:pPr fontAlgn="auto">
              <a:spcAft>
                <a:spcPts val="0"/>
              </a:spcAft>
              <a:defRPr/>
            </a:pPr>
            <a:r>
              <a:rPr lang="en-US" dirty="0" smtClean="0"/>
              <a:t>Overview</a:t>
            </a:r>
            <a:endParaRPr lang="en-US" dirty="0"/>
          </a:p>
        </p:txBody>
      </p:sp>
      <p:pic>
        <p:nvPicPr>
          <p:cNvPr id="32770" name="Picture 3" descr="TAGGER01.png"/>
          <p:cNvPicPr>
            <a:picLocks noChangeAspect="1"/>
          </p:cNvPicPr>
          <p:nvPr/>
        </p:nvPicPr>
        <p:blipFill>
          <a:blip r:embed="rId3"/>
          <a:srcRect/>
          <a:stretch>
            <a:fillRect/>
          </a:stretch>
        </p:blipFill>
        <p:spPr bwMode="auto">
          <a:xfrm>
            <a:off x="0" y="2286000"/>
            <a:ext cx="9144000" cy="4000500"/>
          </a:xfrm>
          <a:prstGeom prst="rect">
            <a:avLst/>
          </a:prstGeom>
          <a:noFill/>
          <a:ln w="9525">
            <a:noFill/>
            <a:miter lim="800000"/>
            <a:headEnd/>
            <a:tailEnd/>
          </a:ln>
        </p:spPr>
      </p:pic>
      <p:sp>
        <p:nvSpPr>
          <p:cNvPr id="32771" name="Content Placeholder 4"/>
          <p:cNvSpPr txBox="1">
            <a:spLocks/>
          </p:cNvSpPr>
          <p:nvPr/>
        </p:nvSpPr>
        <p:spPr bwMode="auto">
          <a:xfrm>
            <a:off x="4953000" y="5105400"/>
            <a:ext cx="4191000" cy="16002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endParaRPr lang="en-US" sz="2000">
              <a:latin typeface="Constantia" pitchFamily="18" charset="0"/>
            </a:endParaRPr>
          </a:p>
        </p:txBody>
      </p:sp>
      <p:grpSp>
        <p:nvGrpSpPr>
          <p:cNvPr id="19" name="Group 18"/>
          <p:cNvGrpSpPr>
            <a:grpSpLocks/>
          </p:cNvGrpSpPr>
          <p:nvPr/>
        </p:nvGrpSpPr>
        <p:grpSpPr bwMode="auto">
          <a:xfrm>
            <a:off x="1752600" y="4953000"/>
            <a:ext cx="6705600" cy="1676400"/>
            <a:chOff x="1752600" y="4953000"/>
            <a:chExt cx="6705600" cy="1676400"/>
          </a:xfrm>
        </p:grpSpPr>
        <p:sp>
          <p:nvSpPr>
            <p:cNvPr id="7" name="Content Placeholder 4"/>
            <p:cNvSpPr txBox="1">
              <a:spLocks/>
            </p:cNvSpPr>
            <p:nvPr/>
          </p:nvSpPr>
          <p:spPr>
            <a:xfrm>
              <a:off x="4648200" y="5105400"/>
              <a:ext cx="3810000" cy="15240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3 support stands. </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Welded double </a:t>
              </a:r>
              <a:r>
                <a:rPr lang="en-US" sz="2000" dirty="0">
                  <a:latin typeface="+mn-lt"/>
                  <a:cs typeface="Times New Roman"/>
                </a:rPr>
                <a:t>I</a:t>
              </a:r>
              <a:r>
                <a:rPr lang="en-US" sz="2000" dirty="0">
                  <a:latin typeface="+mn-lt"/>
                </a:rPr>
                <a:t>-beam construction. </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80t load</a:t>
              </a:r>
              <a:endParaRPr lang="en-US" sz="2000" dirty="0">
                <a:latin typeface="+mn-lt"/>
              </a:endParaRPr>
            </a:p>
          </p:txBody>
        </p:sp>
        <p:grpSp>
          <p:nvGrpSpPr>
            <p:cNvPr id="32786" name="Group 17"/>
            <p:cNvGrpSpPr>
              <a:grpSpLocks/>
            </p:cNvGrpSpPr>
            <p:nvPr/>
          </p:nvGrpSpPr>
          <p:grpSpPr bwMode="auto">
            <a:xfrm>
              <a:off x="1752600" y="4953000"/>
              <a:ext cx="2971800" cy="762000"/>
              <a:chOff x="1752600" y="4953000"/>
              <a:chExt cx="2971800" cy="762000"/>
            </a:xfrm>
          </p:grpSpPr>
          <p:cxnSp>
            <p:nvCxnSpPr>
              <p:cNvPr id="11" name="Straight Arrow Connector 10"/>
              <p:cNvCxnSpPr/>
              <p:nvPr/>
            </p:nvCxnSpPr>
            <p:spPr>
              <a:xfrm rot="10800000" flipV="1">
                <a:off x="2819400" y="5334000"/>
                <a:ext cx="1905000" cy="76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752600" y="5334000"/>
                <a:ext cx="2971800" cy="3810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3886200" y="4953000"/>
                <a:ext cx="838200" cy="3810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a:grpSpLocks/>
          </p:cNvGrpSpPr>
          <p:nvPr/>
        </p:nvGrpSpPr>
        <p:grpSpPr bwMode="auto">
          <a:xfrm>
            <a:off x="1676400" y="4724400"/>
            <a:ext cx="7086600" cy="1568450"/>
            <a:chOff x="1676400" y="4724400"/>
            <a:chExt cx="7086600" cy="1568825"/>
          </a:xfrm>
        </p:grpSpPr>
        <p:sp>
          <p:nvSpPr>
            <p:cNvPr id="9" name="Content Placeholder 4"/>
            <p:cNvSpPr txBox="1">
              <a:spLocks/>
            </p:cNvSpPr>
            <p:nvPr/>
          </p:nvSpPr>
          <p:spPr>
            <a:xfrm>
              <a:off x="4953000" y="4768861"/>
              <a:ext cx="3810000" cy="1524364"/>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3 point support.</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±9 mm vertical adjustment.</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Shims for more.</a:t>
              </a:r>
            </a:p>
            <a:p>
              <a:pPr marL="274320" indent="-274320" fontAlgn="auto">
                <a:spcBef>
                  <a:spcPct val="20000"/>
                </a:spcBef>
                <a:spcAft>
                  <a:spcPts val="0"/>
                </a:spcAft>
                <a:buClr>
                  <a:schemeClr val="accent3"/>
                </a:buClr>
                <a:buSzPct val="95000"/>
                <a:buFont typeface="Wingdings 2"/>
                <a:buChar char=""/>
                <a:defRPr/>
              </a:pPr>
              <a:r>
                <a:rPr lang="en-US" sz="2000" dirty="0">
                  <a:latin typeface="+mn-lt"/>
                </a:rPr>
                <a:t>2 cm x-y tables.</a:t>
              </a:r>
            </a:p>
          </p:txBody>
        </p:sp>
        <p:grpSp>
          <p:nvGrpSpPr>
            <p:cNvPr id="32781" name="Group 27"/>
            <p:cNvGrpSpPr>
              <a:grpSpLocks/>
            </p:cNvGrpSpPr>
            <p:nvPr/>
          </p:nvGrpSpPr>
          <p:grpSpPr bwMode="auto">
            <a:xfrm>
              <a:off x="1676400" y="4724400"/>
              <a:ext cx="3352800" cy="685800"/>
              <a:chOff x="1676400" y="4724400"/>
              <a:chExt cx="3352800" cy="685800"/>
            </a:xfrm>
          </p:grpSpPr>
          <p:cxnSp>
            <p:nvCxnSpPr>
              <p:cNvPr id="20" name="Straight Arrow Connector 19"/>
              <p:cNvCxnSpPr/>
              <p:nvPr/>
            </p:nvCxnSpPr>
            <p:spPr>
              <a:xfrm rot="10800000">
                <a:off x="3962400" y="4724400"/>
                <a:ext cx="1066800" cy="228655"/>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2209800" y="4800618"/>
                <a:ext cx="2819400" cy="152436"/>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1676400" y="4953055"/>
                <a:ext cx="3352800" cy="457309"/>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a:grpSpLocks/>
          </p:cNvGrpSpPr>
          <p:nvPr/>
        </p:nvGrpSpPr>
        <p:grpSpPr bwMode="auto">
          <a:xfrm>
            <a:off x="152400" y="2590800"/>
            <a:ext cx="4572000" cy="2514600"/>
            <a:chOff x="152400" y="2590800"/>
            <a:chExt cx="4572000" cy="2514600"/>
          </a:xfrm>
        </p:grpSpPr>
        <p:sp>
          <p:nvSpPr>
            <p:cNvPr id="31" name="Content Placeholder 4"/>
            <p:cNvSpPr txBox="1">
              <a:spLocks/>
            </p:cNvSpPr>
            <p:nvPr/>
          </p:nvSpPr>
          <p:spPr>
            <a:xfrm>
              <a:off x="152400" y="2590800"/>
              <a:ext cx="4572000" cy="6858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1600" dirty="0">
                  <a:latin typeface="+mn-lt"/>
                </a:rPr>
                <a:t>3 additional support screws.</a:t>
              </a:r>
            </a:p>
            <a:p>
              <a:pPr marL="731520" lvl="1" indent="-274320" fontAlgn="auto">
                <a:spcBef>
                  <a:spcPct val="20000"/>
                </a:spcBef>
                <a:spcAft>
                  <a:spcPts val="0"/>
                </a:spcAft>
                <a:buClr>
                  <a:schemeClr val="accent3"/>
                </a:buClr>
                <a:buSzPct val="95000"/>
                <a:buFont typeface="Wingdings 2"/>
                <a:buChar char=""/>
                <a:defRPr/>
              </a:pPr>
              <a:r>
                <a:rPr lang="en-US" sz="1600" dirty="0">
                  <a:latin typeface="+mn-lt"/>
                </a:rPr>
                <a:t>Function</a:t>
              </a:r>
              <a:r>
                <a:rPr lang="en-US" sz="1600" dirty="0">
                  <a:latin typeface="+mn-lt"/>
                  <a:sym typeface="Wingdings" pitchFamily="2" charset="2"/>
                </a:rPr>
                <a:t> “warm fuzzy feeling”</a:t>
              </a:r>
              <a:endParaRPr lang="en-US" sz="1600" dirty="0">
                <a:latin typeface="+mn-lt"/>
              </a:endParaRPr>
            </a:p>
            <a:p>
              <a:pPr marL="274320" indent="-274320" fontAlgn="auto">
                <a:spcBef>
                  <a:spcPct val="20000"/>
                </a:spcBef>
                <a:spcAft>
                  <a:spcPts val="0"/>
                </a:spcAft>
                <a:buClr>
                  <a:schemeClr val="accent3"/>
                </a:buClr>
                <a:buSzPct val="95000"/>
                <a:defRPr/>
              </a:pPr>
              <a:endParaRPr lang="en-US" sz="1600" dirty="0">
                <a:latin typeface="+mn-lt"/>
              </a:endParaRPr>
            </a:p>
          </p:txBody>
        </p:sp>
        <p:grpSp>
          <p:nvGrpSpPr>
            <p:cNvPr id="32776" name="Group 41"/>
            <p:cNvGrpSpPr>
              <a:grpSpLocks/>
            </p:cNvGrpSpPr>
            <p:nvPr/>
          </p:nvGrpSpPr>
          <p:grpSpPr bwMode="auto">
            <a:xfrm>
              <a:off x="1143000" y="3200400"/>
              <a:ext cx="2209800" cy="1905000"/>
              <a:chOff x="1143000" y="3200400"/>
              <a:chExt cx="2209800" cy="1905000"/>
            </a:xfrm>
          </p:grpSpPr>
          <p:cxnSp>
            <p:nvCxnSpPr>
              <p:cNvPr id="33" name="Straight Arrow Connector 32"/>
              <p:cNvCxnSpPr/>
              <p:nvPr/>
            </p:nvCxnSpPr>
            <p:spPr>
              <a:xfrm>
                <a:off x="1752600" y="3200400"/>
                <a:ext cx="1600200" cy="1219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95300" y="3848100"/>
                <a:ext cx="1905000" cy="6096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1333500" y="3619500"/>
                <a:ext cx="1828800" cy="9906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500" fill="hold"/>
                                        <p:tgtEl>
                                          <p:spTgt spid="29"/>
                                        </p:tgtEl>
                                        <p:attrNameLst>
                                          <p:attrName>ppt_x</p:attrName>
                                        </p:attrNameLst>
                                      </p:cBhvr>
                                      <p:tavLst>
                                        <p:tav tm="0">
                                          <p:val>
                                            <p:strVal val="#ppt_x"/>
                                          </p:val>
                                        </p:tav>
                                        <p:tav tm="100000">
                                          <p:val>
                                            <p:strVal val="#ppt_x"/>
                                          </p:val>
                                        </p:tav>
                                      </p:tavLst>
                                    </p:anim>
                                    <p:anim calcmode="lin" valueType="num">
                                      <p:cBhvr additive="base">
                                        <p:cTn id="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2" presetClass="entr" presetSubtype="1"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ormAutofit fontScale="90000"/>
          </a:bodyPr>
          <a:lstStyle/>
          <a:p>
            <a:pPr fontAlgn="auto">
              <a:spcAft>
                <a:spcPts val="0"/>
              </a:spcAft>
              <a:defRPr/>
            </a:pPr>
            <a:r>
              <a:rPr lang="en-US" dirty="0" smtClean="0"/>
              <a:t>Overview</a:t>
            </a:r>
            <a:endParaRPr lang="en-US" dirty="0"/>
          </a:p>
        </p:txBody>
      </p:sp>
      <p:pic>
        <p:nvPicPr>
          <p:cNvPr id="33794" name="Picture 3" descr="TAGGER01.png"/>
          <p:cNvPicPr>
            <a:picLocks noChangeAspect="1"/>
          </p:cNvPicPr>
          <p:nvPr/>
        </p:nvPicPr>
        <p:blipFill>
          <a:blip r:embed="rId3"/>
          <a:srcRect/>
          <a:stretch>
            <a:fillRect/>
          </a:stretch>
        </p:blipFill>
        <p:spPr bwMode="auto">
          <a:xfrm>
            <a:off x="0" y="2286000"/>
            <a:ext cx="9144000" cy="4000500"/>
          </a:xfrm>
          <a:prstGeom prst="rect">
            <a:avLst/>
          </a:prstGeom>
          <a:noFill/>
          <a:ln w="9525">
            <a:noFill/>
            <a:miter lim="800000"/>
            <a:headEnd/>
            <a:tailEnd/>
          </a:ln>
        </p:spPr>
      </p:pic>
      <p:sp>
        <p:nvSpPr>
          <p:cNvPr id="33795" name="Content Placeholder 4"/>
          <p:cNvSpPr txBox="1">
            <a:spLocks/>
          </p:cNvSpPr>
          <p:nvPr/>
        </p:nvSpPr>
        <p:spPr bwMode="auto">
          <a:xfrm>
            <a:off x="4953000" y="5105400"/>
            <a:ext cx="4191000" cy="16002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endParaRPr lang="en-US" sz="2000">
              <a:latin typeface="Constantia" pitchFamily="18" charset="0"/>
            </a:endParaRPr>
          </a:p>
        </p:txBody>
      </p:sp>
      <p:sp>
        <p:nvSpPr>
          <p:cNvPr id="9" name="Content Placeholder 4"/>
          <p:cNvSpPr txBox="1">
            <a:spLocks/>
          </p:cNvSpPr>
          <p:nvPr/>
        </p:nvSpPr>
        <p:spPr>
          <a:xfrm>
            <a:off x="3733800" y="1752600"/>
            <a:ext cx="4876800" cy="6096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Vacuum chamber support.</a:t>
            </a:r>
          </a:p>
        </p:txBody>
      </p:sp>
      <p:cxnSp>
        <p:nvCxnSpPr>
          <p:cNvPr id="23" name="Straight Arrow Connector 22"/>
          <p:cNvCxnSpPr/>
          <p:nvPr/>
        </p:nvCxnSpPr>
        <p:spPr>
          <a:xfrm rot="16200000" flipH="1">
            <a:off x="5715000" y="2590800"/>
            <a:ext cx="914400" cy="1524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20685278">
            <a:off x="4818063" y="3027363"/>
            <a:ext cx="4224337" cy="10652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0" name="Group 39"/>
          <p:cNvGrpSpPr>
            <a:grpSpLocks/>
          </p:cNvGrpSpPr>
          <p:nvPr/>
        </p:nvGrpSpPr>
        <p:grpSpPr bwMode="auto">
          <a:xfrm>
            <a:off x="609600" y="3124200"/>
            <a:ext cx="8229600" cy="3733800"/>
            <a:chOff x="609600" y="3124200"/>
            <a:chExt cx="8229600" cy="3733800"/>
          </a:xfrm>
        </p:grpSpPr>
        <p:sp>
          <p:nvSpPr>
            <p:cNvPr id="7" name="Content Placeholder 4"/>
            <p:cNvSpPr txBox="1">
              <a:spLocks/>
            </p:cNvSpPr>
            <p:nvPr/>
          </p:nvSpPr>
          <p:spPr>
            <a:xfrm>
              <a:off x="3581400" y="5562600"/>
              <a:ext cx="5257800" cy="12954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Mounting plates for the detector support. </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Above alignment cartridges. </a:t>
              </a:r>
            </a:p>
            <a:p>
              <a:pPr marL="731520" lvl="1" indent="-274320" fontAlgn="auto">
                <a:spcBef>
                  <a:spcPct val="20000"/>
                </a:spcBef>
                <a:spcAft>
                  <a:spcPts val="0"/>
                </a:spcAft>
                <a:buClr>
                  <a:schemeClr val="accent3"/>
                </a:buClr>
                <a:buSzPct val="95000"/>
                <a:buFont typeface="Wingdings 2"/>
                <a:buChar char=""/>
                <a:defRPr/>
              </a:pPr>
              <a:r>
                <a:rPr lang="en-US" sz="2000" dirty="0">
                  <a:latin typeface="+mn-lt"/>
                </a:rPr>
                <a:t>Detectors move with magnet</a:t>
              </a:r>
              <a:endParaRPr lang="en-US" sz="2000" dirty="0">
                <a:latin typeface="+mn-lt"/>
              </a:endParaRPr>
            </a:p>
          </p:txBody>
        </p:sp>
        <p:grpSp>
          <p:nvGrpSpPr>
            <p:cNvPr id="33801" name="Group 38"/>
            <p:cNvGrpSpPr>
              <a:grpSpLocks/>
            </p:cNvGrpSpPr>
            <p:nvPr/>
          </p:nvGrpSpPr>
          <p:grpSpPr bwMode="auto">
            <a:xfrm>
              <a:off x="609600" y="3124200"/>
              <a:ext cx="8077200" cy="2667000"/>
              <a:chOff x="609600" y="3124200"/>
              <a:chExt cx="8077200" cy="2667000"/>
            </a:xfrm>
          </p:grpSpPr>
          <p:sp>
            <p:nvSpPr>
              <p:cNvPr id="27" name="Oval 26"/>
              <p:cNvSpPr/>
              <p:nvPr/>
            </p:nvSpPr>
            <p:spPr>
              <a:xfrm>
                <a:off x="609600" y="52578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819400" y="45720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3886200" y="41910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4648200" y="39624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6132513" y="36576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7315200" y="33528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8382000" y="31242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1752600" y="4876800"/>
                <a:ext cx="3048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ormAutofit fontScale="90000"/>
          </a:bodyPr>
          <a:lstStyle/>
          <a:p>
            <a:pPr fontAlgn="auto">
              <a:spcAft>
                <a:spcPts val="0"/>
              </a:spcAft>
              <a:defRPr/>
            </a:pPr>
            <a:r>
              <a:rPr lang="en-US" dirty="0" smtClean="0"/>
              <a:t>Overview</a:t>
            </a:r>
            <a:endParaRPr lang="en-US" dirty="0"/>
          </a:p>
        </p:txBody>
      </p:sp>
      <p:pic>
        <p:nvPicPr>
          <p:cNvPr id="34818" name="Picture 4" descr="TAGGER02.png"/>
          <p:cNvPicPr>
            <a:picLocks noChangeAspect="1"/>
          </p:cNvPicPr>
          <p:nvPr/>
        </p:nvPicPr>
        <p:blipFill>
          <a:blip r:embed="rId3"/>
          <a:srcRect/>
          <a:stretch>
            <a:fillRect/>
          </a:stretch>
        </p:blipFill>
        <p:spPr bwMode="auto">
          <a:xfrm>
            <a:off x="0" y="2286000"/>
            <a:ext cx="9144000" cy="4000500"/>
          </a:xfrm>
          <a:prstGeom prst="rect">
            <a:avLst/>
          </a:prstGeom>
          <a:noFill/>
          <a:ln w="9525">
            <a:noFill/>
            <a:miter lim="800000"/>
            <a:headEnd/>
            <a:tailEnd/>
          </a:ln>
        </p:spPr>
      </p:pic>
      <p:sp>
        <p:nvSpPr>
          <p:cNvPr id="7" name="Content Placeholder 11"/>
          <p:cNvSpPr txBox="1">
            <a:spLocks/>
          </p:cNvSpPr>
          <p:nvPr/>
        </p:nvSpPr>
        <p:spPr>
          <a:xfrm>
            <a:off x="5638800" y="1447800"/>
            <a:ext cx="3429000" cy="4559300"/>
          </a:xfrm>
          <a:prstGeom prst="rect">
            <a:avLst/>
          </a:prstGeom>
          <a:solidFill>
            <a:schemeClr val="accent1">
              <a:lumMod val="40000"/>
              <a:lumOff val="60000"/>
            </a:schemeClr>
          </a:solidFill>
        </p:spPr>
        <p:txBody>
          <a:bodyPr>
            <a:normAutofit fontScale="92500" lnSpcReduction="10000"/>
          </a:bodyPr>
          <a:lstStyle/>
          <a:p>
            <a:pPr marL="274320" indent="-274320" fontAlgn="auto">
              <a:spcBef>
                <a:spcPct val="20000"/>
              </a:spcBef>
              <a:spcAft>
                <a:spcPts val="0"/>
              </a:spcAft>
              <a:buClr>
                <a:schemeClr val="accent3"/>
              </a:buClr>
              <a:buSzPct val="95000"/>
              <a:buFont typeface="Wingdings 2"/>
              <a:buChar char=""/>
              <a:defRPr/>
            </a:pPr>
            <a:r>
              <a:rPr lang="en-US" sz="2400" dirty="0">
                <a:latin typeface="+mn-lt"/>
              </a:rPr>
              <a:t>Constructed of 4 iron plates. </a:t>
            </a:r>
          </a:p>
          <a:p>
            <a:pPr marL="731520" lvl="1" indent="-274320" fontAlgn="auto">
              <a:spcBef>
                <a:spcPct val="20000"/>
              </a:spcBef>
              <a:spcAft>
                <a:spcPts val="0"/>
              </a:spcAft>
              <a:buClr>
                <a:schemeClr val="accent3"/>
              </a:buClr>
              <a:buSzPct val="95000"/>
              <a:buFont typeface="Wingdings 2"/>
              <a:buChar char=""/>
              <a:defRPr/>
            </a:pPr>
            <a:r>
              <a:rPr lang="en-US" sz="2400" dirty="0">
                <a:latin typeface="+mn-lt"/>
              </a:rPr>
              <a:t>Color TBD</a:t>
            </a:r>
            <a:r>
              <a:rPr lang="en-US" sz="2400" dirty="0">
                <a:latin typeface="+mn-lt"/>
                <a:sym typeface="Wingdings" pitchFamily="2" charset="2"/>
              </a:rPr>
              <a:t></a:t>
            </a:r>
            <a:r>
              <a:rPr lang="en-US" sz="2400" dirty="0">
                <a:latin typeface="+mn-lt"/>
              </a:rPr>
              <a:t>Big enough for serious artwork.</a:t>
            </a:r>
          </a:p>
          <a:p>
            <a:pPr marL="274320" indent="-274320" fontAlgn="auto">
              <a:spcBef>
                <a:spcPct val="20000"/>
              </a:spcBef>
              <a:spcAft>
                <a:spcPts val="0"/>
              </a:spcAft>
              <a:buClr>
                <a:schemeClr val="accent3"/>
              </a:buClr>
              <a:buSzPct val="95000"/>
              <a:buFont typeface="Wingdings 2"/>
              <a:buChar char=""/>
              <a:defRPr/>
            </a:pPr>
            <a:r>
              <a:rPr lang="en-US" sz="2400" dirty="0">
                <a:latin typeface="+mn-lt"/>
              </a:rPr>
              <a:t>470 mm wide pole.</a:t>
            </a:r>
          </a:p>
          <a:p>
            <a:pPr marL="274320" indent="-274320" fontAlgn="auto">
              <a:spcBef>
                <a:spcPct val="20000"/>
              </a:spcBef>
              <a:spcAft>
                <a:spcPts val="0"/>
              </a:spcAft>
              <a:buClr>
                <a:schemeClr val="accent3"/>
              </a:buClr>
              <a:buSzPct val="95000"/>
              <a:buFont typeface="Wingdings 2"/>
              <a:buChar char=""/>
              <a:defRPr/>
            </a:pPr>
            <a:r>
              <a:rPr lang="en-US" sz="2400" dirty="0">
                <a:latin typeface="+mn-lt"/>
              </a:rPr>
              <a:t>2 surface pole contour.</a:t>
            </a:r>
          </a:p>
          <a:p>
            <a:pPr marL="274320" indent="-274320" fontAlgn="auto">
              <a:spcBef>
                <a:spcPct val="20000"/>
              </a:spcBef>
              <a:spcAft>
                <a:spcPts val="0"/>
              </a:spcAft>
              <a:buClr>
                <a:schemeClr val="accent3"/>
              </a:buClr>
              <a:buSzPct val="95000"/>
              <a:buFont typeface="Wingdings 2"/>
              <a:buChar char=""/>
              <a:defRPr/>
            </a:pPr>
            <a:r>
              <a:rPr lang="en-US" sz="2400" dirty="0">
                <a:latin typeface="+mn-lt"/>
              </a:rPr>
              <a:t>Effective field width ~470 mm.</a:t>
            </a:r>
          </a:p>
          <a:p>
            <a:pPr marL="274320" indent="-274320" fontAlgn="auto">
              <a:spcBef>
                <a:spcPct val="20000"/>
              </a:spcBef>
              <a:spcAft>
                <a:spcPts val="0"/>
              </a:spcAft>
              <a:buClr>
                <a:schemeClr val="accent3"/>
              </a:buClr>
              <a:buSzPct val="95000"/>
              <a:buFont typeface="Wingdings 2"/>
              <a:buChar char=""/>
              <a:defRPr/>
            </a:pPr>
            <a:r>
              <a:rPr lang="en-US" sz="2400" dirty="0">
                <a:latin typeface="+mn-lt"/>
              </a:rPr>
              <a:t>Magnetic force between poles @1.5 T ~ 240t.</a:t>
            </a:r>
          </a:p>
          <a:p>
            <a:pPr marL="274320" indent="-274320" fontAlgn="auto">
              <a:spcBef>
                <a:spcPct val="20000"/>
              </a:spcBef>
              <a:spcAft>
                <a:spcPts val="0"/>
              </a:spcAft>
              <a:buClr>
                <a:schemeClr val="accent3"/>
              </a:buClr>
              <a:buSzPct val="95000"/>
              <a:buFont typeface="Wingdings 2"/>
              <a:buChar char=""/>
              <a:defRPr/>
            </a:pPr>
            <a:r>
              <a:rPr lang="en-US" sz="2400" dirty="0">
                <a:latin typeface="+mn-lt"/>
              </a:rPr>
              <a:t>Magnetic deflection of poles ~0.1 mm.</a:t>
            </a:r>
            <a:endParaRPr lang="en-US" sz="2400" dirty="0">
              <a:latin typeface="+mn-lt"/>
            </a:endParaRPr>
          </a:p>
        </p:txBody>
      </p:sp>
      <p:sp>
        <p:nvSpPr>
          <p:cNvPr id="8" name="Oval 7"/>
          <p:cNvSpPr/>
          <p:nvPr/>
        </p:nvSpPr>
        <p:spPr>
          <a:xfrm rot="20518699">
            <a:off x="-53975" y="3165475"/>
            <a:ext cx="4768850" cy="4079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4"/>
          <p:cNvSpPr txBox="1">
            <a:spLocks/>
          </p:cNvSpPr>
          <p:nvPr/>
        </p:nvSpPr>
        <p:spPr>
          <a:xfrm>
            <a:off x="152400" y="2209800"/>
            <a:ext cx="4876800" cy="6096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2” tension rods along back</a:t>
            </a:r>
          </a:p>
        </p:txBody>
      </p:sp>
      <p:cxnSp>
        <p:nvCxnSpPr>
          <p:cNvPr id="10" name="Straight Arrow Connector 9"/>
          <p:cNvCxnSpPr/>
          <p:nvPr/>
        </p:nvCxnSpPr>
        <p:spPr>
          <a:xfrm rot="16200000" flipH="1">
            <a:off x="1447800" y="2743200"/>
            <a:ext cx="762000" cy="3048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ormAutofit fontScale="90000"/>
          </a:bodyPr>
          <a:lstStyle/>
          <a:p>
            <a:pPr fontAlgn="auto">
              <a:spcAft>
                <a:spcPts val="0"/>
              </a:spcAft>
              <a:defRPr/>
            </a:pPr>
            <a:r>
              <a:rPr lang="en-US" dirty="0" smtClean="0"/>
              <a:t>Overview</a:t>
            </a:r>
            <a:endParaRPr lang="en-US" dirty="0"/>
          </a:p>
        </p:txBody>
      </p:sp>
      <p:pic>
        <p:nvPicPr>
          <p:cNvPr id="35842" name="Picture 5" descr="TAGGER03.png"/>
          <p:cNvPicPr>
            <a:picLocks noChangeAspect="1"/>
          </p:cNvPicPr>
          <p:nvPr/>
        </p:nvPicPr>
        <p:blipFill>
          <a:blip r:embed="rId3"/>
          <a:srcRect/>
          <a:stretch>
            <a:fillRect/>
          </a:stretch>
        </p:blipFill>
        <p:spPr bwMode="auto">
          <a:xfrm>
            <a:off x="0" y="2286000"/>
            <a:ext cx="9144000" cy="4000500"/>
          </a:xfrm>
          <a:prstGeom prst="rect">
            <a:avLst/>
          </a:prstGeom>
          <a:noFill/>
          <a:ln w="9525">
            <a:noFill/>
            <a:miter lim="800000"/>
            <a:headEnd/>
            <a:tailEnd/>
          </a:ln>
        </p:spPr>
      </p:pic>
      <p:grpSp>
        <p:nvGrpSpPr>
          <p:cNvPr id="35843" name="Group 14"/>
          <p:cNvGrpSpPr>
            <a:grpSpLocks/>
          </p:cNvGrpSpPr>
          <p:nvPr/>
        </p:nvGrpSpPr>
        <p:grpSpPr bwMode="auto">
          <a:xfrm>
            <a:off x="762000" y="3765550"/>
            <a:ext cx="4545013" cy="1528763"/>
            <a:chOff x="762000" y="3765174"/>
            <a:chExt cx="4545105" cy="1528486"/>
          </a:xfrm>
        </p:grpSpPr>
        <p:cxnSp>
          <p:nvCxnSpPr>
            <p:cNvPr id="8" name="Straight Connector 7"/>
            <p:cNvCxnSpPr/>
            <p:nvPr/>
          </p:nvCxnSpPr>
          <p:spPr>
            <a:xfrm rot="10800000">
              <a:off x="5154702" y="3765174"/>
              <a:ext cx="152403" cy="76186"/>
            </a:xfrm>
            <a:prstGeom prst="line">
              <a:avLst/>
            </a:prstGeom>
            <a:ln w="19050">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762000" y="5217474"/>
              <a:ext cx="152403" cy="76186"/>
            </a:xfrm>
            <a:prstGeom prst="line">
              <a:avLst/>
            </a:prstGeom>
            <a:ln w="19050">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8202" y="3809616"/>
              <a:ext cx="4419689" cy="1447538"/>
            </a:xfrm>
            <a:prstGeom prst="straightConnector1">
              <a:avLst/>
            </a:prstGeom>
            <a:ln w="19050">
              <a:headEnd type="stealth" w="med" len="lg"/>
              <a:tailEnd type="arrow"/>
            </a:ln>
          </p:spPr>
          <p:style>
            <a:lnRef idx="1">
              <a:schemeClr val="accent1"/>
            </a:lnRef>
            <a:fillRef idx="0">
              <a:schemeClr val="accent1"/>
            </a:fillRef>
            <a:effectRef idx="0">
              <a:schemeClr val="accent1"/>
            </a:effectRef>
            <a:fontRef idx="minor">
              <a:schemeClr val="tx1"/>
            </a:fontRef>
          </p:style>
        </p:cxnSp>
        <p:sp>
          <p:nvSpPr>
            <p:cNvPr id="35855" name="TextBox 10"/>
            <p:cNvSpPr txBox="1">
              <a:spLocks noChangeArrowheads="1"/>
            </p:cNvSpPr>
            <p:nvPr/>
          </p:nvSpPr>
          <p:spPr bwMode="auto">
            <a:xfrm rot="-1219222">
              <a:off x="2707249" y="4375791"/>
              <a:ext cx="1130438" cy="369332"/>
            </a:xfrm>
            <a:prstGeom prst="rect">
              <a:avLst/>
            </a:prstGeom>
            <a:noFill/>
            <a:ln w="9525">
              <a:noFill/>
              <a:miter lim="800000"/>
              <a:headEnd/>
              <a:tailEnd/>
            </a:ln>
          </p:spPr>
          <p:txBody>
            <a:bodyPr wrap="none">
              <a:spAutoFit/>
            </a:bodyPr>
            <a:lstStyle/>
            <a:p>
              <a:r>
                <a:rPr lang="en-US">
                  <a:latin typeface="Constantia" pitchFamily="18" charset="0"/>
                </a:rPr>
                <a:t>6.509 m</a:t>
              </a:r>
            </a:p>
          </p:txBody>
        </p:sp>
      </p:grpSp>
      <p:cxnSp>
        <p:nvCxnSpPr>
          <p:cNvPr id="16" name="Straight Connector 15"/>
          <p:cNvCxnSpPr/>
          <p:nvPr/>
        </p:nvCxnSpPr>
        <p:spPr>
          <a:xfrm rot="5400000" flipH="1" flipV="1">
            <a:off x="152400" y="5029200"/>
            <a:ext cx="1524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57200" y="5181600"/>
            <a:ext cx="1524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5105400"/>
            <a:ext cx="304800" cy="152400"/>
          </a:xfrm>
          <a:prstGeom prst="line">
            <a:avLst/>
          </a:prstGeom>
          <a:ln w="25400">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5847" name="TextBox 18"/>
          <p:cNvSpPr txBox="1">
            <a:spLocks noChangeArrowheads="1"/>
          </p:cNvSpPr>
          <p:nvPr/>
        </p:nvSpPr>
        <p:spPr bwMode="auto">
          <a:xfrm rot="1839303">
            <a:off x="30163" y="5681663"/>
            <a:ext cx="998537" cy="369887"/>
          </a:xfrm>
          <a:prstGeom prst="rect">
            <a:avLst/>
          </a:prstGeom>
          <a:noFill/>
          <a:ln w="9525">
            <a:noFill/>
            <a:miter lim="800000"/>
            <a:headEnd/>
            <a:tailEnd/>
          </a:ln>
        </p:spPr>
        <p:txBody>
          <a:bodyPr wrap="none">
            <a:spAutoFit/>
          </a:bodyPr>
          <a:lstStyle/>
          <a:p>
            <a:r>
              <a:rPr lang="en-US">
                <a:latin typeface="Constantia" pitchFamily="18" charset="0"/>
              </a:rPr>
              <a:t>548 mm</a:t>
            </a:r>
          </a:p>
        </p:txBody>
      </p:sp>
      <p:sp>
        <p:nvSpPr>
          <p:cNvPr id="21" name="Content Placeholder 1"/>
          <p:cNvSpPr txBox="1">
            <a:spLocks/>
          </p:cNvSpPr>
          <p:nvPr/>
        </p:nvSpPr>
        <p:spPr>
          <a:xfrm>
            <a:off x="4953000" y="152400"/>
            <a:ext cx="3810000" cy="2895600"/>
          </a:xfrm>
          <a:prstGeom prst="rect">
            <a:avLst/>
          </a:prstGeom>
        </p:spPr>
        <p:txBody>
          <a:bodyPr/>
          <a:lstStyle/>
          <a:p>
            <a:pPr marL="274320" indent="-274320" fontAlgn="auto">
              <a:spcBef>
                <a:spcPct val="20000"/>
              </a:spcBef>
              <a:spcAft>
                <a:spcPts val="0"/>
              </a:spcAft>
              <a:buClr>
                <a:schemeClr val="accent3"/>
              </a:buClr>
              <a:buSzPct val="95000"/>
              <a:buFont typeface="Wingdings 2"/>
              <a:buChar char=""/>
              <a:defRPr/>
            </a:pPr>
            <a:r>
              <a:rPr lang="en-US" sz="2600" dirty="0">
                <a:latin typeface="+mn-lt"/>
              </a:rPr>
              <a:t>Magnet </a:t>
            </a:r>
            <a:r>
              <a:rPr lang="en-US" sz="2600" dirty="0" err="1">
                <a:latin typeface="+mn-lt"/>
              </a:rPr>
              <a:t>CoilsCoil</a:t>
            </a:r>
            <a:r>
              <a:rPr lang="en-US" sz="2600" dirty="0">
                <a:latin typeface="+mn-lt"/>
              </a:rPr>
              <a:t> </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rPr>
              <a:t>12 by 7 cu matrix.</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rPr>
              <a:t>11 mm sq cu</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rPr>
              <a:t>7 mm water path</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rPr>
              <a:t>1.5 T</a:t>
            </a:r>
            <a:r>
              <a:rPr lang="en-US" sz="2600" dirty="0">
                <a:latin typeface="+mn-lt"/>
                <a:sym typeface="Wingdings" pitchFamily="2" charset="2"/>
              </a:rPr>
              <a:t> 220A 105V</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sym typeface="Wingdings" pitchFamily="2" charset="2"/>
              </a:rPr>
              <a:t>1.8 T 366A 200V</a:t>
            </a:r>
            <a:endParaRPr lang="en-US" sz="2400" dirty="0">
              <a:latin typeface="+mn-lt"/>
            </a:endParaRPr>
          </a:p>
        </p:txBody>
      </p:sp>
      <p:grpSp>
        <p:nvGrpSpPr>
          <p:cNvPr id="24" name="Group 23"/>
          <p:cNvGrpSpPr>
            <a:grpSpLocks/>
          </p:cNvGrpSpPr>
          <p:nvPr/>
        </p:nvGrpSpPr>
        <p:grpSpPr bwMode="auto">
          <a:xfrm>
            <a:off x="6019800" y="2590800"/>
            <a:ext cx="2895600" cy="3440113"/>
            <a:chOff x="6019800" y="2590800"/>
            <a:chExt cx="2895600" cy="3440349"/>
          </a:xfrm>
        </p:grpSpPr>
        <p:pic>
          <p:nvPicPr>
            <p:cNvPr id="35850" name="Picture 2" descr="J:\Talks\magnet_review08\COIL-cut.png"/>
            <p:cNvPicPr>
              <a:picLocks noChangeAspect="1" noChangeArrowheads="1"/>
            </p:cNvPicPr>
            <p:nvPr/>
          </p:nvPicPr>
          <p:blipFill>
            <a:blip r:embed="rId4"/>
            <a:srcRect l="45769" t="26442"/>
            <a:stretch>
              <a:fillRect/>
            </a:stretch>
          </p:blipFill>
          <p:spPr bwMode="auto">
            <a:xfrm>
              <a:off x="6019800" y="2971800"/>
              <a:ext cx="2819400" cy="3059349"/>
            </a:xfrm>
            <a:prstGeom prst="rect">
              <a:avLst/>
            </a:prstGeom>
            <a:noFill/>
            <a:ln w="9525">
              <a:noFill/>
              <a:miter lim="800000"/>
              <a:headEnd/>
              <a:tailEnd/>
            </a:ln>
          </p:spPr>
        </p:pic>
        <p:sp>
          <p:nvSpPr>
            <p:cNvPr id="23" name="Rectangle 22"/>
            <p:cNvSpPr/>
            <p:nvPr/>
          </p:nvSpPr>
          <p:spPr>
            <a:xfrm>
              <a:off x="8458200" y="2590800"/>
              <a:ext cx="457200" cy="45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ormAutofit fontScale="90000"/>
          </a:bodyPr>
          <a:lstStyle/>
          <a:p>
            <a:pPr fontAlgn="auto">
              <a:spcAft>
                <a:spcPts val="0"/>
              </a:spcAft>
              <a:defRPr/>
            </a:pPr>
            <a:r>
              <a:rPr lang="en-US" dirty="0" smtClean="0"/>
              <a:t>Overview</a:t>
            </a:r>
            <a:endParaRPr lang="en-US" dirty="0"/>
          </a:p>
        </p:txBody>
      </p:sp>
      <p:pic>
        <p:nvPicPr>
          <p:cNvPr id="36866" name="Picture 2" descr="TAGGER04.png"/>
          <p:cNvPicPr>
            <a:picLocks noChangeAspect="1"/>
          </p:cNvPicPr>
          <p:nvPr/>
        </p:nvPicPr>
        <p:blipFill>
          <a:blip r:embed="rId3"/>
          <a:srcRect/>
          <a:stretch>
            <a:fillRect/>
          </a:stretch>
        </p:blipFill>
        <p:spPr bwMode="auto">
          <a:xfrm>
            <a:off x="0" y="2286000"/>
            <a:ext cx="9144000" cy="4000500"/>
          </a:xfrm>
          <a:prstGeom prst="rect">
            <a:avLst/>
          </a:prstGeom>
          <a:noFill/>
          <a:ln w="9525">
            <a:noFill/>
            <a:miter lim="800000"/>
            <a:headEnd/>
            <a:tailEnd/>
          </a:ln>
        </p:spPr>
      </p:pic>
      <p:grpSp>
        <p:nvGrpSpPr>
          <p:cNvPr id="36867" name="Group 26"/>
          <p:cNvGrpSpPr>
            <a:grpSpLocks/>
          </p:cNvGrpSpPr>
          <p:nvPr/>
        </p:nvGrpSpPr>
        <p:grpSpPr bwMode="auto">
          <a:xfrm>
            <a:off x="1066800" y="2725738"/>
            <a:ext cx="8131175" cy="2379662"/>
            <a:chOff x="1066800" y="2725270"/>
            <a:chExt cx="8130990" cy="2380130"/>
          </a:xfrm>
        </p:grpSpPr>
        <p:cxnSp>
          <p:nvCxnSpPr>
            <p:cNvPr id="8" name="Straight Connector 7"/>
            <p:cNvCxnSpPr/>
            <p:nvPr/>
          </p:nvCxnSpPr>
          <p:spPr>
            <a:xfrm rot="10800000">
              <a:off x="1066800" y="4952970"/>
              <a:ext cx="228595" cy="152430"/>
            </a:xfrm>
            <a:prstGeom prst="line">
              <a:avLst/>
            </a:prstGeom>
            <a:ln w="19050">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9045393" y="2725270"/>
              <a:ext cx="152397" cy="76215"/>
            </a:xfrm>
            <a:prstGeom prst="line">
              <a:avLst/>
            </a:prstGeom>
            <a:ln w="19050">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36659" y="2818950"/>
              <a:ext cx="7907157" cy="2249930"/>
            </a:xfrm>
            <a:prstGeom prst="straightConnector1">
              <a:avLst/>
            </a:prstGeom>
            <a:ln w="19050">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6887" name="TextBox 10"/>
            <p:cNvSpPr txBox="1">
              <a:spLocks noChangeArrowheads="1"/>
            </p:cNvSpPr>
            <p:nvPr/>
          </p:nvSpPr>
          <p:spPr bwMode="auto">
            <a:xfrm rot="-1114152">
              <a:off x="4602877" y="4304716"/>
              <a:ext cx="1553630" cy="646331"/>
            </a:xfrm>
            <a:prstGeom prst="rect">
              <a:avLst/>
            </a:prstGeom>
            <a:noFill/>
            <a:ln w="9525">
              <a:noFill/>
              <a:miter lim="800000"/>
              <a:headEnd/>
              <a:tailEnd/>
            </a:ln>
          </p:spPr>
          <p:txBody>
            <a:bodyPr>
              <a:spAutoFit/>
            </a:bodyPr>
            <a:lstStyle/>
            <a:p>
              <a:r>
                <a:rPr lang="en-US">
                  <a:latin typeface="Constantia" pitchFamily="18" charset="0"/>
                </a:rPr>
                <a:t>11.1 m long</a:t>
              </a:r>
            </a:p>
            <a:p>
              <a:r>
                <a:rPr lang="en-US">
                  <a:latin typeface="Constantia" pitchFamily="18" charset="0"/>
                </a:rPr>
                <a:t>Exit Window</a:t>
              </a:r>
            </a:p>
          </p:txBody>
        </p:sp>
      </p:grpSp>
      <p:sp>
        <p:nvSpPr>
          <p:cNvPr id="29" name="Content Placeholder 1"/>
          <p:cNvSpPr txBox="1">
            <a:spLocks/>
          </p:cNvSpPr>
          <p:nvPr/>
        </p:nvSpPr>
        <p:spPr>
          <a:xfrm>
            <a:off x="4648200" y="609600"/>
            <a:ext cx="4114800" cy="2133600"/>
          </a:xfrm>
          <a:prstGeom prst="rect">
            <a:avLst/>
          </a:prstGeom>
        </p:spPr>
        <p:txBody>
          <a:bodyPr/>
          <a:lstStyle/>
          <a:p>
            <a:pPr marL="274320" indent="-274320" fontAlgn="auto">
              <a:spcBef>
                <a:spcPct val="20000"/>
              </a:spcBef>
              <a:spcAft>
                <a:spcPts val="0"/>
              </a:spcAft>
              <a:buClr>
                <a:schemeClr val="accent3"/>
              </a:buClr>
              <a:buSzPct val="95000"/>
              <a:buFont typeface="Wingdings 2"/>
              <a:buChar char=""/>
              <a:defRPr/>
            </a:pPr>
            <a:r>
              <a:rPr lang="en-US" sz="2600" dirty="0">
                <a:latin typeface="+mn-lt"/>
              </a:rPr>
              <a:t>1” reinforcing ribs.</a:t>
            </a:r>
          </a:p>
          <a:p>
            <a:pPr marL="274320" indent="-274320" fontAlgn="auto">
              <a:spcBef>
                <a:spcPct val="20000"/>
              </a:spcBef>
              <a:spcAft>
                <a:spcPts val="0"/>
              </a:spcAft>
              <a:buClr>
                <a:schemeClr val="accent3"/>
              </a:buClr>
              <a:buSzPct val="95000"/>
              <a:buFont typeface="Wingdings 2"/>
              <a:buChar char=""/>
              <a:defRPr/>
            </a:pPr>
            <a:r>
              <a:rPr lang="en-US" sz="2600" dirty="0">
                <a:latin typeface="+mn-lt"/>
              </a:rPr>
              <a:t>¼” </a:t>
            </a:r>
            <a:r>
              <a:rPr lang="en-US" sz="2600" dirty="0" err="1">
                <a:latin typeface="+mn-lt"/>
              </a:rPr>
              <a:t>Stn.Stl</a:t>
            </a:r>
            <a:r>
              <a:rPr lang="en-US" sz="2600" dirty="0">
                <a:latin typeface="+mn-lt"/>
              </a:rPr>
              <a:t>. Shell</a:t>
            </a:r>
          </a:p>
          <a:p>
            <a:pPr marL="731520" lvl="1" indent="-274320" fontAlgn="auto">
              <a:spcBef>
                <a:spcPct val="20000"/>
              </a:spcBef>
              <a:spcAft>
                <a:spcPts val="0"/>
              </a:spcAft>
              <a:buClr>
                <a:schemeClr val="accent3"/>
              </a:buClr>
              <a:buSzPct val="95000"/>
              <a:buFont typeface="Wingdings 2"/>
              <a:buChar char=""/>
              <a:defRPr/>
            </a:pPr>
            <a:r>
              <a:rPr lang="en-US" sz="2600" dirty="0">
                <a:latin typeface="+mn-lt"/>
              </a:rPr>
              <a:t>Max 1 mm deflection</a:t>
            </a:r>
          </a:p>
          <a:p>
            <a:pPr marL="274320" indent="-274320" fontAlgn="auto">
              <a:spcBef>
                <a:spcPct val="20000"/>
              </a:spcBef>
              <a:spcAft>
                <a:spcPts val="0"/>
              </a:spcAft>
              <a:buClr>
                <a:schemeClr val="accent3"/>
              </a:buClr>
              <a:buSzPct val="95000"/>
              <a:buFont typeface="Wingdings 2"/>
              <a:buChar char=""/>
              <a:defRPr/>
            </a:pPr>
            <a:r>
              <a:rPr lang="en-US" sz="2600" dirty="0">
                <a:latin typeface="+mn-lt"/>
              </a:rPr>
              <a:t>3/8” (9.5 mm) O-ring</a:t>
            </a:r>
          </a:p>
        </p:txBody>
      </p:sp>
      <p:grpSp>
        <p:nvGrpSpPr>
          <p:cNvPr id="5" name="Group 59"/>
          <p:cNvGrpSpPr>
            <a:grpSpLocks/>
          </p:cNvGrpSpPr>
          <p:nvPr/>
        </p:nvGrpSpPr>
        <p:grpSpPr bwMode="auto">
          <a:xfrm>
            <a:off x="152400" y="1676400"/>
            <a:ext cx="4800600" cy="2895600"/>
            <a:chOff x="152400" y="1676400"/>
            <a:chExt cx="4800600" cy="2895600"/>
          </a:xfrm>
        </p:grpSpPr>
        <p:sp>
          <p:nvSpPr>
            <p:cNvPr id="32" name="Content Placeholder 4"/>
            <p:cNvSpPr txBox="1">
              <a:spLocks/>
            </p:cNvSpPr>
            <p:nvPr/>
          </p:nvSpPr>
          <p:spPr>
            <a:xfrm>
              <a:off x="152400" y="1676400"/>
              <a:ext cx="3810000" cy="685800"/>
            </a:xfrm>
            <a:prstGeom prst="rect">
              <a:avLst/>
            </a:prstGeom>
          </p:spPr>
          <p:txBody>
            <a:bodyPr>
              <a:normAutofit lnSpcReduction="10000"/>
            </a:bodyPr>
            <a:lstStyle/>
            <a:p>
              <a:pPr marL="274320" indent="-274320" fontAlgn="auto">
                <a:spcBef>
                  <a:spcPct val="20000"/>
                </a:spcBef>
                <a:spcAft>
                  <a:spcPts val="0"/>
                </a:spcAft>
                <a:buClr>
                  <a:schemeClr val="accent3"/>
                </a:buClr>
                <a:buSzPct val="95000"/>
                <a:buFont typeface="Wingdings 2"/>
                <a:buChar char=""/>
                <a:defRPr/>
              </a:pPr>
              <a:r>
                <a:rPr lang="en-US" sz="2000" dirty="0">
                  <a:latin typeface="+mn-lt"/>
                </a:rPr>
                <a:t>Brackets to support vacuum forces.</a:t>
              </a:r>
            </a:p>
          </p:txBody>
        </p:sp>
        <p:grpSp>
          <p:nvGrpSpPr>
            <p:cNvPr id="36875" name="Group 58"/>
            <p:cNvGrpSpPr>
              <a:grpSpLocks/>
            </p:cNvGrpSpPr>
            <p:nvPr/>
          </p:nvGrpSpPr>
          <p:grpSpPr bwMode="auto">
            <a:xfrm>
              <a:off x="990600" y="2133600"/>
              <a:ext cx="3962400" cy="2438400"/>
              <a:chOff x="990600" y="2133600"/>
              <a:chExt cx="3962400" cy="2438400"/>
            </a:xfrm>
          </p:grpSpPr>
          <p:cxnSp>
            <p:nvCxnSpPr>
              <p:cNvPr id="34" name="Straight Arrow Connector 33"/>
              <p:cNvCxnSpPr/>
              <p:nvPr/>
            </p:nvCxnSpPr>
            <p:spPr>
              <a:xfrm rot="16200000" flipH="1">
                <a:off x="762000" y="2819400"/>
                <a:ext cx="2057400" cy="6858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81000" y="3200400"/>
                <a:ext cx="2209800" cy="76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0" y="3124200"/>
                <a:ext cx="2438400" cy="457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1066800" y="2514600"/>
                <a:ext cx="1981200" cy="1219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1447800" y="2133600"/>
                <a:ext cx="1828800" cy="18288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447800" y="2133600"/>
                <a:ext cx="2362200" cy="16002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447800" y="2133600"/>
                <a:ext cx="2971800" cy="14478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447800" y="2133600"/>
                <a:ext cx="3505200" cy="129540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pic>
        <p:nvPicPr>
          <p:cNvPr id="61" name="Picture 2" descr="J:\Talks\magnet_review08\TAGGER_vacCut.jpg"/>
          <p:cNvPicPr>
            <a:picLocks noChangeAspect="1" noChangeArrowheads="1"/>
          </p:cNvPicPr>
          <p:nvPr/>
        </p:nvPicPr>
        <p:blipFill>
          <a:blip r:embed="rId4"/>
          <a:srcRect l="11078" t="23599" r="17065" b="4401"/>
          <a:stretch>
            <a:fillRect/>
          </a:stretch>
        </p:blipFill>
        <p:spPr bwMode="auto">
          <a:xfrm>
            <a:off x="5638800" y="3352800"/>
            <a:ext cx="3505200" cy="3505200"/>
          </a:xfrm>
          <a:prstGeom prst="rect">
            <a:avLst/>
          </a:prstGeom>
          <a:noFill/>
          <a:ln w="9525">
            <a:noFill/>
            <a:miter lim="800000"/>
            <a:headEnd/>
            <a:tailEnd/>
          </a:ln>
        </p:spPr>
      </p:pic>
      <p:grpSp>
        <p:nvGrpSpPr>
          <p:cNvPr id="7" name="Group 66"/>
          <p:cNvGrpSpPr>
            <a:grpSpLocks/>
          </p:cNvGrpSpPr>
          <p:nvPr/>
        </p:nvGrpSpPr>
        <p:grpSpPr bwMode="auto">
          <a:xfrm>
            <a:off x="381000" y="4953000"/>
            <a:ext cx="3657600" cy="2057400"/>
            <a:chOff x="381000" y="4953000"/>
            <a:chExt cx="3657600" cy="2057400"/>
          </a:xfrm>
        </p:grpSpPr>
        <p:sp>
          <p:nvSpPr>
            <p:cNvPr id="62" name="Content Placeholder 4"/>
            <p:cNvSpPr txBox="1">
              <a:spLocks/>
            </p:cNvSpPr>
            <p:nvPr/>
          </p:nvSpPr>
          <p:spPr>
            <a:xfrm>
              <a:off x="381000" y="6172200"/>
              <a:ext cx="3657600" cy="838200"/>
            </a:xfrm>
            <a:prstGeom prst="rect">
              <a:avLst/>
            </a:prstGeom>
          </p:spPr>
          <p:txBody>
            <a:bodyPr>
              <a:normAutofit/>
            </a:bodyPr>
            <a:lstStyle/>
            <a:p>
              <a:pPr marL="169863" indent="-169863" fontAlgn="auto">
                <a:spcBef>
                  <a:spcPts val="400"/>
                </a:spcBef>
                <a:spcAft>
                  <a:spcPts val="0"/>
                </a:spcAft>
                <a:buClr>
                  <a:schemeClr val="accent3">
                    <a:lumMod val="60000"/>
                    <a:lumOff val="40000"/>
                  </a:schemeClr>
                </a:buClr>
                <a:buSzPct val="78000"/>
                <a:buFont typeface="Symbol" pitchFamily="18" charset="2"/>
                <a:buChar char="·"/>
                <a:defRPr/>
              </a:pPr>
              <a:r>
                <a:rPr lang="en-US" dirty="0">
                  <a:latin typeface="+mn-lt"/>
                </a:rPr>
                <a:t>Two NMR probes for field stabilization and monitoring.</a:t>
              </a:r>
              <a:endParaRPr lang="en-US" dirty="0">
                <a:latin typeface="Cambria Math"/>
                <a:ea typeface="Cambria Math"/>
              </a:endParaRPr>
            </a:p>
            <a:p>
              <a:pPr marL="365760" indent="-256032" fontAlgn="auto">
                <a:spcBef>
                  <a:spcPts val="400"/>
                </a:spcBef>
                <a:spcAft>
                  <a:spcPts val="0"/>
                </a:spcAft>
                <a:buClr>
                  <a:schemeClr val="accent3">
                    <a:lumMod val="60000"/>
                    <a:lumOff val="40000"/>
                  </a:schemeClr>
                </a:buClr>
                <a:buSzPct val="78000"/>
                <a:buFont typeface="Wingdings 3"/>
                <a:buChar char=""/>
                <a:defRPr/>
              </a:pPr>
              <a:endParaRPr lang="en-US" dirty="0">
                <a:latin typeface="Cambria Math"/>
                <a:ea typeface="Cambria Math"/>
              </a:endParaRPr>
            </a:p>
          </p:txBody>
        </p:sp>
        <p:cxnSp>
          <p:nvCxnSpPr>
            <p:cNvPr id="63" name="Straight Arrow Connector 62"/>
            <p:cNvCxnSpPr/>
            <p:nvPr/>
          </p:nvCxnSpPr>
          <p:spPr>
            <a:xfrm rot="16200000" flipV="1">
              <a:off x="-114300" y="5448300"/>
              <a:ext cx="1219200" cy="2286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819912"/>
          </a:xfrm>
        </p:spPr>
        <p:txBody>
          <a:bodyPr>
            <a:normAutofit fontScale="90000"/>
          </a:bodyPr>
          <a:lstStyle/>
          <a:p>
            <a:pPr fontAlgn="auto">
              <a:spcAft>
                <a:spcPts val="0"/>
              </a:spcAft>
              <a:defRPr/>
            </a:pPr>
            <a:r>
              <a:rPr lang="en-US" dirty="0" smtClean="0"/>
              <a:t>Status of FEA (Vacuum Chamber)</a:t>
            </a:r>
            <a:endParaRPr lang="en-US" dirty="0"/>
          </a:p>
        </p:txBody>
      </p:sp>
      <p:pic>
        <p:nvPicPr>
          <p:cNvPr id="37890" name="Picture 2" descr="Simulation_Report_Files/Figure0001.png"/>
          <p:cNvPicPr>
            <a:picLocks noChangeAspect="1" noChangeArrowheads="1"/>
          </p:cNvPicPr>
          <p:nvPr/>
        </p:nvPicPr>
        <p:blipFill>
          <a:blip r:embed="rId3"/>
          <a:srcRect/>
          <a:stretch>
            <a:fillRect/>
          </a:stretch>
        </p:blipFill>
        <p:spPr bwMode="auto">
          <a:xfrm>
            <a:off x="1752600" y="1752600"/>
            <a:ext cx="5694363" cy="4762500"/>
          </a:xfrm>
          <a:prstGeom prst="rect">
            <a:avLst/>
          </a:prstGeom>
          <a:noFill/>
          <a:ln w="9525">
            <a:noFill/>
            <a:miter lim="800000"/>
            <a:headEnd/>
            <a:tailEnd/>
          </a:ln>
        </p:spPr>
      </p:pic>
      <p:sp>
        <p:nvSpPr>
          <p:cNvPr id="37891" name="TextBox 3"/>
          <p:cNvSpPr txBox="1">
            <a:spLocks noChangeArrowheads="1"/>
          </p:cNvSpPr>
          <p:nvPr/>
        </p:nvSpPr>
        <p:spPr bwMode="auto">
          <a:xfrm>
            <a:off x="2209800" y="2286000"/>
            <a:ext cx="3581400" cy="646113"/>
          </a:xfrm>
          <a:prstGeom prst="rect">
            <a:avLst/>
          </a:prstGeom>
          <a:noFill/>
          <a:ln w="9525">
            <a:noFill/>
            <a:miter lim="800000"/>
            <a:headEnd/>
            <a:tailEnd/>
          </a:ln>
        </p:spPr>
        <p:txBody>
          <a:bodyPr>
            <a:spAutoFit/>
          </a:bodyPr>
          <a:lstStyle/>
          <a:p>
            <a:r>
              <a:rPr lang="en-US">
                <a:latin typeface="Constantia" pitchFamily="18" charset="0"/>
              </a:rPr>
              <a:t>Vacuum Chamber has been modeled with ANSYS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514350"/>
            <a:ext cx="2743200" cy="1162050"/>
          </a:xfrm>
        </p:spPr>
        <p:txBody>
          <a:bodyPr/>
          <a:lstStyle/>
          <a:p>
            <a:r>
              <a:rPr lang="en-US" sz="4000" smtClean="0"/>
              <a:t>Status of FEA </a:t>
            </a:r>
          </a:p>
        </p:txBody>
      </p:sp>
      <p:sp>
        <p:nvSpPr>
          <p:cNvPr id="38914" name="Text Placeholder 4"/>
          <p:cNvSpPr>
            <a:spLocks noGrp="1"/>
          </p:cNvSpPr>
          <p:nvPr>
            <p:ph type="body" idx="2"/>
          </p:nvPr>
        </p:nvSpPr>
        <p:spPr/>
        <p:txBody>
          <a:bodyPr/>
          <a:lstStyle/>
          <a:p>
            <a:r>
              <a:rPr lang="en-US" smtClean="0"/>
              <a:t>Deformation of the stainless steel skin due to the vacuum forces has been modeled. </a:t>
            </a:r>
          </a:p>
          <a:p>
            <a:endParaRPr lang="en-US" smtClean="0"/>
          </a:p>
          <a:p>
            <a:r>
              <a:rPr lang="en-US" smtClean="0"/>
              <a:t>The distance between supports  and the thickness of the skin are reasonable.  </a:t>
            </a:r>
          </a:p>
          <a:p>
            <a:endParaRPr lang="en-US" smtClean="0"/>
          </a:p>
          <a:p>
            <a:r>
              <a:rPr lang="en-US" smtClean="0"/>
              <a:t>Here maximum deformation of  skin is 0.035” (0.9 mm).</a:t>
            </a:r>
          </a:p>
        </p:txBody>
      </p:sp>
      <p:pic>
        <p:nvPicPr>
          <p:cNvPr id="38915" name="Content Placeholder 5" descr="Simulation_Report_Files/StaticFigure0022.png"/>
          <p:cNvPicPr>
            <a:picLocks noGrp="1"/>
          </p:cNvPicPr>
          <p:nvPr>
            <p:ph sz="half" idx="1"/>
          </p:nvPr>
        </p:nvPicPr>
        <p:blipFill>
          <a:blip r:embed="rId3"/>
          <a:srcRect/>
          <a:stretch>
            <a:fillRect/>
          </a:stretch>
        </p:blipFill>
        <p:spPr>
          <a:xfrm>
            <a:off x="3575050" y="2252663"/>
            <a:ext cx="5111750" cy="34194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800" y="514350"/>
            <a:ext cx="2743200" cy="1162050"/>
          </a:xfrm>
        </p:spPr>
        <p:txBody>
          <a:bodyPr/>
          <a:lstStyle/>
          <a:p>
            <a:r>
              <a:rPr lang="en-US" sz="4000" smtClean="0"/>
              <a:t>Status of FEA </a:t>
            </a:r>
          </a:p>
        </p:txBody>
      </p:sp>
      <p:sp>
        <p:nvSpPr>
          <p:cNvPr id="39938" name="Text Placeholder 4"/>
          <p:cNvSpPr>
            <a:spLocks noGrp="1"/>
          </p:cNvSpPr>
          <p:nvPr>
            <p:ph type="body" idx="2"/>
          </p:nvPr>
        </p:nvSpPr>
        <p:spPr>
          <a:xfrm>
            <a:off x="381000" y="1676400"/>
            <a:ext cx="2743200" cy="4572000"/>
          </a:xfrm>
        </p:spPr>
        <p:txBody>
          <a:bodyPr/>
          <a:lstStyle/>
          <a:p>
            <a:r>
              <a:rPr lang="en-US" smtClean="0"/>
              <a:t>Deformation of the stainless steel window opening. </a:t>
            </a:r>
          </a:p>
          <a:p>
            <a:endParaRPr lang="en-US" smtClean="0"/>
          </a:p>
          <a:p>
            <a:r>
              <a:rPr lang="en-US" smtClean="0"/>
              <a:t>Here maximum deformation of  flange which supports the window  is 0.018” (0.5mm).</a:t>
            </a:r>
          </a:p>
        </p:txBody>
      </p:sp>
      <p:pic>
        <p:nvPicPr>
          <p:cNvPr id="39939" name="Content Placeholder 8" descr="Simulation_Report_Files/StaticFigure0024.png"/>
          <p:cNvPicPr>
            <a:picLocks noGrp="1"/>
          </p:cNvPicPr>
          <p:nvPr>
            <p:ph sz="half" idx="1"/>
          </p:nvPr>
        </p:nvPicPr>
        <p:blipFill>
          <a:blip r:embed="rId3"/>
          <a:srcRect/>
          <a:stretch>
            <a:fillRect/>
          </a:stretch>
        </p:blipFill>
        <p:spPr>
          <a:xfrm>
            <a:off x="3352800" y="2057400"/>
            <a:ext cx="5791200" cy="4114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514350"/>
            <a:ext cx="2743200" cy="1162050"/>
          </a:xfrm>
        </p:spPr>
        <p:txBody>
          <a:bodyPr/>
          <a:lstStyle/>
          <a:p>
            <a:r>
              <a:rPr lang="en-US" sz="4000" smtClean="0"/>
              <a:t>FEA results</a:t>
            </a:r>
          </a:p>
        </p:txBody>
      </p:sp>
      <p:sp>
        <p:nvSpPr>
          <p:cNvPr id="40962" name="Text Placeholder 4"/>
          <p:cNvSpPr>
            <a:spLocks noGrp="1"/>
          </p:cNvSpPr>
          <p:nvPr>
            <p:ph type="body" idx="2"/>
          </p:nvPr>
        </p:nvSpPr>
        <p:spPr/>
        <p:txBody>
          <a:bodyPr/>
          <a:lstStyle/>
          <a:p>
            <a:r>
              <a:rPr lang="en-US" sz="1800" smtClean="0"/>
              <a:t>Deflection along  o-ring seal was a couple of millimeters. Decided to install support rods similar to the original Glasgow design.</a:t>
            </a:r>
          </a:p>
        </p:txBody>
      </p:sp>
      <p:pic>
        <p:nvPicPr>
          <p:cNvPr id="6" name="Content Placeholder 3" descr="ideastagger.JPG"/>
          <p:cNvPicPr>
            <a:picLocks noGrp="1"/>
          </p:cNvPicPr>
          <p:nvPr>
            <p:ph sz="half" idx="1"/>
          </p:nvPr>
        </p:nvPicPr>
        <p:blipFill>
          <a:blip r:embed="rId3"/>
          <a:srcRect/>
          <a:stretch>
            <a:fillRect/>
          </a:stretch>
        </p:blipFill>
        <p:spPr>
          <a:xfrm>
            <a:off x="3575050" y="1900238"/>
            <a:ext cx="5111750" cy="4124325"/>
          </a:xfrm>
        </p:spPr>
      </p:pic>
      <p:sp>
        <p:nvSpPr>
          <p:cNvPr id="7" name="Oval 6"/>
          <p:cNvSpPr/>
          <p:nvPr/>
        </p:nvSpPr>
        <p:spPr>
          <a:xfrm>
            <a:off x="4191000" y="3276600"/>
            <a:ext cx="609600" cy="685800"/>
          </a:xfrm>
          <a:prstGeom prst="ellipse">
            <a:avLst/>
          </a:prstGeom>
          <a:solidFill>
            <a:schemeClr val="accent6">
              <a:lumMod val="75000"/>
              <a:alpha val="46000"/>
            </a:schemeClr>
          </a:solidFill>
          <a:ln w="101600" cmpd="dbl">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85800" y="514350"/>
            <a:ext cx="2743200" cy="1162050"/>
          </a:xfrm>
        </p:spPr>
        <p:txBody>
          <a:bodyPr/>
          <a:lstStyle/>
          <a:p>
            <a:r>
              <a:rPr lang="en-US" smtClean="0"/>
              <a:t>FEA Magnet Yoke</a:t>
            </a:r>
          </a:p>
        </p:txBody>
      </p:sp>
      <p:sp>
        <p:nvSpPr>
          <p:cNvPr id="41986" name="Text Placeholder 2"/>
          <p:cNvSpPr>
            <a:spLocks noGrp="1"/>
          </p:cNvSpPr>
          <p:nvPr>
            <p:ph type="body" idx="2"/>
          </p:nvPr>
        </p:nvSpPr>
        <p:spPr/>
        <p:txBody>
          <a:bodyPr/>
          <a:lstStyle/>
          <a:p>
            <a:r>
              <a:rPr lang="en-US" smtClean="0"/>
              <a:t>The total force on the poles was taken from Yang’s earlier analysis. </a:t>
            </a:r>
          </a:p>
          <a:p>
            <a:endParaRPr lang="en-US" smtClean="0"/>
          </a:p>
          <a:p>
            <a:r>
              <a:rPr lang="en-US" smtClean="0"/>
              <a:t>The total deflection of the pole due to magnetic and vacuum forces was computed to be 0.02” (0.05 mm)</a:t>
            </a:r>
          </a:p>
          <a:p>
            <a:endParaRPr lang="en-US" smtClean="0"/>
          </a:p>
          <a:p>
            <a:r>
              <a:rPr lang="en-US" smtClean="0"/>
              <a:t>The change in gap will be then ~0.1 mm. We should remember that the Mainz magnet had twice the deflection calculated but 0.2 mm would still be good.</a:t>
            </a:r>
          </a:p>
        </p:txBody>
      </p:sp>
      <p:pic>
        <p:nvPicPr>
          <p:cNvPr id="41987" name="Picture 2" descr="J:\Talks_jlab\talks 09\GlueXcollabMay09_tagger\StaticFigure0019.png"/>
          <p:cNvPicPr>
            <a:picLocks noGrp="1" noChangeAspect="1" noChangeArrowheads="1"/>
          </p:cNvPicPr>
          <p:nvPr>
            <p:ph sz="half" idx="1"/>
          </p:nvPr>
        </p:nvPicPr>
        <p:blipFill>
          <a:blip r:embed="rId3"/>
          <a:srcRect/>
          <a:stretch>
            <a:fillRect/>
          </a:stretch>
        </p:blipFill>
        <p:spPr>
          <a:xfrm>
            <a:off x="3433763" y="762000"/>
            <a:ext cx="5711825" cy="5486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Design Status Summary</a:t>
            </a:r>
          </a:p>
        </p:txBody>
      </p:sp>
      <p:sp>
        <p:nvSpPr>
          <p:cNvPr id="15362" name="Content Placeholder 2"/>
          <p:cNvSpPr>
            <a:spLocks noGrp="1"/>
          </p:cNvSpPr>
          <p:nvPr>
            <p:ph idx="1"/>
          </p:nvPr>
        </p:nvSpPr>
        <p:spPr>
          <a:xfrm>
            <a:off x="457200" y="1612900"/>
            <a:ext cx="8229600" cy="4387850"/>
          </a:xfrm>
        </p:spPr>
        <p:txBody>
          <a:bodyPr/>
          <a:lstStyle/>
          <a:p>
            <a:r>
              <a:rPr lang="en-US" smtClean="0"/>
              <a:t>Initial 3-D models exist but they are not final.</a:t>
            </a:r>
          </a:p>
          <a:p>
            <a:pPr lvl="1"/>
            <a:r>
              <a:rPr lang="en-US" u="sng" smtClean="0"/>
              <a:t>Changes still being made</a:t>
            </a:r>
            <a:r>
              <a:rPr lang="en-US" smtClean="0"/>
              <a:t>.</a:t>
            </a:r>
          </a:p>
          <a:p>
            <a:r>
              <a:rPr lang="en-US" smtClean="0"/>
              <a:t>No real assembly or detail drawings exist.</a:t>
            </a:r>
          </a:p>
          <a:p>
            <a:r>
              <a:rPr lang="en-US" smtClean="0"/>
              <a:t>Substantial FEM analysis has been done at Glasgow.</a:t>
            </a:r>
          </a:p>
          <a:p>
            <a:r>
              <a:rPr lang="en-US" smtClean="0"/>
              <a:t>Substantial FEM analysis is being done now @ JLAB.</a:t>
            </a:r>
          </a:p>
        </p:txBody>
      </p:sp>
      <p:pic>
        <p:nvPicPr>
          <p:cNvPr id="15363" name="Picture 3" descr="TAGGER04.png"/>
          <p:cNvPicPr>
            <a:picLocks noChangeAspect="1"/>
          </p:cNvPicPr>
          <p:nvPr/>
        </p:nvPicPr>
        <p:blipFill>
          <a:blip r:embed="rId3"/>
          <a:srcRect/>
          <a:stretch>
            <a:fillRect/>
          </a:stretch>
        </p:blipFill>
        <p:spPr bwMode="auto">
          <a:xfrm>
            <a:off x="914400" y="4024313"/>
            <a:ext cx="6477000" cy="2833687"/>
          </a:xfrm>
          <a:prstGeom prst="rect">
            <a:avLst/>
          </a:prstGeom>
          <a:noFill/>
          <a:ln w="9525">
            <a:noFill/>
            <a:miter lim="800000"/>
            <a:headEnd/>
            <a:tailEnd/>
          </a:ln>
        </p:spPr>
      </p:pic>
      <p:cxnSp>
        <p:nvCxnSpPr>
          <p:cNvPr id="6" name="Straight Connector 5"/>
          <p:cNvCxnSpPr/>
          <p:nvPr/>
        </p:nvCxnSpPr>
        <p:spPr>
          <a:xfrm flipV="1">
            <a:off x="1219200" y="4383088"/>
            <a:ext cx="3048000" cy="990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52600" y="4800600"/>
            <a:ext cx="381000" cy="228600"/>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10"/>
          <p:cNvSpPr txBox="1">
            <a:spLocks noChangeArrowheads="1"/>
          </p:cNvSpPr>
          <p:nvPr/>
        </p:nvSpPr>
        <p:spPr bwMode="auto">
          <a:xfrm>
            <a:off x="609600" y="4352925"/>
            <a:ext cx="1600200" cy="523875"/>
          </a:xfrm>
          <a:prstGeom prst="rect">
            <a:avLst/>
          </a:prstGeom>
          <a:noFill/>
          <a:ln w="9525">
            <a:noFill/>
            <a:miter lim="800000"/>
            <a:headEnd/>
            <a:tailEnd/>
          </a:ln>
        </p:spPr>
        <p:txBody>
          <a:bodyPr>
            <a:spAutoFit/>
          </a:bodyPr>
          <a:lstStyle/>
          <a:p>
            <a:r>
              <a:rPr lang="en-US" sz="1400" u="sng">
                <a:latin typeface="Constantia" pitchFamily="18" charset="0"/>
              </a:rPr>
              <a:t>Need bolts row to compress o-ring </a:t>
            </a:r>
          </a:p>
        </p:txBody>
      </p:sp>
      <p:sp>
        <p:nvSpPr>
          <p:cNvPr id="15367" name="TextBox 11"/>
          <p:cNvSpPr txBox="1">
            <a:spLocks noChangeArrowheads="1"/>
          </p:cNvSpPr>
          <p:nvPr/>
        </p:nvSpPr>
        <p:spPr bwMode="auto">
          <a:xfrm>
            <a:off x="4648200" y="5800725"/>
            <a:ext cx="2209800" cy="523875"/>
          </a:xfrm>
          <a:prstGeom prst="rect">
            <a:avLst/>
          </a:prstGeom>
          <a:noFill/>
          <a:ln w="9525">
            <a:noFill/>
            <a:miter lim="800000"/>
            <a:headEnd/>
            <a:tailEnd/>
          </a:ln>
        </p:spPr>
        <p:txBody>
          <a:bodyPr>
            <a:spAutoFit/>
          </a:bodyPr>
          <a:lstStyle/>
          <a:p>
            <a:r>
              <a:rPr lang="en-US" sz="1400" u="sng">
                <a:latin typeface="Constantia" pitchFamily="18" charset="0"/>
              </a:rPr>
              <a:t>Need jacks to separate iron plates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514350"/>
            <a:ext cx="2743200" cy="1162050"/>
          </a:xfrm>
        </p:spPr>
        <p:txBody>
          <a:bodyPr/>
          <a:lstStyle/>
          <a:p>
            <a:r>
              <a:rPr lang="en-US" smtClean="0"/>
              <a:t>FEA Chamber Support Bracket</a:t>
            </a:r>
          </a:p>
        </p:txBody>
      </p:sp>
      <p:sp>
        <p:nvSpPr>
          <p:cNvPr id="43010" name="Text Placeholder 2"/>
          <p:cNvSpPr>
            <a:spLocks noGrp="1"/>
          </p:cNvSpPr>
          <p:nvPr>
            <p:ph type="body" idx="2"/>
          </p:nvPr>
        </p:nvSpPr>
        <p:spPr/>
        <p:txBody>
          <a:bodyPr/>
          <a:lstStyle/>
          <a:p>
            <a:r>
              <a:rPr lang="en-US" smtClean="0"/>
              <a:t>The deflection of the support bracket was modeled and found to be reasonable.</a:t>
            </a:r>
          </a:p>
          <a:p>
            <a:endParaRPr lang="en-US" smtClean="0"/>
          </a:p>
        </p:txBody>
      </p:sp>
      <p:pic>
        <p:nvPicPr>
          <p:cNvPr id="43011" name="Picture 2" descr="J:\Talks_jlab\talks 09\GlueXcollabMay09_tagger\StaticFigure0016.png"/>
          <p:cNvPicPr>
            <a:picLocks noGrp="1" noChangeAspect="1" noChangeArrowheads="1"/>
          </p:cNvPicPr>
          <p:nvPr>
            <p:ph sz="half" idx="1"/>
          </p:nvPr>
        </p:nvPicPr>
        <p:blipFill>
          <a:blip r:embed="rId3"/>
          <a:srcRect/>
          <a:stretch>
            <a:fillRect/>
          </a:stretch>
        </p:blipFill>
        <p:spPr>
          <a:xfrm>
            <a:off x="3433763" y="762000"/>
            <a:ext cx="5711825" cy="5486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FE Analysis</a:t>
            </a:r>
          </a:p>
        </p:txBody>
      </p:sp>
      <p:sp>
        <p:nvSpPr>
          <p:cNvPr id="44034" name="Content Placeholder 2"/>
          <p:cNvSpPr>
            <a:spLocks noGrp="1"/>
          </p:cNvSpPr>
          <p:nvPr>
            <p:ph idx="1"/>
          </p:nvPr>
        </p:nvSpPr>
        <p:spPr>
          <a:xfrm>
            <a:off x="457200" y="1612900"/>
            <a:ext cx="8229600" cy="4387850"/>
          </a:xfrm>
        </p:spPr>
        <p:txBody>
          <a:bodyPr/>
          <a:lstStyle/>
          <a:p>
            <a:r>
              <a:rPr lang="en-US" smtClean="0"/>
              <a:t>Models are well advanced</a:t>
            </a:r>
          </a:p>
          <a:p>
            <a:r>
              <a:rPr lang="en-US" smtClean="0"/>
              <a:t>Final results could be available in about a month.</a:t>
            </a:r>
          </a:p>
          <a:p>
            <a:r>
              <a:rPr lang="en-US" smtClean="0"/>
              <a:t>Would need ~3 months to covert these to a set of documentation acceptable to JLAB as fulfillment of Safety and ES&amp;H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Procurement possible Strategies</a:t>
            </a:r>
            <a:endParaRPr lang="en-US" dirty="0"/>
          </a:p>
        </p:txBody>
      </p:sp>
      <p:sp>
        <p:nvSpPr>
          <p:cNvPr id="3" name="Content Placeholder 2"/>
          <p:cNvSpPr>
            <a:spLocks noGrp="1"/>
          </p:cNvSpPr>
          <p:nvPr>
            <p:ph idx="1"/>
          </p:nvPr>
        </p:nvSpPr>
        <p:spPr>
          <a:xfrm>
            <a:off x="457200" y="2286000"/>
            <a:ext cx="8229600" cy="32639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Issue a design and build contract</a:t>
            </a:r>
          </a:p>
          <a:p>
            <a:pPr marL="640080" lvl="1" indent="-246888" fontAlgn="auto">
              <a:spcAft>
                <a:spcPts val="0"/>
              </a:spcAft>
              <a:buFont typeface="Wingdings 2"/>
              <a:buChar char=""/>
              <a:defRPr/>
            </a:pPr>
            <a:r>
              <a:rPr lang="en-US" dirty="0" smtClean="0"/>
              <a:t>Here the company will take our design proposals and then finish the design or start from scratch.</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Finish the design and then issue a set of build contracts.</a:t>
            </a:r>
          </a:p>
          <a:p>
            <a:pPr marL="640080" lvl="1" indent="-246888" fontAlgn="auto">
              <a:spcAft>
                <a:spcPts val="0"/>
              </a:spcAft>
              <a:buFont typeface="Wingdings 2"/>
              <a:buChar char=""/>
              <a:defRPr/>
            </a:pPr>
            <a:r>
              <a:rPr lang="en-US" dirty="0" smtClean="0"/>
              <a:t>Here we have to generate all documentation and shop drawings ourselves. </a:t>
            </a:r>
          </a:p>
          <a:p>
            <a:pPr lvl="2" indent="-24688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457200" y="1612900"/>
            <a:ext cx="8229600" cy="4387850"/>
          </a:xfrm>
        </p:spPr>
        <p:txBody>
          <a:bodyPr/>
          <a:lstStyle/>
          <a:p>
            <a:r>
              <a:rPr lang="en-US" smtClean="0"/>
              <a:t>JLAB will define the specification and the statement of work for the Magnet and the vacuum chamber.</a:t>
            </a:r>
          </a:p>
          <a:p>
            <a:pPr lvl="1"/>
            <a:r>
              <a:rPr lang="en-US" smtClean="0"/>
              <a:t>Will include a drawing set which represents a proposal for how the magnet could be built.</a:t>
            </a:r>
          </a:p>
          <a:p>
            <a:r>
              <a:rPr lang="en-US" smtClean="0"/>
              <a:t> Companies bid on the magnet with a proposal how it will be built.</a:t>
            </a:r>
          </a:p>
          <a:p>
            <a:pPr lvl="1"/>
            <a:r>
              <a:rPr lang="en-US" smtClean="0"/>
              <a:t>They can change the design as long as meets our requirements. </a:t>
            </a:r>
          </a:p>
          <a:p>
            <a:r>
              <a:rPr lang="en-US" smtClean="0"/>
              <a:t>When the final design is finished it will be reviewed.</a:t>
            </a:r>
          </a:p>
          <a:p>
            <a:r>
              <a:rPr lang="en-US" smtClean="0"/>
              <a:t>Material procurement and manufacturing starts.</a:t>
            </a:r>
          </a:p>
        </p:txBody>
      </p:sp>
      <p:sp>
        <p:nvSpPr>
          <p:cNvPr id="3" name="Slide Number Placeholder 2"/>
          <p:cNvSpPr>
            <a:spLocks noGrp="1"/>
          </p:cNvSpPr>
          <p:nvPr>
            <p:ph type="sldNum" sz="quarter" idx="12"/>
          </p:nvPr>
        </p:nvSpPr>
        <p:spPr/>
        <p:txBody>
          <a:bodyPr/>
          <a:lstStyle/>
          <a:p>
            <a:pPr>
              <a:defRPr/>
            </a:pPr>
            <a:fld id="{1E12A57F-6BC4-4FA3-8308-9C37D8AEEEFF}" type="slidenum">
              <a:rPr lang="en-US"/>
              <a:pPr>
                <a:defRPr/>
              </a:pPr>
              <a:t>5</a:t>
            </a:fld>
            <a:endParaRPr lang="en-US" dirty="0"/>
          </a:p>
        </p:txBody>
      </p:sp>
      <p:sp>
        <p:nvSpPr>
          <p:cNvPr id="17411" name="Title 3"/>
          <p:cNvSpPr>
            <a:spLocks noGrp="1"/>
          </p:cNvSpPr>
          <p:nvPr>
            <p:ph type="title"/>
          </p:nvPr>
        </p:nvSpPr>
        <p:spPr/>
        <p:txBody>
          <a:bodyPr/>
          <a:lstStyle/>
          <a:p>
            <a:r>
              <a:rPr lang="en-US" smtClean="0"/>
              <a:t>Design and build contract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12900"/>
            <a:ext cx="8229600" cy="46355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JLAB will design all the components of the magnet system.</a:t>
            </a:r>
          </a:p>
          <a:p>
            <a:pPr marL="640080" lvl="1" indent="-246888" fontAlgn="auto">
              <a:spcAft>
                <a:spcPts val="0"/>
              </a:spcAft>
              <a:buFont typeface="Wingdings 2"/>
              <a:buChar char=""/>
              <a:defRPr/>
            </a:pPr>
            <a:r>
              <a:rPr lang="en-US" dirty="0" smtClean="0"/>
              <a:t>Magnet Yoke</a:t>
            </a:r>
          </a:p>
          <a:p>
            <a:pPr marL="640080" lvl="1" indent="-246888" fontAlgn="auto">
              <a:spcAft>
                <a:spcPts val="0"/>
              </a:spcAft>
              <a:buFont typeface="Wingdings 2"/>
              <a:buChar char=""/>
              <a:defRPr/>
            </a:pPr>
            <a:r>
              <a:rPr lang="en-US" dirty="0" smtClean="0"/>
              <a:t>Magnet Coils</a:t>
            </a:r>
          </a:p>
          <a:p>
            <a:pPr marL="640080" lvl="1" indent="-246888" fontAlgn="auto">
              <a:spcAft>
                <a:spcPts val="0"/>
              </a:spcAft>
              <a:buFont typeface="Wingdings 2"/>
              <a:buChar char=""/>
              <a:defRPr/>
            </a:pPr>
            <a:r>
              <a:rPr lang="en-US" dirty="0" smtClean="0"/>
              <a:t>Stands</a:t>
            </a:r>
          </a:p>
          <a:p>
            <a:pPr marL="640080" lvl="1" indent="-246888" fontAlgn="auto">
              <a:spcAft>
                <a:spcPts val="0"/>
              </a:spcAft>
              <a:buFont typeface="Wingdings 2"/>
              <a:buChar char=""/>
              <a:defRPr/>
            </a:pPr>
            <a:r>
              <a:rPr lang="en-US" dirty="0" smtClean="0"/>
              <a:t>Vacuum chamber</a:t>
            </a:r>
          </a:p>
          <a:p>
            <a:pPr marL="274320" indent="-274320" fontAlgn="auto">
              <a:spcAft>
                <a:spcPts val="0"/>
              </a:spcAft>
              <a:buClr>
                <a:schemeClr val="accent3"/>
              </a:buClr>
              <a:buFont typeface="Wingdings 2"/>
              <a:buChar char=""/>
              <a:defRPr/>
            </a:pPr>
            <a:r>
              <a:rPr lang="en-US" dirty="0" smtClean="0"/>
              <a:t>We need final drawings with tolerances.</a:t>
            </a:r>
          </a:p>
          <a:p>
            <a:pPr marL="274320" indent="-274320" fontAlgn="auto">
              <a:spcAft>
                <a:spcPts val="0"/>
              </a:spcAft>
              <a:buClr>
                <a:schemeClr val="accent3"/>
              </a:buClr>
              <a:buFont typeface="Wingdings 2"/>
              <a:buChar char=""/>
              <a:defRPr/>
            </a:pPr>
            <a:r>
              <a:rPr lang="en-US" dirty="0" smtClean="0"/>
              <a:t>We need exact specifications for all materials, handling, and quality control.</a:t>
            </a:r>
          </a:p>
          <a:p>
            <a:pPr marL="274320" indent="-274320" fontAlgn="auto">
              <a:spcAft>
                <a:spcPts val="0"/>
              </a:spcAft>
              <a:buClr>
                <a:schemeClr val="accent3"/>
              </a:buClr>
              <a:buFont typeface="Wingdings 2"/>
              <a:buChar char=""/>
              <a:defRPr/>
            </a:pPr>
            <a:r>
              <a:rPr lang="en-US" dirty="0" smtClean="0"/>
              <a:t>We need to produce all safety related analysis and documentation.</a:t>
            </a:r>
          </a:p>
          <a:p>
            <a:pPr marL="274320" indent="-274320" fontAlgn="auto">
              <a:spcAft>
                <a:spcPts val="0"/>
              </a:spcAft>
              <a:buClr>
                <a:schemeClr val="accent3"/>
              </a:buClr>
              <a:buFont typeface="Wingdings 2"/>
              <a:buChar char=""/>
              <a:defRPr/>
            </a:pPr>
            <a:endParaRPr lang="en-US" dirty="0"/>
          </a:p>
        </p:txBody>
      </p:sp>
      <p:sp>
        <p:nvSpPr>
          <p:cNvPr id="3" name="Slide Number Placeholder 2"/>
          <p:cNvSpPr>
            <a:spLocks noGrp="1"/>
          </p:cNvSpPr>
          <p:nvPr>
            <p:ph type="sldNum" sz="quarter" idx="12"/>
          </p:nvPr>
        </p:nvSpPr>
        <p:spPr/>
        <p:txBody>
          <a:bodyPr/>
          <a:lstStyle/>
          <a:p>
            <a:pPr>
              <a:defRPr/>
            </a:pPr>
            <a:fld id="{1ACB787A-5C83-4633-A956-86C9E7B57369}" type="slidenum">
              <a:rPr lang="en-US"/>
              <a:pPr>
                <a:defRPr/>
              </a:pPr>
              <a:t>6</a:t>
            </a:fld>
            <a:endParaRPr lang="en-US" dirty="0"/>
          </a:p>
        </p:txBody>
      </p:sp>
      <p:sp>
        <p:nvSpPr>
          <p:cNvPr id="18435" name="Title 3"/>
          <p:cNvSpPr>
            <a:spLocks noGrp="1"/>
          </p:cNvSpPr>
          <p:nvPr>
            <p:ph type="title"/>
          </p:nvPr>
        </p:nvSpPr>
        <p:spPr/>
        <p:txBody>
          <a:bodyPr/>
          <a:lstStyle/>
          <a:p>
            <a:r>
              <a:rPr lang="en-US" smtClean="0"/>
              <a:t>Build contract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fontScale="90000"/>
          </a:bodyPr>
          <a:lstStyle/>
          <a:p>
            <a:pPr fontAlgn="auto">
              <a:spcAft>
                <a:spcPts val="0"/>
              </a:spcAft>
              <a:defRPr/>
            </a:pPr>
            <a:r>
              <a:rPr lang="en-US" dirty="0" smtClean="0"/>
              <a:t>Pros and Cons</a:t>
            </a:r>
            <a:endParaRPr lang="en-US" dirty="0"/>
          </a:p>
        </p:txBody>
      </p:sp>
      <p:sp>
        <p:nvSpPr>
          <p:cNvPr id="3" name="Content Placeholder 2"/>
          <p:cNvSpPr>
            <a:spLocks noGrp="1"/>
          </p:cNvSpPr>
          <p:nvPr>
            <p:ph sz="half" idx="1"/>
          </p:nvPr>
        </p:nvSpPr>
        <p:spPr>
          <a:xfrm>
            <a:off x="457200" y="1295400"/>
            <a:ext cx="4038600" cy="5029200"/>
          </a:xfrm>
        </p:spPr>
        <p:txBody>
          <a:bodyPr>
            <a:normAutofit fontScale="70000" lnSpcReduction="20000"/>
          </a:bodyPr>
          <a:lstStyle/>
          <a:p>
            <a:pPr marL="274320" indent="-274320" fontAlgn="auto">
              <a:spcAft>
                <a:spcPts val="0"/>
              </a:spcAft>
              <a:buClr>
                <a:schemeClr val="accent3"/>
              </a:buClr>
              <a:buFont typeface="Wingdings 2"/>
              <a:buNone/>
              <a:defRPr/>
            </a:pPr>
            <a:r>
              <a:rPr lang="en-US" dirty="0" smtClean="0">
                <a:solidFill>
                  <a:schemeClr val="accent4">
                    <a:lumMod val="75000"/>
                  </a:schemeClr>
                </a:solidFill>
              </a:rPr>
              <a:t>Design and Build</a:t>
            </a:r>
          </a:p>
          <a:p>
            <a:pPr marL="274320" indent="-274320" fontAlgn="auto">
              <a:spcAft>
                <a:spcPts val="0"/>
              </a:spcAft>
              <a:buClr>
                <a:schemeClr val="accent3"/>
              </a:buClr>
              <a:buFont typeface="Wingdings 2"/>
              <a:buChar char=""/>
              <a:defRPr/>
            </a:pPr>
            <a:r>
              <a:rPr lang="en-US" dirty="0" smtClean="0">
                <a:solidFill>
                  <a:schemeClr val="accent5">
                    <a:lumMod val="75000"/>
                  </a:schemeClr>
                </a:solidFill>
              </a:rPr>
              <a:t>Pros</a:t>
            </a:r>
          </a:p>
          <a:p>
            <a:pPr marL="640080" lvl="1" indent="-246888" fontAlgn="auto">
              <a:spcAft>
                <a:spcPts val="0"/>
              </a:spcAft>
              <a:buFont typeface="Wingdings 2"/>
              <a:buChar char=""/>
              <a:defRPr/>
            </a:pPr>
            <a:r>
              <a:rPr lang="en-US" dirty="0" smtClean="0"/>
              <a:t>Do not need to finish the design.</a:t>
            </a:r>
          </a:p>
          <a:p>
            <a:pPr marL="640080" lvl="1" indent="-246888" fontAlgn="auto">
              <a:spcAft>
                <a:spcPts val="0"/>
              </a:spcAft>
              <a:buFont typeface="Wingdings 2"/>
              <a:buChar char=""/>
              <a:defRPr/>
            </a:pPr>
            <a:r>
              <a:rPr lang="en-US" dirty="0" smtClean="0"/>
              <a:t>Can benefit from company’s  experience . </a:t>
            </a:r>
          </a:p>
          <a:p>
            <a:pPr marL="640080" lvl="1" indent="-246888" fontAlgn="auto">
              <a:spcAft>
                <a:spcPts val="0"/>
              </a:spcAft>
              <a:buFont typeface="Wingdings 2"/>
              <a:buChar char=""/>
              <a:defRPr/>
            </a:pPr>
            <a:r>
              <a:rPr lang="en-US" dirty="0" smtClean="0"/>
              <a:t>Company will generate the necessary documentation.</a:t>
            </a:r>
          </a:p>
          <a:p>
            <a:pPr marL="640080" lvl="1" indent="-246888" fontAlgn="auto">
              <a:spcAft>
                <a:spcPts val="0"/>
              </a:spcAft>
              <a:buFont typeface="Wingdings 2"/>
              <a:buChar char=""/>
              <a:defRPr/>
            </a:pPr>
            <a:r>
              <a:rPr lang="en-US" dirty="0" smtClean="0"/>
              <a:t>Company can test the magnet before delivery.</a:t>
            </a:r>
          </a:p>
          <a:p>
            <a:pPr lvl="2" indent="-246888" fontAlgn="auto">
              <a:spcAft>
                <a:spcPts val="0"/>
              </a:spcAft>
              <a:buFont typeface="Wingdings 2"/>
              <a:buChar char=""/>
              <a:defRPr/>
            </a:pPr>
            <a:r>
              <a:rPr lang="en-US" dirty="0" smtClean="0">
                <a:solidFill>
                  <a:schemeClr val="accent5">
                    <a:lumMod val="75000"/>
                  </a:schemeClr>
                </a:solidFill>
              </a:rPr>
              <a:t>Know we will receive a working magnet!</a:t>
            </a:r>
          </a:p>
          <a:p>
            <a:pPr marL="274320" indent="-274320" fontAlgn="auto">
              <a:spcAft>
                <a:spcPts val="0"/>
              </a:spcAft>
              <a:buClr>
                <a:schemeClr val="accent3"/>
              </a:buClr>
              <a:buFont typeface="Wingdings 2"/>
              <a:buChar char=""/>
              <a:defRPr/>
            </a:pPr>
            <a:r>
              <a:rPr lang="en-US" dirty="0" smtClean="0">
                <a:solidFill>
                  <a:srgbClr val="C00000"/>
                </a:solidFill>
              </a:rPr>
              <a:t>Cons</a:t>
            </a:r>
          </a:p>
          <a:p>
            <a:pPr marL="640080" lvl="1" indent="-246888" fontAlgn="auto">
              <a:spcAft>
                <a:spcPts val="0"/>
              </a:spcAft>
              <a:buFont typeface="Wingdings 2"/>
              <a:buChar char=""/>
              <a:defRPr/>
            </a:pPr>
            <a:r>
              <a:rPr lang="en-US" dirty="0" smtClean="0"/>
              <a:t>Must review the company’s proposal.</a:t>
            </a:r>
          </a:p>
          <a:p>
            <a:pPr marL="640080" lvl="1" indent="-246888" fontAlgn="auto">
              <a:spcAft>
                <a:spcPts val="0"/>
              </a:spcAft>
              <a:buFont typeface="Wingdings 2"/>
              <a:buChar char=""/>
              <a:defRPr/>
            </a:pPr>
            <a:r>
              <a:rPr lang="en-US" dirty="0" smtClean="0"/>
              <a:t>Must pay for all design work at the company.</a:t>
            </a:r>
          </a:p>
          <a:p>
            <a:pPr marL="274320" indent="-274320" fontAlgn="auto">
              <a:spcAft>
                <a:spcPts val="0"/>
              </a:spcAft>
              <a:buClr>
                <a:schemeClr val="accent3"/>
              </a:buClr>
              <a:buFont typeface="Wingdings 2"/>
              <a:buChar char=""/>
              <a:defRPr/>
            </a:pPr>
            <a:endParaRPr lang="en-US" dirty="0"/>
          </a:p>
        </p:txBody>
      </p:sp>
      <p:sp>
        <p:nvSpPr>
          <p:cNvPr id="4" name="Content Placeholder 3"/>
          <p:cNvSpPr>
            <a:spLocks noGrp="1"/>
          </p:cNvSpPr>
          <p:nvPr>
            <p:ph sz="half" idx="2"/>
          </p:nvPr>
        </p:nvSpPr>
        <p:spPr>
          <a:xfrm>
            <a:off x="4648200" y="1295400"/>
            <a:ext cx="4038600" cy="4435475"/>
          </a:xfrm>
        </p:spPr>
        <p:txBody>
          <a:bodyPr>
            <a:normAutofit fontScale="70000" lnSpcReduction="20000"/>
          </a:bodyPr>
          <a:lstStyle/>
          <a:p>
            <a:pPr marL="274320" indent="-274320" fontAlgn="auto">
              <a:spcAft>
                <a:spcPts val="0"/>
              </a:spcAft>
              <a:buClr>
                <a:schemeClr val="accent3"/>
              </a:buClr>
              <a:buFont typeface="Wingdings 2"/>
              <a:buNone/>
              <a:defRPr/>
            </a:pPr>
            <a:r>
              <a:rPr lang="en-US" dirty="0" smtClean="0">
                <a:solidFill>
                  <a:schemeClr val="accent4">
                    <a:lumMod val="75000"/>
                  </a:schemeClr>
                </a:solidFill>
              </a:rPr>
              <a:t>Straight Build</a:t>
            </a:r>
            <a:endParaRPr lang="en-US" dirty="0" smtClean="0"/>
          </a:p>
          <a:p>
            <a:pPr marL="274320" indent="-274320" fontAlgn="auto">
              <a:spcAft>
                <a:spcPts val="0"/>
              </a:spcAft>
              <a:buClr>
                <a:schemeClr val="accent3"/>
              </a:buClr>
              <a:buFont typeface="Wingdings 2"/>
              <a:buChar char=""/>
              <a:defRPr/>
            </a:pPr>
            <a:r>
              <a:rPr lang="en-US" dirty="0" smtClean="0">
                <a:solidFill>
                  <a:schemeClr val="accent5">
                    <a:lumMod val="75000"/>
                  </a:schemeClr>
                </a:solidFill>
              </a:rPr>
              <a:t>Pros</a:t>
            </a:r>
          </a:p>
          <a:p>
            <a:pPr marL="640080" lvl="1" indent="-246888" fontAlgn="auto">
              <a:spcAft>
                <a:spcPts val="0"/>
              </a:spcAft>
              <a:buFont typeface="Wingdings 2"/>
              <a:buChar char=""/>
              <a:defRPr/>
            </a:pPr>
            <a:r>
              <a:rPr lang="en-US" dirty="0" smtClean="0"/>
              <a:t>Do not have to review the company’s final design.</a:t>
            </a:r>
          </a:p>
          <a:p>
            <a:pPr marL="640080" lvl="1" indent="-246888" fontAlgn="auto">
              <a:spcAft>
                <a:spcPts val="0"/>
              </a:spcAft>
              <a:buFont typeface="Wingdings 2"/>
              <a:buChar char=""/>
              <a:defRPr/>
            </a:pPr>
            <a:r>
              <a:rPr lang="en-US" dirty="0" smtClean="0"/>
              <a:t>Cost of contracts may be less as the companies do not need to engineer.</a:t>
            </a:r>
          </a:p>
          <a:p>
            <a:pPr marL="274320" indent="-274320" fontAlgn="auto">
              <a:spcAft>
                <a:spcPts val="0"/>
              </a:spcAft>
              <a:buClr>
                <a:schemeClr val="accent3"/>
              </a:buClr>
              <a:buFont typeface="Wingdings 2"/>
              <a:buNone/>
              <a:defRPr/>
            </a:pPr>
            <a:endParaRPr lang="en-US" dirty="0" smtClean="0">
              <a:solidFill>
                <a:schemeClr val="accent5">
                  <a:lumMod val="75000"/>
                </a:schemeClr>
              </a:solidFill>
            </a:endParaRPr>
          </a:p>
          <a:p>
            <a:pPr marL="274320" indent="-274320" fontAlgn="auto">
              <a:spcAft>
                <a:spcPts val="0"/>
              </a:spcAft>
              <a:buClr>
                <a:schemeClr val="accent3"/>
              </a:buClr>
              <a:buFont typeface="Wingdings 2"/>
              <a:buChar char=""/>
              <a:defRPr/>
            </a:pPr>
            <a:r>
              <a:rPr lang="en-US" dirty="0" smtClean="0">
                <a:solidFill>
                  <a:srgbClr val="C00000"/>
                </a:solidFill>
              </a:rPr>
              <a:t>Cons</a:t>
            </a:r>
          </a:p>
          <a:p>
            <a:pPr marL="640080" lvl="1" indent="-246888" fontAlgn="auto">
              <a:spcAft>
                <a:spcPts val="0"/>
              </a:spcAft>
              <a:buFont typeface="Wingdings 2"/>
              <a:buChar char=""/>
              <a:defRPr/>
            </a:pPr>
            <a:r>
              <a:rPr lang="en-US" dirty="0" smtClean="0"/>
              <a:t>Cannot benefit from company’s experience.</a:t>
            </a:r>
          </a:p>
          <a:p>
            <a:pPr marL="640080" lvl="1" indent="-246888" fontAlgn="auto">
              <a:spcAft>
                <a:spcPts val="0"/>
              </a:spcAft>
              <a:buFont typeface="Wingdings 2"/>
              <a:buChar char=""/>
              <a:defRPr/>
            </a:pPr>
            <a:r>
              <a:rPr lang="en-US" dirty="0" smtClean="0"/>
              <a:t>More work in procurement here due to multiple contracts.</a:t>
            </a:r>
          </a:p>
          <a:p>
            <a:pPr marL="640080" lvl="1" indent="-246888" fontAlgn="auto">
              <a:spcAft>
                <a:spcPts val="0"/>
              </a:spcAft>
              <a:buFont typeface="Wingdings 2"/>
              <a:buChar char=""/>
              <a:defRPr/>
            </a:pPr>
            <a:r>
              <a:rPr lang="en-US" dirty="0" smtClean="0"/>
              <a:t>Q&amp;A is more important as only partial testing can be done before delivery. </a:t>
            </a:r>
          </a:p>
          <a:p>
            <a:pPr marL="640080" lvl="1" indent="-246888" fontAlgn="auto">
              <a:spcAft>
                <a:spcPts val="0"/>
              </a:spcAft>
              <a:buFont typeface="Wingdings 2"/>
              <a:buChar char=""/>
              <a:defRPr/>
            </a:pPr>
            <a:r>
              <a:rPr lang="en-US" dirty="0" smtClean="0"/>
              <a:t>First  assembly and testing at JLAB.</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smtClean="0"/>
              <a:t>Pros and Cons</a:t>
            </a:r>
          </a:p>
        </p:txBody>
      </p:sp>
      <p:graphicFrame>
        <p:nvGraphicFramePr>
          <p:cNvPr id="7" name="Content Placeholder 6"/>
          <p:cNvGraphicFramePr>
            <a:graphicFrameLocks noGrp="1"/>
          </p:cNvGraphicFramePr>
          <p:nvPr>
            <p:ph idx="1"/>
          </p:nvPr>
        </p:nvGraphicFramePr>
        <p:xfrm>
          <a:off x="457200" y="1524000"/>
          <a:ext cx="8305800" cy="4987925"/>
        </p:xfrm>
        <a:graphic>
          <a:graphicData uri="http://schemas.openxmlformats.org/drawingml/2006/table">
            <a:tbl>
              <a:tblPr firstRow="1" bandRow="1">
                <a:tableStyleId>{5C22544A-7EE6-4342-B048-85BDC9FD1C3A}</a:tableStyleId>
              </a:tblPr>
              <a:tblGrid>
                <a:gridCol w="1676400"/>
                <a:gridCol w="3860800"/>
                <a:gridCol w="2768600"/>
              </a:tblGrid>
              <a:tr h="596900">
                <a:tc>
                  <a:txBody>
                    <a:bodyPr/>
                    <a:lstStyle/>
                    <a:p>
                      <a:endParaRPr lang="en-US" dirty="0"/>
                    </a:p>
                  </a:txBody>
                  <a:tcPr/>
                </a:tc>
                <a:tc>
                  <a:txBody>
                    <a:bodyPr/>
                    <a:lstStyle/>
                    <a:p>
                      <a:r>
                        <a:rPr lang="en-US" dirty="0" smtClean="0"/>
                        <a:t>Design and Build</a:t>
                      </a:r>
                      <a:endParaRPr lang="en-US" dirty="0"/>
                    </a:p>
                  </a:txBody>
                  <a:tcPr/>
                </a:tc>
                <a:tc>
                  <a:txBody>
                    <a:bodyPr/>
                    <a:lstStyle/>
                    <a:p>
                      <a:r>
                        <a:rPr lang="en-US" dirty="0" smtClean="0"/>
                        <a:t>Build</a:t>
                      </a:r>
                      <a:endParaRPr lang="en-US" dirty="0"/>
                    </a:p>
                  </a:txBody>
                  <a:tcPr/>
                </a:tc>
              </a:tr>
              <a:tr h="732818">
                <a:tc>
                  <a:txBody>
                    <a:bodyPr/>
                    <a:lstStyle/>
                    <a:p>
                      <a:r>
                        <a:rPr lang="en-US" dirty="0" smtClean="0"/>
                        <a:t>Design Effort</a:t>
                      </a:r>
                      <a:endParaRPr lang="en-US" dirty="0"/>
                    </a:p>
                  </a:txBody>
                  <a:tcPr/>
                </a:tc>
                <a:tc>
                  <a:txBody>
                    <a:bodyPr/>
                    <a:lstStyle/>
                    <a:p>
                      <a:r>
                        <a:rPr lang="en-US" dirty="0" smtClean="0"/>
                        <a:t>We don’t have to finish the design. </a:t>
                      </a:r>
                    </a:p>
                    <a:p>
                      <a:r>
                        <a:rPr lang="en-US" dirty="0" smtClean="0"/>
                        <a:t>Must review their</a:t>
                      </a:r>
                      <a:r>
                        <a:rPr lang="en-US" baseline="0" dirty="0" smtClean="0"/>
                        <a:t> design. </a:t>
                      </a:r>
                      <a:endParaRPr lang="en-US" dirty="0"/>
                    </a:p>
                  </a:txBody>
                  <a:tcPr/>
                </a:tc>
                <a:tc>
                  <a:txBody>
                    <a:bodyPr/>
                    <a:lstStyle/>
                    <a:p>
                      <a:r>
                        <a:rPr lang="en-US" dirty="0" smtClean="0"/>
                        <a:t>Must finish our design.</a:t>
                      </a:r>
                      <a:endParaRPr lang="en-US" dirty="0"/>
                    </a:p>
                  </a:txBody>
                  <a:tcPr/>
                </a:tc>
              </a:tr>
              <a:tr h="732818">
                <a:tc>
                  <a:txBody>
                    <a:bodyPr/>
                    <a:lstStyle/>
                    <a:p>
                      <a:r>
                        <a:rPr lang="en-US" dirty="0" smtClean="0"/>
                        <a:t>Cost </a:t>
                      </a:r>
                      <a:endParaRPr lang="en-US" dirty="0"/>
                    </a:p>
                  </a:txBody>
                  <a:tcPr/>
                </a:tc>
                <a:tc>
                  <a:txBody>
                    <a:bodyPr/>
                    <a:lstStyle/>
                    <a:p>
                      <a:r>
                        <a:rPr lang="en-US" dirty="0" smtClean="0"/>
                        <a:t>Must pay for all design</a:t>
                      </a:r>
                      <a:r>
                        <a:rPr lang="en-US" baseline="0" dirty="0" smtClean="0"/>
                        <a:t> work and testing at the company (+profit).</a:t>
                      </a:r>
                    </a:p>
                    <a:p>
                      <a:r>
                        <a:rPr lang="en-US" baseline="0" dirty="0" smtClean="0"/>
                        <a:t>Must integrate their documents into JLAB</a:t>
                      </a:r>
                      <a:endParaRPr lang="en-US" dirty="0"/>
                    </a:p>
                  </a:txBody>
                  <a:tcPr/>
                </a:tc>
                <a:tc>
                  <a:txBody>
                    <a:bodyPr/>
                    <a:lstStyle/>
                    <a:p>
                      <a:r>
                        <a:rPr lang="en-US" dirty="0" smtClean="0"/>
                        <a:t>Must</a:t>
                      </a:r>
                      <a:r>
                        <a:rPr lang="en-US" baseline="0" dirty="0" smtClean="0"/>
                        <a:t> pay to finish the design. </a:t>
                      </a:r>
                    </a:p>
                    <a:p>
                      <a:r>
                        <a:rPr lang="en-US" baseline="0" dirty="0" smtClean="0"/>
                        <a:t>Must produce full documentation set.</a:t>
                      </a:r>
                      <a:endParaRPr lang="en-US" dirty="0"/>
                    </a:p>
                  </a:txBody>
                  <a:tcPr/>
                </a:tc>
              </a:tr>
              <a:tr h="732818">
                <a:tc>
                  <a:txBody>
                    <a:bodyPr/>
                    <a:lstStyle/>
                    <a:p>
                      <a:r>
                        <a:rPr lang="en-US" dirty="0" smtClean="0"/>
                        <a:t>Risk</a:t>
                      </a:r>
                      <a:endParaRPr lang="en-US" dirty="0"/>
                    </a:p>
                  </a:txBody>
                  <a:tcPr/>
                </a:tc>
                <a:tc>
                  <a:txBody>
                    <a:bodyPr/>
                    <a:lstStyle/>
                    <a:p>
                      <a:r>
                        <a:rPr lang="en-US" dirty="0" smtClean="0"/>
                        <a:t>Can</a:t>
                      </a:r>
                      <a:r>
                        <a:rPr lang="en-US" baseline="0" dirty="0" smtClean="0"/>
                        <a:t> benefit from outside experience .</a:t>
                      </a:r>
                    </a:p>
                    <a:p>
                      <a:r>
                        <a:rPr lang="en-US" baseline="0" dirty="0" smtClean="0"/>
                        <a:t>Company accepts responsibility for mistakes.</a:t>
                      </a:r>
                    </a:p>
                    <a:p>
                      <a:r>
                        <a:rPr lang="en-US" baseline="0" dirty="0" smtClean="0"/>
                        <a:t>Additional optimization may save cost.</a:t>
                      </a:r>
                      <a:endParaRPr lang="en-US" dirty="0"/>
                    </a:p>
                  </a:txBody>
                  <a:tcPr/>
                </a:tc>
                <a:tc>
                  <a:txBody>
                    <a:bodyPr/>
                    <a:lstStyle/>
                    <a:p>
                      <a:r>
                        <a:rPr lang="en-US" dirty="0" smtClean="0"/>
                        <a:t>If</a:t>
                      </a:r>
                      <a:r>
                        <a:rPr lang="en-US" baseline="0" dirty="0" smtClean="0"/>
                        <a:t> we make a mistake it we will need to fix it.</a:t>
                      </a:r>
                    </a:p>
                    <a:p>
                      <a:r>
                        <a:rPr lang="en-US" baseline="0" dirty="0" smtClean="0">
                          <a:solidFill>
                            <a:srgbClr val="C00000"/>
                          </a:solidFill>
                        </a:rPr>
                        <a:t>(How to evaluate risk?)</a:t>
                      </a:r>
                      <a:endParaRPr lang="en-US" dirty="0">
                        <a:solidFill>
                          <a:srgbClr val="C00000"/>
                        </a:solidFill>
                      </a:endParaRPr>
                    </a:p>
                  </a:txBody>
                  <a:tcPr/>
                </a:tc>
              </a:tr>
              <a:tr h="732818">
                <a:tc>
                  <a:txBody>
                    <a:bodyPr/>
                    <a:lstStyle/>
                    <a:p>
                      <a:r>
                        <a:rPr lang="en-US" dirty="0" smtClean="0"/>
                        <a:t>Q&amp;A </a:t>
                      </a:r>
                      <a:endParaRPr lang="en-US" dirty="0"/>
                    </a:p>
                  </a:txBody>
                  <a:tcPr/>
                </a:tc>
                <a:tc>
                  <a:txBody>
                    <a:bodyPr/>
                    <a:lstStyle/>
                    <a:p>
                      <a:r>
                        <a:rPr lang="en-US" dirty="0" smtClean="0"/>
                        <a:t>Will test/map</a:t>
                      </a:r>
                      <a:r>
                        <a:rPr lang="en-US" baseline="0" dirty="0" smtClean="0"/>
                        <a:t> the magnet at the company.</a:t>
                      </a:r>
                      <a:endParaRPr lang="en-US" dirty="0"/>
                    </a:p>
                  </a:txBody>
                  <a:tcPr/>
                </a:tc>
                <a:tc>
                  <a:txBody>
                    <a:bodyPr/>
                    <a:lstStyle/>
                    <a:p>
                      <a:r>
                        <a:rPr lang="en-US" dirty="0" smtClean="0">
                          <a:solidFill>
                            <a:schemeClr val="tx1"/>
                          </a:solidFill>
                        </a:rPr>
                        <a:t>We</a:t>
                      </a:r>
                      <a:r>
                        <a:rPr lang="en-US" baseline="0" dirty="0" smtClean="0">
                          <a:solidFill>
                            <a:schemeClr val="tx1"/>
                          </a:solidFill>
                        </a:rPr>
                        <a:t> must assure Q&amp;A.</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1143000"/>
          </a:xfrm>
        </p:spPr>
        <p:txBody>
          <a:bodyPr>
            <a:normAutofit fontScale="90000"/>
          </a:bodyPr>
          <a:lstStyle/>
          <a:p>
            <a:pPr fontAlgn="auto">
              <a:spcAft>
                <a:spcPts val="0"/>
              </a:spcAft>
              <a:defRPr/>
            </a:pPr>
            <a:r>
              <a:rPr lang="en-US" dirty="0" smtClean="0"/>
              <a:t>Results from RFI issued 1 year ago</a:t>
            </a:r>
            <a:br>
              <a:rPr lang="en-US" dirty="0" smtClean="0"/>
            </a:br>
            <a:endParaRPr lang="en-US" dirty="0"/>
          </a:p>
        </p:txBody>
      </p:sp>
      <p:sp>
        <p:nvSpPr>
          <p:cNvPr id="21506" name="Text Placeholder 4"/>
          <p:cNvSpPr>
            <a:spLocks noGrp="1"/>
          </p:cNvSpPr>
          <p:nvPr>
            <p:ph type="body" idx="1"/>
          </p:nvPr>
        </p:nvSpPr>
        <p:spPr>
          <a:xfrm>
            <a:off x="457200" y="1855788"/>
            <a:ext cx="4040188" cy="658812"/>
          </a:xfrm>
        </p:spPr>
        <p:txBody>
          <a:bodyPr/>
          <a:lstStyle/>
          <a:p>
            <a:r>
              <a:rPr lang="en-US" smtClean="0"/>
              <a:t>Companies claiming to be able to build</a:t>
            </a:r>
          </a:p>
        </p:txBody>
      </p:sp>
      <p:sp>
        <p:nvSpPr>
          <p:cNvPr id="21507" name="Text Placeholder 5"/>
          <p:cNvSpPr>
            <a:spLocks noGrp="1"/>
          </p:cNvSpPr>
          <p:nvPr>
            <p:ph type="body" sz="half" idx="3"/>
          </p:nvPr>
        </p:nvSpPr>
        <p:spPr>
          <a:xfrm>
            <a:off x="4645025" y="1860550"/>
            <a:ext cx="4041775" cy="654050"/>
          </a:xfrm>
        </p:spPr>
        <p:txBody>
          <a:bodyPr/>
          <a:lstStyle/>
          <a:p>
            <a:r>
              <a:rPr lang="en-US" smtClean="0"/>
              <a:t>Rough Cost mentioned</a:t>
            </a:r>
          </a:p>
        </p:txBody>
      </p:sp>
      <p:sp>
        <p:nvSpPr>
          <p:cNvPr id="21508" name="Content Placeholder 2"/>
          <p:cNvSpPr>
            <a:spLocks noGrp="1"/>
          </p:cNvSpPr>
          <p:nvPr>
            <p:ph sz="quarter" idx="2"/>
          </p:nvPr>
        </p:nvSpPr>
        <p:spPr>
          <a:xfrm>
            <a:off x="457200" y="2514600"/>
            <a:ext cx="4040188" cy="3846513"/>
          </a:xfrm>
        </p:spPr>
        <p:txBody>
          <a:bodyPr/>
          <a:lstStyle/>
          <a:p>
            <a:r>
              <a:rPr lang="en-US" smtClean="0"/>
              <a:t>Babcock Noell GmbH</a:t>
            </a:r>
          </a:p>
          <a:p>
            <a:r>
              <a:rPr lang="en-US" smtClean="0"/>
              <a:t>Bruker Biospin</a:t>
            </a:r>
          </a:p>
          <a:p>
            <a:r>
              <a:rPr lang="en-US" smtClean="0"/>
              <a:t>Everson Tesla</a:t>
            </a:r>
          </a:p>
          <a:p>
            <a:r>
              <a:rPr lang="en-US" smtClean="0"/>
              <a:t>General Atomics</a:t>
            </a:r>
          </a:p>
          <a:p>
            <a:r>
              <a:rPr lang="en-US" smtClean="0"/>
              <a:t>Milhous Company</a:t>
            </a:r>
          </a:p>
          <a:p>
            <a:r>
              <a:rPr lang="en-US" smtClean="0"/>
              <a:t>Precision Custom Components</a:t>
            </a:r>
          </a:p>
          <a:p>
            <a:r>
              <a:rPr lang="en-US" smtClean="0"/>
              <a:t>Sigmaphi</a:t>
            </a:r>
          </a:p>
          <a:p>
            <a:endParaRPr lang="en-US" smtClean="0"/>
          </a:p>
        </p:txBody>
      </p:sp>
      <p:sp>
        <p:nvSpPr>
          <p:cNvPr id="21509" name="Content Placeholder 6"/>
          <p:cNvSpPr>
            <a:spLocks noGrp="1"/>
          </p:cNvSpPr>
          <p:nvPr>
            <p:ph sz="quarter" idx="4"/>
          </p:nvPr>
        </p:nvSpPr>
        <p:spPr>
          <a:xfrm>
            <a:off x="4645025" y="2514600"/>
            <a:ext cx="4041775" cy="3846513"/>
          </a:xfrm>
        </p:spPr>
        <p:txBody>
          <a:bodyPr/>
          <a:lstStyle/>
          <a:p>
            <a:r>
              <a:rPr lang="en-US" smtClean="0"/>
              <a:t>$950k</a:t>
            </a:r>
          </a:p>
          <a:p>
            <a:r>
              <a:rPr lang="en-US" smtClean="0"/>
              <a:t>$920k</a:t>
            </a:r>
          </a:p>
          <a:p>
            <a:r>
              <a:rPr lang="en-US" smtClean="0"/>
              <a:t>$500k</a:t>
            </a:r>
          </a:p>
        </p:txBody>
      </p:sp>
      <p:sp>
        <p:nvSpPr>
          <p:cNvPr id="21510" name="TextBox 7"/>
          <p:cNvSpPr txBox="1">
            <a:spLocks noChangeArrowheads="1"/>
          </p:cNvSpPr>
          <p:nvPr/>
        </p:nvSpPr>
        <p:spPr bwMode="auto">
          <a:xfrm>
            <a:off x="533400" y="5943600"/>
            <a:ext cx="7496175" cy="369888"/>
          </a:xfrm>
          <a:prstGeom prst="rect">
            <a:avLst/>
          </a:prstGeom>
          <a:noFill/>
          <a:ln w="9525">
            <a:noFill/>
            <a:miter lim="800000"/>
            <a:headEnd/>
            <a:tailEnd/>
          </a:ln>
        </p:spPr>
        <p:txBody>
          <a:bodyPr wrap="none">
            <a:spAutoFit/>
          </a:bodyPr>
          <a:lstStyle/>
          <a:p>
            <a:r>
              <a:rPr lang="en-US">
                <a:latin typeface="Constantia" pitchFamily="18" charset="0"/>
              </a:rPr>
              <a:t>Note: The dollar-euro rate and steel prices have changed in the last year.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9311</TotalTime>
  <Words>1518</Words>
  <Application>Microsoft Office PowerPoint</Application>
  <PresentationFormat>On-screen Show (4:3)</PresentationFormat>
  <Paragraphs>281</Paragraphs>
  <Slides>31</Slides>
  <Notes>31</Notes>
  <HiddenSlides>0</HiddenSlides>
  <MMClips>0</MMClips>
  <ScaleCrop>false</ScaleCrop>
  <HeadingPairs>
    <vt:vector size="6" baseType="variant">
      <vt:variant>
        <vt:lpstr>Fonts Used</vt:lpstr>
      </vt:variant>
      <vt:variant>
        <vt:i4>9</vt:i4>
      </vt:variant>
      <vt:variant>
        <vt:lpstr>Design Template</vt:lpstr>
      </vt:variant>
      <vt:variant>
        <vt:i4>4</vt:i4>
      </vt:variant>
      <vt:variant>
        <vt:lpstr>Slide Titles</vt:lpstr>
      </vt:variant>
      <vt:variant>
        <vt:i4>31</vt:i4>
      </vt:variant>
    </vt:vector>
  </HeadingPairs>
  <TitlesOfParts>
    <vt:vector size="44" baseType="lpstr">
      <vt:lpstr>Constantia</vt:lpstr>
      <vt:lpstr>Arial</vt:lpstr>
      <vt:lpstr>Calibri</vt:lpstr>
      <vt:lpstr>Wingdings 2</vt:lpstr>
      <vt:lpstr>Symbol</vt:lpstr>
      <vt:lpstr>Wingdings</vt:lpstr>
      <vt:lpstr>Wingdings 3</vt:lpstr>
      <vt:lpstr>Times New Roman</vt:lpstr>
      <vt:lpstr>Cambria Math</vt:lpstr>
      <vt:lpstr>Flow</vt:lpstr>
      <vt:lpstr>Flow</vt:lpstr>
      <vt:lpstr>Flow</vt:lpstr>
      <vt:lpstr>Flow</vt:lpstr>
      <vt:lpstr>Slide 1</vt:lpstr>
      <vt:lpstr>Tagger magnet design</vt:lpstr>
      <vt:lpstr>Design Status Summary</vt:lpstr>
      <vt:lpstr>Procurement possible Strategies</vt:lpstr>
      <vt:lpstr>Design and build contract</vt:lpstr>
      <vt:lpstr>Build contract</vt:lpstr>
      <vt:lpstr>Pros and Cons</vt:lpstr>
      <vt:lpstr>Pros and Cons</vt:lpstr>
      <vt:lpstr>Results from RFI issued 1 year ago </vt:lpstr>
      <vt:lpstr>SigmaPhi</vt:lpstr>
      <vt:lpstr>Design and Build contract timeline</vt:lpstr>
      <vt:lpstr>Build Only Schedule</vt:lpstr>
      <vt:lpstr>Slide 13</vt:lpstr>
      <vt:lpstr>Slide 14</vt:lpstr>
      <vt:lpstr>Overview of what is in P3E for the tagger magnet  excluding installation</vt:lpstr>
      <vt:lpstr>Budgeted cost for installation</vt:lpstr>
      <vt:lpstr>Must decide on the best plan!</vt:lpstr>
      <vt:lpstr>Slide 18</vt:lpstr>
      <vt:lpstr>Manpower cost</vt:lpstr>
      <vt:lpstr>Slide 20</vt:lpstr>
      <vt:lpstr>Slide 21</vt:lpstr>
      <vt:lpstr>Slide 22</vt:lpstr>
      <vt:lpstr>Slide 23</vt:lpstr>
      <vt:lpstr>Slide 24</vt:lpstr>
      <vt:lpstr>Slide 25</vt:lpstr>
      <vt:lpstr>Status of FEA </vt:lpstr>
      <vt:lpstr>Status of FEA </vt:lpstr>
      <vt:lpstr>FEA results</vt:lpstr>
      <vt:lpstr>FEA Magnet Yoke</vt:lpstr>
      <vt:lpstr>FEA Chamber Support Bracket</vt:lpstr>
      <vt:lpstr>FE Analysis</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Stewart</dc:creator>
  <cp:lastModifiedBy>HuskyPC</cp:lastModifiedBy>
  <cp:revision>562</cp:revision>
  <dcterms:created xsi:type="dcterms:W3CDTF">2009-04-27T18:30:25Z</dcterms:created>
  <dcterms:modified xsi:type="dcterms:W3CDTF">2009-05-14T19:04:08Z</dcterms:modified>
</cp:coreProperties>
</file>