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4" r:id="rId8"/>
    <p:sldId id="260" r:id="rId9"/>
    <p:sldId id="267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7DEAAB-AB19-4454-8E9F-F8BE41CAB013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DE1558-5051-45F1-8ABE-26C1583B00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Tagger Microscope Electronics Construction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Readiness Review Feb. 7, 2013</a:t>
            </a:r>
          </a:p>
          <a:p>
            <a:r>
              <a:rPr lang="en-US" dirty="0" smtClean="0"/>
              <a:t>Alex Barnes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and Travelers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Travelers will be kept with the parts</a:t>
            </a:r>
          </a:p>
          <a:p>
            <a:r>
              <a:rPr lang="en-US" dirty="0" smtClean="0"/>
              <a:t>Preamplifiers: Inspection, soldering, dc voltage tests, pulse shape tests, crosstalk, cosmic, final performance</a:t>
            </a:r>
          </a:p>
          <a:p>
            <a:r>
              <a:rPr lang="en-US" dirty="0" smtClean="0"/>
              <a:t>Control boards: inspection, soldering, FPGA programming, software suite execution notes</a:t>
            </a:r>
          </a:p>
          <a:p>
            <a:r>
              <a:rPr lang="en-US" dirty="0" smtClean="0"/>
              <a:t>Backplanes: inspection, soldering</a:t>
            </a: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Students will be required to complete UConn lab safety training</a:t>
            </a:r>
          </a:p>
          <a:p>
            <a:r>
              <a:rPr lang="en-US" dirty="0" smtClean="0"/>
              <a:t>I will teach students how to inspect boards</a:t>
            </a:r>
          </a:p>
          <a:p>
            <a:r>
              <a:rPr lang="en-US" dirty="0" smtClean="0"/>
              <a:t>Soldering of the </a:t>
            </a:r>
            <a:r>
              <a:rPr lang="en-US" dirty="0" err="1" smtClean="0"/>
              <a:t>Eurocards</a:t>
            </a:r>
            <a:r>
              <a:rPr lang="en-US" dirty="0" smtClean="0"/>
              <a:t> will be supervised and only students deemed capable will be trained</a:t>
            </a:r>
          </a:p>
          <a:p>
            <a:r>
              <a:rPr lang="en-US" dirty="0" smtClean="0"/>
              <a:t>Students measuring dc voltages will have a reference sheet as well as a logbook and will be taught by me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and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boards will have their SN engraved upon inspection</a:t>
            </a:r>
          </a:p>
          <a:p>
            <a:r>
              <a:rPr lang="en-US" dirty="0" smtClean="0"/>
              <a:t>Assuming 01 Jan 2013 start date:</a:t>
            </a:r>
          </a:p>
          <a:p>
            <a:pPr lvl="1"/>
            <a:r>
              <a:rPr lang="en-US" dirty="0" smtClean="0"/>
              <a:t>Board design submission – 25 Mar 2013</a:t>
            </a:r>
          </a:p>
          <a:p>
            <a:pPr lvl="1"/>
            <a:r>
              <a:rPr lang="en-US" dirty="0" smtClean="0"/>
              <a:t>Receipt of 1</a:t>
            </a:r>
            <a:r>
              <a:rPr lang="en-US" baseline="30000" dirty="0" smtClean="0"/>
              <a:t>st</a:t>
            </a:r>
            <a:r>
              <a:rPr lang="en-US" dirty="0" smtClean="0"/>
              <a:t> article boards – 20 May/17 Jun 2013</a:t>
            </a:r>
          </a:p>
          <a:p>
            <a:pPr lvl="1"/>
            <a:r>
              <a:rPr lang="en-US" dirty="0" smtClean="0"/>
              <a:t>Assembly of 1</a:t>
            </a:r>
            <a:r>
              <a:rPr lang="en-US" baseline="30000" dirty="0" smtClean="0"/>
              <a:t>st</a:t>
            </a:r>
            <a:r>
              <a:rPr lang="en-US" dirty="0" smtClean="0"/>
              <a:t> article boards – 17 Jun/01 Jul 2013</a:t>
            </a:r>
          </a:p>
          <a:p>
            <a:pPr lvl="1"/>
            <a:r>
              <a:rPr lang="en-US" dirty="0" smtClean="0"/>
              <a:t>Testing of 1</a:t>
            </a:r>
            <a:r>
              <a:rPr lang="en-US" baseline="30000" dirty="0" smtClean="0"/>
              <a:t>st</a:t>
            </a:r>
            <a:r>
              <a:rPr lang="en-US" dirty="0" smtClean="0"/>
              <a:t> article boards – 15 Jul/12 Aug 2013</a:t>
            </a:r>
          </a:p>
          <a:p>
            <a:pPr lvl="1"/>
            <a:r>
              <a:rPr lang="en-US" dirty="0" smtClean="0"/>
              <a:t>Receipt of all boards – 12 Aug 2013</a:t>
            </a:r>
          </a:p>
          <a:p>
            <a:pPr lvl="1"/>
            <a:r>
              <a:rPr lang="en-US" dirty="0" smtClean="0"/>
              <a:t>Assembly and testing of all boards – 21 Oct 2013</a:t>
            </a:r>
          </a:p>
          <a:p>
            <a:pPr lvl="1"/>
            <a:r>
              <a:rPr lang="en-US" dirty="0" smtClean="0"/>
              <a:t>Software for cosmic testing – 03 Jan 2014</a:t>
            </a:r>
          </a:p>
          <a:p>
            <a:pPr lvl="1"/>
            <a:r>
              <a:rPr lang="en-US" dirty="0" smtClean="0"/>
              <a:t>Software library for control of bias voltages – 03 Jan 2014</a:t>
            </a:r>
          </a:p>
          <a:p>
            <a:pPr lvl="1"/>
            <a:r>
              <a:rPr lang="en-US" dirty="0" smtClean="0"/>
              <a:t>Complete cosmic ray testing – 31 Jan 2014</a:t>
            </a:r>
          </a:p>
          <a:p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Final Construction Plan</a:t>
            </a:r>
          </a:p>
          <a:p>
            <a:r>
              <a:rPr lang="en-US" dirty="0" smtClean="0"/>
              <a:t>Facilities</a:t>
            </a:r>
          </a:p>
          <a:p>
            <a:r>
              <a:rPr lang="en-US" dirty="0" smtClean="0"/>
              <a:t>Quality Assurance Plans and Acceptance Test Plans</a:t>
            </a:r>
          </a:p>
          <a:p>
            <a:r>
              <a:rPr lang="en-US" dirty="0" smtClean="0"/>
              <a:t>Documentation and Travelers</a:t>
            </a:r>
          </a:p>
          <a:p>
            <a:r>
              <a:rPr lang="en-US" dirty="0" smtClean="0"/>
              <a:t>Personnel Training</a:t>
            </a:r>
          </a:p>
          <a:p>
            <a:r>
              <a:rPr lang="en-US" dirty="0" smtClean="0"/>
              <a:t>Schedule and Tracking</a:t>
            </a: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Construction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Board design packages submitted to JLab for review</a:t>
            </a:r>
          </a:p>
          <a:p>
            <a:r>
              <a:rPr lang="en-US" dirty="0" smtClean="0"/>
              <a:t>Assembly of 1</a:t>
            </a:r>
            <a:r>
              <a:rPr lang="en-US" baseline="30000" dirty="0" smtClean="0"/>
              <a:t>st</a:t>
            </a:r>
            <a:r>
              <a:rPr lang="en-US" dirty="0" smtClean="0"/>
              <a:t> articles</a:t>
            </a:r>
          </a:p>
          <a:p>
            <a:r>
              <a:rPr lang="en-US" dirty="0" smtClean="0"/>
              <a:t>Complete testing of 1</a:t>
            </a:r>
            <a:r>
              <a:rPr lang="en-US" baseline="30000" dirty="0" smtClean="0"/>
              <a:t>st</a:t>
            </a:r>
            <a:r>
              <a:rPr lang="en-US" dirty="0" smtClean="0"/>
              <a:t> article boards</a:t>
            </a:r>
          </a:p>
          <a:p>
            <a:r>
              <a:rPr lang="en-US" dirty="0" smtClean="0"/>
              <a:t>Complete assembly and testing of all boards</a:t>
            </a:r>
          </a:p>
          <a:p>
            <a:r>
              <a:rPr lang="en-US" dirty="0" smtClean="0"/>
              <a:t>Complete software for cosmic-ray testing</a:t>
            </a:r>
          </a:p>
          <a:p>
            <a:r>
              <a:rPr lang="en-US" dirty="0" smtClean="0"/>
              <a:t>Complete software library for control/monitoring of 	bias voltages</a:t>
            </a:r>
          </a:p>
          <a:p>
            <a:r>
              <a:rPr lang="en-US" dirty="0" smtClean="0"/>
              <a:t>Complete cosmic-ray testing of detector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 – Receiving and Inspection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743200"/>
            <a:ext cx="5254752" cy="3581400"/>
          </a:xfrm>
        </p:spPr>
        <p:txBody>
          <a:bodyPr/>
          <a:lstStyle/>
          <a:p>
            <a:r>
              <a:rPr lang="en-US" dirty="0" smtClean="0"/>
              <a:t>Dedicated receiving and inspection benches</a:t>
            </a:r>
          </a:p>
          <a:p>
            <a:r>
              <a:rPr lang="en-US" dirty="0" smtClean="0"/>
              <a:t>An ESD mat will be added to our inspection </a:t>
            </a:r>
            <a:r>
              <a:rPr lang="en-US" dirty="0" smtClean="0"/>
              <a:t>bench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  <p:pic>
        <p:nvPicPr>
          <p:cNvPr id="8" name="Picture 7" descr="2013-02-07 08.29.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00" y="2159000"/>
            <a:ext cx="2667000" cy="355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 -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797552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Electronic components will be stored in bins with static bag layers</a:t>
            </a:r>
          </a:p>
          <a:p>
            <a:r>
              <a:rPr lang="en-US" dirty="0" smtClean="0"/>
              <a:t>Each type of board has its own set of bins</a:t>
            </a:r>
          </a:p>
          <a:p>
            <a:r>
              <a:rPr lang="en-US" dirty="0" smtClean="0"/>
              <a:t>There will be a bin for each stage of construction</a:t>
            </a:r>
          </a:p>
          <a:p>
            <a:r>
              <a:rPr lang="en-US" dirty="0" smtClean="0"/>
              <a:t>Each will be labeled appropriately</a:t>
            </a: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  <p:pic>
        <p:nvPicPr>
          <p:cNvPr id="7" name="Picture 6" descr="2013-02-07 08.29.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2667000"/>
            <a:ext cx="3429000" cy="2571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 – Assembly and Repair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4953000"/>
            <a:ext cx="4264152" cy="1905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micro-inspection and repair bench has both a soldering iron and a hot air gun</a:t>
            </a:r>
          </a:p>
          <a:p>
            <a:r>
              <a:rPr lang="en-US" dirty="0" smtClean="0"/>
              <a:t>Microscope for small </a:t>
            </a:r>
            <a:r>
              <a:rPr lang="en-US" dirty="0" smtClean="0"/>
              <a:t>components</a:t>
            </a:r>
            <a:endParaRPr lang="en-US" dirty="0" smtClean="0"/>
          </a:p>
        </p:txBody>
      </p:sp>
      <p:pic>
        <p:nvPicPr>
          <p:cNvPr id="5" name="Picture 4" descr="IMG_20130204_1045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00700" y="1752600"/>
            <a:ext cx="2324100" cy="3098800"/>
          </a:xfrm>
          <a:prstGeom prst="rect">
            <a:avLst/>
          </a:prstGeom>
        </p:spPr>
      </p:pic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  <p:pic>
        <p:nvPicPr>
          <p:cNvPr id="9" name="Picture 8" descr="2013-02-07 08.28.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81150" y="1752600"/>
            <a:ext cx="2305050" cy="3073400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5029200" y="4953000"/>
            <a:ext cx="3425952" cy="11430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Dc testing bench has an ESD mat and will have its own power supplies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 - Testing</a:t>
            </a:r>
            <a:endParaRPr lang="en-US" dirty="0"/>
          </a:p>
        </p:txBody>
      </p:sp>
      <p:sp>
        <p:nvSpPr>
          <p:cNvPr id="11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52400" y="1524000"/>
            <a:ext cx="5105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30250" lvl="1" indent="-273050">
              <a:spcBef>
                <a:spcPct val="20000"/>
              </a:spcBef>
              <a:buClr>
                <a:schemeClr val="accent2"/>
              </a:buClr>
              <a:buSzPct val="95000"/>
            </a:pPr>
            <a:r>
              <a:rPr lang="en-US" sz="2900" dirty="0" smtClean="0"/>
              <a:t>Control board testing bench:</a:t>
            </a:r>
          </a:p>
          <a:p>
            <a:pPr marL="730250" lvl="1" indent="-273050">
              <a:spcBef>
                <a:spcPct val="20000"/>
              </a:spcBef>
              <a:buClr>
                <a:schemeClr val="accent2"/>
              </a:buClr>
              <a:buSzPct val="95000"/>
              <a:buFont typeface="Arial" pitchFamily="34" charset="0"/>
              <a:buChar char="•"/>
            </a:pPr>
            <a:r>
              <a:rPr lang="en-US" sz="2600" dirty="0" smtClean="0"/>
              <a:t>Original dark box</a:t>
            </a:r>
          </a:p>
          <a:p>
            <a:pPr marL="730250" lvl="1" indent="-273050">
              <a:spcBef>
                <a:spcPct val="20000"/>
              </a:spcBef>
              <a:buClr>
                <a:schemeClr val="accent2"/>
              </a:buClr>
              <a:buSzPct val="95000"/>
              <a:buFont typeface="Arial" pitchFamily="34" charset="0"/>
              <a:buChar char="•"/>
            </a:pPr>
            <a:r>
              <a:rPr lang="en-US" sz="2600" dirty="0" smtClean="0"/>
              <a:t>Can test new control boards</a:t>
            </a:r>
          </a:p>
          <a:p>
            <a:pPr marL="730250" lvl="1" indent="-273050">
              <a:spcBef>
                <a:spcPct val="20000"/>
              </a:spcBef>
              <a:buClr>
                <a:schemeClr val="accent2"/>
              </a:buClr>
              <a:buSzPct val="95000"/>
              <a:buFont typeface="Arial" pitchFamily="34" charset="0"/>
              <a:buChar char="•"/>
            </a:pPr>
            <a:r>
              <a:rPr lang="en-US" sz="2600" dirty="0" smtClean="0"/>
              <a:t>Pulser capabilities</a:t>
            </a:r>
          </a:p>
        </p:txBody>
      </p:sp>
      <p:sp>
        <p:nvSpPr>
          <p:cNvPr id="14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  <p:pic>
        <p:nvPicPr>
          <p:cNvPr id="15" name="Picture 14" descr="IMG_20120928_1127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1600200"/>
            <a:ext cx="3149600" cy="2362200"/>
          </a:xfrm>
          <a:prstGeom prst="rect">
            <a:avLst/>
          </a:prstGeom>
        </p:spPr>
      </p:pic>
      <p:pic>
        <p:nvPicPr>
          <p:cNvPr id="16" name="Picture 15" descr="IMG_008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4114800"/>
            <a:ext cx="3352800" cy="2514600"/>
          </a:xfrm>
          <a:prstGeom prst="rect">
            <a:avLst/>
          </a:prstGeom>
        </p:spPr>
      </p:pic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4495800" y="4114800"/>
            <a:ext cx="4648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2"/>
              </a:buClr>
              <a:buSzPct val="95000"/>
            </a:pPr>
            <a:r>
              <a:rPr lang="en-US" sz="2900" dirty="0" smtClean="0"/>
              <a:t>	Second testing bench:</a:t>
            </a:r>
          </a:p>
          <a:p>
            <a:pPr marL="730250" lvl="1" indent="-273050">
              <a:spcBef>
                <a:spcPct val="20000"/>
              </a:spcBef>
              <a:buClr>
                <a:schemeClr val="accent2"/>
              </a:buClr>
              <a:buSzPct val="95000"/>
              <a:buFont typeface="Arial" pitchFamily="34" charset="0"/>
              <a:buChar char="•"/>
            </a:pPr>
            <a:r>
              <a:rPr lang="en-US" sz="2600" dirty="0" smtClean="0"/>
              <a:t>JLab FADC</a:t>
            </a:r>
          </a:p>
          <a:p>
            <a:pPr marL="730250" lvl="1" indent="-273050">
              <a:spcBef>
                <a:spcPct val="20000"/>
              </a:spcBef>
              <a:buClr>
                <a:schemeClr val="accent2"/>
              </a:buClr>
              <a:buSzPct val="95000"/>
              <a:buFont typeface="Arial" pitchFamily="34" charset="0"/>
              <a:buChar char="•"/>
            </a:pPr>
            <a:r>
              <a:rPr lang="en-US" sz="2600" dirty="0" smtClean="0"/>
              <a:t>Computer with CODA</a:t>
            </a:r>
          </a:p>
          <a:p>
            <a:pPr marL="730250" lvl="1" indent="-273050">
              <a:spcBef>
                <a:spcPct val="20000"/>
              </a:spcBef>
              <a:buClr>
                <a:schemeClr val="accent2"/>
              </a:buClr>
              <a:buSzPct val="95000"/>
              <a:buFont typeface="Arial" pitchFamily="34" charset="0"/>
              <a:buChar char="•"/>
            </a:pPr>
            <a:r>
              <a:rPr lang="en-US" sz="2600" dirty="0" smtClean="0"/>
              <a:t>Can be used for all aspects of quality assurance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Assurance - Preamplifiers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Initial visual component inspection</a:t>
            </a:r>
          </a:p>
          <a:p>
            <a:r>
              <a:rPr lang="en-US" dirty="0" smtClean="0"/>
              <a:t>Preamp regulated voltages and dc levels</a:t>
            </a:r>
          </a:p>
          <a:p>
            <a:r>
              <a:rPr lang="en-US" dirty="0" smtClean="0"/>
              <a:t>High/low gain pulse shapes with pulser circuit</a:t>
            </a:r>
          </a:p>
          <a:p>
            <a:pPr lvl="1"/>
            <a:r>
              <a:rPr lang="en-US" dirty="0" smtClean="0"/>
              <a:t>Low: measure and compare single and summed outputs</a:t>
            </a:r>
          </a:p>
          <a:p>
            <a:pPr lvl="1"/>
            <a:r>
              <a:rPr lang="en-US" dirty="0" smtClean="0"/>
              <a:t>High: use 10x attenuator, measure and compare low and high summed outputs, measure single pixel pulse height</a:t>
            </a:r>
          </a:p>
          <a:p>
            <a:r>
              <a:rPr lang="en-US" dirty="0" smtClean="0"/>
              <a:t>Electronic crosstalk</a:t>
            </a:r>
          </a:p>
          <a:p>
            <a:r>
              <a:rPr lang="en-US" dirty="0" smtClean="0"/>
              <a:t>Performance tests</a:t>
            </a:r>
          </a:p>
          <a:p>
            <a:pPr lvl="1"/>
            <a:r>
              <a:rPr lang="en-US" dirty="0" smtClean="0"/>
              <a:t>Cosmic ray detection</a:t>
            </a:r>
          </a:p>
          <a:p>
            <a:pPr lvl="1"/>
            <a:r>
              <a:rPr lang="en-US" dirty="0" smtClean="0"/>
              <a:t>Extended runtime with pulser circuit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dirty="0" smtClean="0"/>
              <a:t>QA – Control Board and Backplane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r>
              <a:rPr lang="en-US" dirty="0" smtClean="0"/>
              <a:t>Control board</a:t>
            </a:r>
          </a:p>
          <a:p>
            <a:pPr lvl="1"/>
            <a:r>
              <a:rPr lang="en-US" dirty="0" smtClean="0"/>
              <a:t>Initial visual component inspection</a:t>
            </a:r>
          </a:p>
          <a:p>
            <a:pPr lvl="1"/>
            <a:r>
              <a:rPr lang="en-US" dirty="0" smtClean="0"/>
              <a:t>Programming of the FPGA</a:t>
            </a:r>
          </a:p>
          <a:p>
            <a:pPr lvl="1"/>
            <a:r>
              <a:rPr lang="en-US" dirty="0" smtClean="0"/>
              <a:t>FPGA execution of the software suite</a:t>
            </a:r>
          </a:p>
          <a:p>
            <a:r>
              <a:rPr lang="en-US" dirty="0" smtClean="0"/>
              <a:t>Backplane</a:t>
            </a:r>
          </a:p>
          <a:p>
            <a:pPr lvl="1"/>
            <a:r>
              <a:rPr lang="en-US" dirty="0" smtClean="0"/>
              <a:t>Initial visual component inspection</a:t>
            </a:r>
          </a:p>
          <a:p>
            <a:pPr lvl="1"/>
            <a:r>
              <a:rPr lang="en-US" dirty="0" smtClean="0"/>
              <a:t>Visually examine Lemo connectors</a:t>
            </a:r>
          </a:p>
        </p:txBody>
      </p:sp>
      <p:sp>
        <p:nvSpPr>
          <p:cNvPr id="10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451CAF0E-B59A-477D-845E-9A89B2EAECEB}" type="slidenum">
              <a:rPr lang="en-US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Espace réservé du pied de page 4"/>
          <p:cNvSpPr txBox="1">
            <a:spLocks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  <a:latin typeface="+mn-lt"/>
              </a:rPr>
              <a:t>Readiness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chemeClr val="tx1">
                      <a:lumMod val="50000"/>
                      <a:lumOff val="50000"/>
                    </a:schemeClr>
                  </a:solidFill>
                </a:uFill>
              </a:rPr>
              <a:t>February 7, 2013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uFill>
                <a:solidFill>
                  <a:schemeClr val="tx1">
                    <a:lumMod val="50000"/>
                    <a:lumOff val="50000"/>
                  </a:schemeClr>
                </a:solidFill>
              </a:u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3330</TotalTime>
  <Words>562</Words>
  <Application>Microsoft Office PowerPoint</Application>
  <PresentationFormat>On-screen Show (4:3)</PresentationFormat>
  <Paragraphs>112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Tagger Microscope Electronics Construction</vt:lpstr>
      <vt:lpstr>Outline</vt:lpstr>
      <vt:lpstr>Final Construction Plan</vt:lpstr>
      <vt:lpstr>Facilities – Receiving and Inspection</vt:lpstr>
      <vt:lpstr>Facilities - Storage</vt:lpstr>
      <vt:lpstr>Facilities – Assembly and Repair</vt:lpstr>
      <vt:lpstr>Facilities - Testing</vt:lpstr>
      <vt:lpstr>Quality Assurance - Preamplifiers</vt:lpstr>
      <vt:lpstr>QA – Control Board and Backplane</vt:lpstr>
      <vt:lpstr>Documentation and Travelers</vt:lpstr>
      <vt:lpstr>Personnel Training</vt:lpstr>
      <vt:lpstr>Schedule and Tracking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</dc:creator>
  <cp:lastModifiedBy>Alex</cp:lastModifiedBy>
  <cp:revision>81</cp:revision>
  <dcterms:created xsi:type="dcterms:W3CDTF">2013-02-04T14:35:42Z</dcterms:created>
  <dcterms:modified xsi:type="dcterms:W3CDTF">2013-02-07T13:39:21Z</dcterms:modified>
</cp:coreProperties>
</file>