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7" r:id="rId2"/>
    <p:sldId id="281" r:id="rId3"/>
    <p:sldId id="258" r:id="rId4"/>
    <p:sldId id="262" r:id="rId5"/>
    <p:sldId id="261" r:id="rId6"/>
    <p:sldId id="289" r:id="rId7"/>
    <p:sldId id="290" r:id="rId8"/>
    <p:sldId id="291" r:id="rId9"/>
    <p:sldId id="292" r:id="rId10"/>
    <p:sldId id="293" r:id="rId11"/>
    <p:sldId id="260" r:id="rId12"/>
    <p:sldId id="277" r:id="rId13"/>
    <p:sldId id="278" r:id="rId14"/>
    <p:sldId id="279" r:id="rId15"/>
    <p:sldId id="280" r:id="rId16"/>
    <p:sldId id="276" r:id="rId17"/>
    <p:sldId id="264" r:id="rId18"/>
    <p:sldId id="282" r:id="rId19"/>
    <p:sldId id="283" r:id="rId20"/>
    <p:sldId id="266" r:id="rId21"/>
    <p:sldId id="285" r:id="rId22"/>
    <p:sldId id="267" r:id="rId23"/>
    <p:sldId id="268" r:id="rId24"/>
    <p:sldId id="284" r:id="rId25"/>
    <p:sldId id="269" r:id="rId26"/>
    <p:sldId id="270" r:id="rId27"/>
    <p:sldId id="271" r:id="rId28"/>
    <p:sldId id="286" r:id="rId29"/>
    <p:sldId id="287" r:id="rId30"/>
    <p:sldId id="288" r:id="rId31"/>
    <p:sldId id="272" r:id="rId32"/>
    <p:sldId id="25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CD542-D188-4642-A617-7499194F4128}" type="datetimeFigureOut">
              <a:rPr lang="en-US" smtClean="0"/>
              <a:t>2/7/2013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55DA0-A10D-4C5F-AAFF-A80ACEFD6D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3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1408C-5FDE-45F4-AA75-D0AE9B07238D}" type="datetime1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2/7/2013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0A5AA-F571-458B-9F96-90E847981521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10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9F144-C7CD-43E6-8388-7051AD7AC676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2/7/2013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C678B-3DF6-4BD2-A7CE-4483118A033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BB4C6-1971-42E6-9848-65625CAA56BA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2/7/2013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917F-4F25-434A-90F3-31C04390478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0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73C1F-D243-4349-8B8A-6AA9521D2732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2/7/2013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58301-5192-420E-92FD-7975F66195F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7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420BC-D9D6-41F1-9A10-6BBDABD4F778}" type="datetime1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2/7/2013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BC988-D40D-49FC-B1D4-F111F9185285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30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5C23-8385-46F0-B111-08FACBD52D39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2/7/2013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529BD-6107-443C-B7A9-501E070E33F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8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5FE0E-922F-4CF0-B6BB-A1BEC61E3684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2/7/2013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07B7-FCCA-40D2-94A2-45B75220779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7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ACFD6-DB6F-414C-9E26-4053DD877FD0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2/7/2013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4C79-248A-49EC-A7EE-383FA388991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4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07A02-948B-4275-AD92-512651A6CFDD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2/7/2013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F489-4299-43CA-A095-F5D50043445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6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B1FA-3409-416F-9BBE-65C4C7F3A96C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2/7/2013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5558E-9CDD-4547-9C8D-6625AE1C355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FA647-1EC2-4331-A16F-2818FD05E292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2/7/2013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AE93A-8046-4CA0-83FB-42F7A260FA8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8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C9FBDA-54A0-4382-9E9E-25FB282D5C02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2/7/2013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8DDC8F-A6BC-4254-8EA0-8DA67AF945B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4916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936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/ccc?key=0Am3YqcbK4xUxdGdldUt5Nk53UENKUUg5ejgyLWE2bFE&amp;usp=shari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/ccc?key=0Am3YqcbK4xUxdGdldUt5Nk53UENKUUg5ejgyLWE2bFE&amp;usp=shari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s://docs.google.com/spreadsheet/ccc?key=0Am3YqcbK4xUxdDdBcHlPbERlejlYbmhlSnRqVElxZGc&amp;usp=sharing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/ccc?key=0Am3YqcbK4xUxdERoaXd6UnRldXhaVzVzd1d2dVB4R2c&amp;usp=sharing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/ccc?key=0Am3YqcbK4xUxdDB2VFRtcVplLUxJdzJpU0RiQUYxUnc&amp;usp=shari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/ccc?key=0Am3YqcbK4xUxdFpLdGd6R3l4SUFNTzRKNWk3b3QyVXc&amp;usp=sharin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/ccc?key=0Am3YqcbK4xUxdGZyN2ptMVZUcnFySDRnZThmcDF2SGc&amp;usp=shari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/ccc?key=0Am3YqcbK4xUxdGZNREdVSXc4UEo1LW9FbWNYY1FYR3c&amp;usp=sharin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/ccc?key=0Am3YqcbK4xUxdEs0WUtxb1oySHNqVFhydU9NTFpmTlE&amp;usp=sharin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/ccc?key=0Am3YqcbK4xUxdFpLdGd6R3l4SUFNTzRKNWk3b3QyVXc&amp;usp=sharin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zeus.phys.uconn.edu/wiki/index.php/Full_Scale_Tagger_Microscope_Drawing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/ccc?key=0Am3YqcbK4xUxdEFGUENRT0hETVNIVzlOUkNGVGNaWUE&amp;usp=sharin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WeUDsoiMD2ogm2zvRaglJVA-r9s5hWlLZktTXJdQ6JE/edit?usp=sharing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document/d/1JL40gx7tPDDFu4aSiad3fTemAp0yiVBPI6D8FB5zb6o/edit?usp=sharing" TargetMode="External"/><Relationship Id="rId5" Type="http://schemas.openxmlformats.org/officeDocument/2006/relationships/hyperlink" Target="https://docs.google.com/document/d/1rHl580R3X3r2yn3hw1Mh-JC136NzWyE6IE_SoGRjR50/edit?usp=sharing" TargetMode="External"/><Relationship Id="rId4" Type="http://schemas.openxmlformats.org/officeDocument/2006/relationships/hyperlink" Target="https://docs.google.com/document/d/15OreBfdhb5mdpdXz6KMTVQt8ZWMU-4OV9i8Y6vp97Ms/edit?usp=shari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agger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400" dirty="0" smtClean="0">
                <a:ln w="9525" cmpd="sng">
                  <a:noFill/>
                </a:ln>
                <a:solidFill>
                  <a:schemeClr val="bg1"/>
                </a:solidFill>
              </a:rPr>
              <a:t>James M</a:t>
            </a:r>
            <a:r>
              <a:rPr lang="en-US" sz="2400" u="sng" baseline="42000" dirty="0" smtClean="0">
                <a:ln w="9525" cmpd="sng">
                  <a:noFill/>
                </a:ln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ln w="9525" cmpd="sng">
                  <a:noFill/>
                </a:ln>
                <a:solidFill>
                  <a:schemeClr val="bg1"/>
                </a:solidFill>
              </a:rPr>
              <a:t>Intyre</a:t>
            </a:r>
            <a:endParaRPr lang="en-US" sz="2400" dirty="0">
              <a:ln w="9525" cmpd="sng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85800" y="1219201"/>
            <a:ext cx="8077200" cy="1981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ln w="12700">
                  <a:solidFill>
                    <a:schemeClr val="tx1">
                      <a:alpha val="78000"/>
                    </a:schemeClr>
                  </a:solidFill>
                </a:ln>
                <a:solidFill>
                  <a:schemeClr val="bg1"/>
                </a:solidFill>
                <a:effectLst>
                  <a:outerShdw blurRad="127000" dist="50800" dir="5400000" algn="t" rotWithShape="0">
                    <a:srgbClr val="00206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Tagger Microscope Fabrication Readiness Review</a:t>
            </a:r>
          </a:p>
        </p:txBody>
      </p:sp>
      <p:pic>
        <p:nvPicPr>
          <p:cNvPr id="10" name="Picture 2" descr="http://www.ee.uconn.edu/SeniorDesign/projects/ecesd39/UConn%20symbo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43800" y="5708599"/>
            <a:ext cx="98376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506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85447" y="914400"/>
            <a:ext cx="7848953" cy="54872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5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Construction Plan - Overall</a:t>
            </a:r>
            <a:endParaRPr lang="en-US" sz="4000" i="1" u="sng" dirty="0" smtClean="0">
              <a:cs typeface="Times New Roman" pitchFamily="18" charset="0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52542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Scheduling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Completion Date – 07 Apr 2014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Total Man-power </a:t>
            </a: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: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3 Grad. Students  @  2140 Grad-hours (total)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	1 Technician  @  718 Tech-hours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	2 Student Workers  @  1179 Student-hours (total)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1 Machinist  @  840 Machining-hours </a:t>
            </a:r>
            <a:endParaRPr lang="en-US" sz="20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267200"/>
            <a:ext cx="5512580" cy="2481587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71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Construction Plan</a:t>
            </a:r>
            <a:endParaRPr lang="en-US" sz="4000" i="1" u="sng" dirty="0" smtClean="0">
              <a:cs typeface="Times New Roman" pitchFamily="18" charset="0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52542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Inspection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Acceptance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Test Areas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Dark Box Testing Area</a:t>
            </a: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Testing Optical Fibers</a:t>
            </a: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Electronics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" name="Picture 76" descr="IMG_006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30374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SN-719_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86400" y="1883300"/>
            <a:ext cx="3429000" cy="2688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2" name="Straight Arrow Connector 11"/>
          <p:cNvCxnSpPr>
            <a:stCxn id="11" idx="1"/>
          </p:cNvCxnSpPr>
          <p:nvPr/>
        </p:nvCxnSpPr>
        <p:spPr bwMode="auto">
          <a:xfrm flipH="1">
            <a:off x="2971800" y="3227650"/>
            <a:ext cx="2514600" cy="225875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410200" y="4648200"/>
            <a:ext cx="3352800" cy="19812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400" dirty="0">
                <a:latin typeface="Cambria" pitchFamily="18" charset="0"/>
              </a:rPr>
              <a:t>Allows for testing </a:t>
            </a:r>
            <a:r>
              <a:rPr lang="en-US" sz="2400" dirty="0" smtClean="0">
                <a:latin typeface="Cambria" pitchFamily="18" charset="0"/>
              </a:rPr>
              <a:t>of: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Cambria" pitchFamily="18" charset="0"/>
              </a:rPr>
              <a:t>Single fused fibers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Cambria" pitchFamily="18" charset="0"/>
              </a:rPr>
              <a:t>Fiber bundles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2000" dirty="0" smtClean="0">
                <a:latin typeface="Cambria" pitchFamily="18" charset="0"/>
              </a:rPr>
              <a:t>Cooling unit for the electronics’ enclosure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8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Construction Plan</a:t>
            </a:r>
            <a:endParaRPr lang="en-US" sz="4000" i="1" u="sng" dirty="0" smtClean="0">
              <a:cs typeface="Times New Roman" pitchFamily="18" charset="0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Inspection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Acceptance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Test Areas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Rough Cut / Fusing Area</a:t>
            </a:r>
            <a:endParaRPr lang="en-US" sz="2000" dirty="0">
              <a:solidFill>
                <a:prstClr val="black"/>
              </a:solidFill>
              <a:latin typeface="Cambria" pitchFamily="18" charset="0"/>
            </a:endParaRP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Cross-sectional Dimension</a:t>
            </a:r>
            <a:endParaRPr lang="en-US" dirty="0">
              <a:solidFill>
                <a:prstClr val="black"/>
              </a:solidFill>
              <a:latin typeface="Cambria" pitchFamily="18" charset="0"/>
            </a:endParaRP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Cladding Inspection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" name="Picture 9" descr="SSN-719_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4500" y="3352800"/>
            <a:ext cx="3975100" cy="2981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Splicer-guid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5727" y="5093091"/>
            <a:ext cx="2465420" cy="155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IMG_00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761999"/>
            <a:ext cx="2694696" cy="2108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Splicer-close-u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210178" y="3164585"/>
            <a:ext cx="3302328" cy="1720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" name="Curved Connector 12"/>
          <p:cNvCxnSpPr/>
          <p:nvPr/>
        </p:nvCxnSpPr>
        <p:spPr bwMode="auto">
          <a:xfrm rot="16200000" flipH="1">
            <a:off x="6330808" y="4555463"/>
            <a:ext cx="1068162" cy="7095"/>
          </a:xfrm>
          <a:prstGeom prst="curvedConnector3">
            <a:avLst>
              <a:gd name="adj1" fmla="val 50000"/>
            </a:avLst>
          </a:prstGeom>
          <a:ln w="317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endCxn id="16" idx="0"/>
          </p:cNvCxnSpPr>
          <p:nvPr/>
        </p:nvCxnSpPr>
        <p:spPr bwMode="auto">
          <a:xfrm rot="5400000">
            <a:off x="6382280" y="2384064"/>
            <a:ext cx="1259583" cy="301458"/>
          </a:xfrm>
          <a:prstGeom prst="curvedConnector3">
            <a:avLst>
              <a:gd name="adj1" fmla="val 50000"/>
            </a:avLst>
          </a:prstGeom>
          <a:ln w="317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53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Construction Plan</a:t>
            </a:r>
            <a:endParaRPr lang="en-US" sz="4000" i="1" u="sng" dirty="0" smtClean="0">
              <a:cs typeface="Times New Roman" pitchFamily="18" charset="0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397476" y="152542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Inspection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Acceptance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Test Areas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Gluing Area</a:t>
            </a:r>
            <a:endParaRPr lang="en-US" sz="2000" dirty="0">
              <a:solidFill>
                <a:prstClr val="black"/>
              </a:solidFill>
              <a:latin typeface="Cambria" pitchFamily="18" charset="0"/>
            </a:endParaRP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Bundle Dimensions</a:t>
            </a:r>
            <a:endParaRPr lang="en-US" dirty="0">
              <a:solidFill>
                <a:prstClr val="black"/>
              </a:solidFill>
              <a:latin typeface="Cambria" pitchFamily="18" charset="0"/>
            </a:endParaRP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Paint Coverage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" name="Picture 9" descr="box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8104" y="3429000"/>
            <a:ext cx="2803071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0" y="3402416"/>
            <a:ext cx="1676400" cy="641350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1600" dirty="0" smtClean="0">
                <a:latin typeface="+mn-lt"/>
              </a:rPr>
              <a:t>Gluing Station</a:t>
            </a:r>
            <a:endParaRPr lang="en-US" sz="1600" dirty="0">
              <a:latin typeface="+mn-lt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1600" dirty="0">
                <a:latin typeface="+mn-lt"/>
              </a:rPr>
              <a:t>(Clean room)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429000" y="4038600"/>
            <a:ext cx="73152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iber End-Painted Fiber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4800" y="4343401"/>
            <a:ext cx="2198433" cy="1972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Bundle_E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3958590"/>
            <a:ext cx="2209800" cy="2357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Setup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65832" y="1344827"/>
            <a:ext cx="3097168" cy="2236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653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Construction Plan</a:t>
            </a:r>
            <a:endParaRPr lang="en-US" sz="4000" i="1" u="sng" dirty="0" smtClean="0">
              <a:cs typeface="Times New Roman" pitchFamily="18" charset="0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52542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Documentation &amp; Travelers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defRPr/>
            </a:pPr>
            <a:endParaRPr lang="en-US" sz="8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Use of Google Documents to Track:</a:t>
            </a:r>
            <a:endParaRPr lang="en-US" sz="2000" dirty="0">
              <a:solidFill>
                <a:prstClr val="black"/>
              </a:solidFill>
              <a:latin typeface="Cambria" pitchFamily="18" charset="0"/>
            </a:endParaRP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Rough Cut</a:t>
            </a: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Bending</a:t>
            </a: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Light Transmission Testing</a:t>
            </a:r>
            <a:endParaRPr lang="en-US" dirty="0">
              <a:solidFill>
                <a:prstClr val="black"/>
              </a:solidFill>
              <a:latin typeface="Cambria" pitchFamily="18" charset="0"/>
            </a:endParaRP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…</a:t>
            </a:r>
          </a:p>
          <a:p>
            <a:pPr marL="850900" lvl="2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Provides up-to-date progress tracking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Envelopes with complete data list accompany components to JLab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74139"/>
            <a:ext cx="2363237" cy="2383461"/>
          </a:xfrm>
          <a:prstGeom prst="rect">
            <a:avLst/>
          </a:prstGeom>
          <a:ln w="12700" cap="rnd">
            <a:solidFill>
              <a:schemeClr val="tx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12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Construction Plan – </a:t>
            </a:r>
            <a:r>
              <a:rPr lang="en-US" sz="4000" i="1" u="sng" dirty="0" smtClean="0">
                <a:cs typeface="Times New Roman" pitchFamily="18" charset="0"/>
              </a:rPr>
              <a:t>Rough Cut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52542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Scheduling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End Date – 03 Jan 2014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Man-power: 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	1 Student Worker @ 102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>
              <a:solidFill>
                <a:prstClr val="black"/>
              </a:solidFill>
              <a:latin typeface="Cambria" pitchFamily="18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Inspection, Testing,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Acceptance Plans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Cross-sectional dimensions</a:t>
            </a: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SciFi – Measure every 3 cm (prior to cutting)</a:t>
            </a: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Light Guides – Measure 4cm from each end &amp; 3 other locations </a:t>
            </a:r>
          </a:p>
          <a:p>
            <a:pPr marL="1765300" lvl="4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ambria" pitchFamily="18" charset="0"/>
              </a:rPr>
              <a:t>                  (~ 40cm apart) </a:t>
            </a:r>
          </a:p>
          <a:p>
            <a:pPr marL="1765300" lvl="4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lvl="1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Documentations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Tracking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Rough Cut Data Sheet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1100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https://</a:t>
            </a:r>
            <a:r>
              <a:rPr lang="en-US" sz="1100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docs.google.com/spreadsheet/ccc?key=0Am3YqcbK4xUxdGdldUt5Nk53UENKUUg5ejgyLWE2bFE&amp;usp=sharing</a:t>
            </a:r>
            <a:endParaRPr lang="en-US" sz="11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9" name="Picture 8" descr="Spool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4724399"/>
            <a:ext cx="2133600" cy="1280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box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00800" y="1490141"/>
            <a:ext cx="2082794" cy="27770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73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534400" cy="685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Construction Plan – </a:t>
            </a:r>
            <a:r>
              <a:rPr lang="en-US" sz="3600" i="1" u="sng" dirty="0" smtClean="0">
                <a:cs typeface="Times New Roman" pitchFamily="18" charset="0"/>
              </a:rPr>
              <a:t>Fiber Straightening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52542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Scheduling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Man-power: </a:t>
            </a:r>
            <a:endParaRPr lang="en-US" sz="2000" dirty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	1 Technician @ 204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Inspection, Testing,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Acceptance Plans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Check for damage to cladding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Crazing of fibers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Monitoring &amp; recording temperature</a:t>
            </a:r>
            <a:r>
              <a:rPr lang="en-US" sz="16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lvl="1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Documentations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Tracking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Straightening Temperature Data Sheet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1100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https://</a:t>
            </a:r>
            <a:r>
              <a:rPr lang="en-US" sz="1100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docs.google.com/spreadsheet/ccc?key=0Am3YqcbK4xUxdGdldUt5Nk53UENKUUg5ejgyLWE2bFE&amp;usp=sharing</a:t>
            </a:r>
            <a:endParaRPr lang="en-US" sz="11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9" name="Picture 8" descr="End-c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371600"/>
            <a:ext cx="2057400" cy="1543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64" y="1752600"/>
            <a:ext cx="2342635" cy="3123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70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52542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Scheduling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Man-power: </a:t>
            </a:r>
            <a:endParaRPr lang="en-US" sz="2000" dirty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	1 Grad. Student @ 51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Inspection, Testing,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Acceptance Plans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Check for damage to cladding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Measuring Length</a:t>
            </a:r>
            <a:endParaRPr lang="en-US" sz="16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lvl="1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Documentations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Tracking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End-Mill Data Sheet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1100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https://</a:t>
            </a:r>
            <a:r>
              <a:rPr lang="en-US" sz="1100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docs.google.com/spreadsheet/ccc?key=0Am3YqcbK4xUxdDdBcHlPbERlejlYbmhlSnRqVElxZGc&amp;usp=sharing</a:t>
            </a:r>
            <a:endParaRPr lang="en-US" sz="11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534400" cy="685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Construction Plan – </a:t>
            </a:r>
            <a:r>
              <a:rPr lang="en-US" sz="3600" i="1" u="sng" dirty="0" smtClean="0">
                <a:cs typeface="Times New Roman" pitchFamily="18" charset="0"/>
              </a:rPr>
              <a:t>End-Mill Fiber Cut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1" name="Picture 10" descr="Collar-Side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1424940"/>
            <a:ext cx="1295400" cy="1165860"/>
          </a:xfrm>
          <a:prstGeom prst="rect">
            <a:avLst/>
          </a:prstGeom>
        </p:spPr>
      </p:pic>
      <p:pic>
        <p:nvPicPr>
          <p:cNvPr id="12" name="Picture 11" descr="IMG_00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1570" y="3938202"/>
            <a:ext cx="2027629" cy="557598"/>
          </a:xfrm>
          <a:prstGeom prst="rect">
            <a:avLst/>
          </a:prstGeom>
        </p:spPr>
      </p:pic>
      <p:pic>
        <p:nvPicPr>
          <p:cNvPr id="13" name="Picture 12" descr="End-Mi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8362" y="4817582"/>
            <a:ext cx="2903216" cy="1584642"/>
          </a:xfrm>
          <a:prstGeom prst="rect">
            <a:avLst/>
          </a:prstGeom>
        </p:spPr>
      </p:pic>
      <p:pic>
        <p:nvPicPr>
          <p:cNvPr id="14" name="Picture 13" descr="Collar&amp;Base-PlateSca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2743200"/>
            <a:ext cx="2380557" cy="1881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1727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6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52542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Scheduling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Man-power: </a:t>
            </a:r>
            <a:endParaRPr lang="en-US" sz="2000" dirty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	1 Technician @ 68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Inspection, Testing,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Acceptance Plans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Check for damage to cladding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Check for surface imperfections</a:t>
            </a:r>
            <a:endParaRPr lang="en-US" sz="16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lvl="1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Documentations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Tracking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Polishing Data Sheet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1100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https://</a:t>
            </a:r>
            <a:r>
              <a:rPr lang="en-US" sz="1100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docs.google.com/spreadsheet/ccc?key=0Am3YqcbK4xUxdERoaXd6UnRldXhaVzVzd1d2dVB4R2c&amp;usp=sharing</a:t>
            </a:r>
            <a:endParaRPr lang="en-US" sz="11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534400" cy="685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Construction Plan – </a:t>
            </a:r>
            <a:r>
              <a:rPr lang="en-US" sz="3600" i="1" u="sng" dirty="0" smtClean="0">
                <a:cs typeface="Times New Roman" pitchFamily="18" charset="0"/>
              </a:rPr>
              <a:t>Fiber-End Polishing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795376"/>
            <a:ext cx="2057400" cy="1543050"/>
          </a:xfrm>
          <a:prstGeom prst="rect">
            <a:avLst/>
          </a:prstGeom>
        </p:spPr>
      </p:pic>
      <p:pic>
        <p:nvPicPr>
          <p:cNvPr id="15" name="Picture 14" descr="PolishSt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2938" y="1380868"/>
            <a:ext cx="4538661" cy="981332"/>
          </a:xfrm>
          <a:prstGeom prst="rect">
            <a:avLst/>
          </a:prstGeom>
        </p:spPr>
      </p:pic>
      <p:pic>
        <p:nvPicPr>
          <p:cNvPr id="17" name="Picture 16" descr="400Grit-Sanded-Fiber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3505200"/>
            <a:ext cx="1066800" cy="800100"/>
          </a:xfrm>
          <a:prstGeom prst="rect">
            <a:avLst/>
          </a:prstGeom>
        </p:spPr>
      </p:pic>
      <p:pic>
        <p:nvPicPr>
          <p:cNvPr id="18" name="Picture 17" descr="400Grit-Sanded-Fiber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4419600"/>
            <a:ext cx="1752600" cy="13144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00600" y="2362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Polishing: End-Mill to copier paper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11097" y="4567535"/>
            <a:ext cx="273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Straight edge when polished in collar </a:t>
            </a:r>
          </a:p>
          <a:p>
            <a:pPr algn="ctr"/>
            <a:r>
              <a:rPr lang="en-US" sz="1200" dirty="0" smtClean="0"/>
              <a:t>(shown above)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791200" y="4876800"/>
            <a:ext cx="1295400" cy="381000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9144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cs typeface="Times New Roman" pitchFamily="18" charset="0"/>
              </a:rPr>
              <a:t>Outline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52542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Overview</a:t>
            </a:r>
            <a:endParaRPr lang="en-US" sz="2400" dirty="0">
              <a:solidFill>
                <a:prstClr val="black"/>
              </a:solidFill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TAGM Milestones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Documents &amp; Travelers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Personnel Training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</a:rPr>
              <a:t>Special Training &amp; </a:t>
            </a:r>
            <a:r>
              <a:rPr lang="en-US" sz="2000" dirty="0" smtClean="0">
                <a:solidFill>
                  <a:prstClr val="black"/>
                </a:solidFill>
              </a:rPr>
              <a:t>Hazards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Construction Plan</a:t>
            </a:r>
            <a:endParaRPr lang="en-US" sz="2400" dirty="0">
              <a:solidFill>
                <a:prstClr val="black"/>
              </a:solidFill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Scheduling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Testing &amp; Acceptance Plans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Documentations &amp; Tracking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Questions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Construction Plan – </a:t>
            </a:r>
            <a:r>
              <a:rPr lang="en-US" sz="4000" i="1" u="sng" dirty="0" smtClean="0">
                <a:cs typeface="Times New Roman" pitchFamily="18" charset="0"/>
              </a:rPr>
              <a:t>Fiber Fusing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52542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Scheduling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Man-power: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1 Grad. Student @ 136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1 Technician @ 136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>
              <a:solidFill>
                <a:prstClr val="black"/>
              </a:solidFill>
              <a:latin typeface="Cambria" pitchFamily="18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Inspection, Testing,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Acceptance Plans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Cross-sectional dimensions at the fusing joint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Cladding damage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lvl="1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Documentations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Tracking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Fiber Fusing Data Sheet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1100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https://</a:t>
            </a:r>
            <a:r>
              <a:rPr lang="en-US" sz="1100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docs.google.com/spreadsheet/ccc?key=0Am3YqcbK4xUxdDB2VFRtcVplLUxJdzJpU0RiQUYxUnc&amp;usp=sharing</a:t>
            </a:r>
            <a:endParaRPr lang="en-US" sz="11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9" name="Picture 8" descr="Exterior_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525771" y="3346908"/>
            <a:ext cx="1155356" cy="2818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Splicer-close-u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7788" y="1525424"/>
            <a:ext cx="3031322" cy="1553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70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458200" cy="685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Construction Plan – </a:t>
            </a:r>
            <a:r>
              <a:rPr lang="en-US" sz="2600" i="1" u="sng" dirty="0" smtClean="0">
                <a:cs typeface="Times New Roman" pitchFamily="18" charset="0"/>
              </a:rPr>
              <a:t>Individual Fiber Inspection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52542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Scheduling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Man-power: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1 Grad. Student @ 272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1 Student Worker @ 272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20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Inspection, Testing,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Acceptance Plans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Light transmission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20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lvl="1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Documentations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Tracking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Individual Fiber Inspection Data Sheet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1100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https://</a:t>
            </a:r>
            <a:r>
              <a:rPr lang="en-US" sz="1100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docs.google.com/spreadsheet/ccc?key=0Am3YqcbK4xUxdFpLdGd6R3l4SUFNTzRKNWk3b3QyVXc&amp;usp=sharing</a:t>
            </a:r>
            <a:endParaRPr lang="en-US" sz="11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9" name="Picture 8" descr="SSN-719_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76179" y="1447800"/>
            <a:ext cx="2915421" cy="2285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94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Construction Plan – </a:t>
            </a:r>
            <a:r>
              <a:rPr lang="en-US" sz="4000" i="1" u="sng" dirty="0" smtClean="0">
                <a:cs typeface="Times New Roman" pitchFamily="18" charset="0"/>
              </a:rPr>
              <a:t>Fiber Painting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52542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Scheduling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Man-power: 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1 Grad. Student @ 68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20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Inspection, Testing,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Acceptance Plans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Cross-sectional dimensions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Even coating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20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lvl="1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Documentations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Tracking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Fiber Painting Data Sheet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1100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https://</a:t>
            </a:r>
            <a:r>
              <a:rPr lang="en-US" sz="1100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docs.google.com/spreadsheet/ccc?key=0Am3YqcbK4xUxdGZyN2ptMVZUcnFySDRnZThmcDF2SGc&amp;usp=sharing</a:t>
            </a:r>
            <a:endParaRPr lang="en-US" sz="11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9" name="Picture 8" descr="Paint-Gu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554256"/>
            <a:ext cx="2819709" cy="2279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Fiber End-Painted Fib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0825" y="4049060"/>
            <a:ext cx="1704975" cy="1377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70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Construction Plan – </a:t>
            </a:r>
            <a:r>
              <a:rPr lang="en-US" sz="4000" i="1" u="sng" dirty="0" smtClean="0">
                <a:cs typeface="Times New Roman" pitchFamily="18" charset="0"/>
              </a:rPr>
              <a:t>Bundle Bending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52542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Scheduling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Man-power: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1 Grad. Student @ 272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1 Student Worker @ 272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20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Inspection, Testing,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Acceptance Plans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Fiber cross-sectional shape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Crazing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Cladding cracking</a:t>
            </a:r>
          </a:p>
          <a:p>
            <a:pPr marL="1765300" lvl="4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16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</a:p>
          <a:p>
            <a:pPr marL="273050" lvl="1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Documentations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Tracking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Bundle Bending Data Sheet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1100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https://</a:t>
            </a:r>
            <a:r>
              <a:rPr lang="en-US" sz="1100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docs.google.com/spreadsheet/ccc?key=0Am3YqcbK4xUxdGZNREdVSXc4UEo1LW9FbWNYY1FYR3c&amp;usp=sharing</a:t>
            </a:r>
            <a:endParaRPr lang="en-US" sz="11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1413383" cy="1805130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/>
        </p:nvSpPr>
        <p:spPr>
          <a:xfrm>
            <a:off x="8458200" y="350222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Start</a:t>
            </a:r>
            <a:endParaRPr lang="en-US" sz="1400" dirty="0"/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>
            <a:off x="8458200" y="6172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Finish</a:t>
            </a:r>
            <a:endParaRPr lang="en-US" sz="1400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6705600" y="3657600"/>
            <a:ext cx="2057400" cy="2743200"/>
            <a:chOff x="4572000" y="914400"/>
            <a:chExt cx="4114800" cy="5486400"/>
          </a:xfrm>
        </p:grpSpPr>
        <p:pic>
          <p:nvPicPr>
            <p:cNvPr id="13" name="Picture 12" descr="ben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914400"/>
              <a:ext cx="3667075" cy="5486400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8686800" y="1295400"/>
              <a:ext cx="0" cy="4724400"/>
            </a:xfrm>
            <a:prstGeom prst="straightConnector1">
              <a:avLst/>
            </a:prstGeom>
            <a:ln w="539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600000" flipH="1" flipV="1">
              <a:off x="5867400" y="4343400"/>
              <a:ext cx="76200" cy="76200"/>
            </a:xfrm>
            <a:prstGeom prst="straightConnector1">
              <a:avLst/>
            </a:prstGeom>
            <a:ln w="444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 rot="9900000">
              <a:off x="5943600" y="4139623"/>
              <a:ext cx="457200" cy="457200"/>
            </a:xfrm>
            <a:prstGeom prst="arc">
              <a:avLst/>
            </a:prstGeom>
            <a:ln w="444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86" y="1372565"/>
            <a:ext cx="2741914" cy="205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Construction Plan – </a:t>
            </a:r>
            <a:r>
              <a:rPr lang="en-US" sz="4000" i="1" u="sng" dirty="0" smtClean="0">
                <a:cs typeface="Times New Roman" pitchFamily="18" charset="0"/>
              </a:rPr>
              <a:t>Bundle Drying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52542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Scheduling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Man-power: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1 Grad. Student @ 136 hours 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Inspection, Testing,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Acceptance Plans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Inspect for fiber damage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Ensure completely dry prior to gluing</a:t>
            </a:r>
          </a:p>
          <a:p>
            <a:pPr marL="273050" lvl="1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lvl="1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Documentations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Tracking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None needed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" name="Picture 9" descr="Bundle_Gluing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352799"/>
            <a:ext cx="2971800" cy="253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16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Construction Plan – </a:t>
            </a:r>
            <a:r>
              <a:rPr lang="en-US" sz="3600" i="1" u="sng" dirty="0" smtClean="0">
                <a:cs typeface="Times New Roman" pitchFamily="18" charset="0"/>
              </a:rPr>
              <a:t>Gluing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52542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Scheduling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Man-power: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1 Grad. Student @ 408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1 Student Worker @ 408 hours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defRPr/>
            </a:pPr>
            <a:endParaRPr lang="en-US" sz="12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Inspection, Testing,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Acceptance Plans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Cross-sectional dimensions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Damage to fiber ends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Excess glue</a:t>
            </a:r>
            <a:r>
              <a:rPr lang="en-US" sz="16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12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lvl="1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Documentations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Tracking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Bundle Gluing Data Sheet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1100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https://</a:t>
            </a:r>
            <a:r>
              <a:rPr lang="en-US" sz="1100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docs.google.com/spreadsheet/ccc?key=0Am3YqcbK4xUxdEs0WUtxb1oySHNqVFhydU9NTFpmTlE&amp;usp=sharing</a:t>
            </a:r>
            <a:endParaRPr lang="en-US" sz="11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9" name="Picture 8" descr="Bundle_E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9847" y="1509991"/>
            <a:ext cx="2400300" cy="25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02" y="4190999"/>
            <a:ext cx="2764498" cy="17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4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458200" cy="685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Construction Plan – </a:t>
            </a:r>
            <a:r>
              <a:rPr lang="en-US" sz="2800" i="1" u="sng" dirty="0" smtClean="0">
                <a:cs typeface="Times New Roman" pitchFamily="18" charset="0"/>
              </a:rPr>
              <a:t>Fiber Bundle Inspection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52542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Scheduling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Man-power: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1 Grad. Student @ 204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1 Technician @ 204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20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Inspection, Testing,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Acceptance Plans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Light transmission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20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lvl="1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Documentations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Tracking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Individual Fiber Inspection Data Sheet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1100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https://</a:t>
            </a:r>
            <a:r>
              <a:rPr lang="en-US" sz="1100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docs.google.com/spreadsheet/ccc?key=0Am3YqcbK4xUxdFpLdGd6R3l4SUFNTzRKNWk3b3QyVXc&amp;usp=sharing</a:t>
            </a:r>
            <a:endParaRPr lang="en-US" sz="11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9" name="Picture 8" descr="SSN-719_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76179" y="1447800"/>
            <a:ext cx="2915421" cy="2285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7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686800" cy="685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Construction Plan – </a:t>
            </a:r>
            <a:r>
              <a:rPr lang="en-US" sz="2400" i="1" u="sng" dirty="0" smtClean="0">
                <a:cs typeface="Times New Roman" pitchFamily="18" charset="0"/>
              </a:rPr>
              <a:t>TAGM Drawing Submission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52542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Scheduling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End Date – 15 Jul 2013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Man-power: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1 Grad. Student @ 144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1 Technician @ 36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12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1200" dirty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1200" dirty="0">
              <a:solidFill>
                <a:prstClr val="black"/>
              </a:solidFill>
              <a:latin typeface="Cambria" pitchFamily="18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Inspection, Testing,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Acceptance Plans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Spot check of dimensions by technician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defRPr/>
            </a:pPr>
            <a:endParaRPr lang="en-US" sz="12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lvl="1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Documentations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Tracking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TAGM Drawings located on UConn PAN Wiki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1100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http://</a:t>
            </a:r>
            <a:r>
              <a:rPr lang="en-US" sz="1100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zeus.phys.uconn.edu/wiki/index.php/Full_Scale_Tagger_Microscope_Drawings</a:t>
            </a:r>
            <a:endParaRPr lang="en-US" sz="11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25880"/>
            <a:ext cx="4009320" cy="2819400"/>
          </a:xfrm>
          <a:prstGeom prst="rect">
            <a:avLst/>
          </a:prstGeom>
          <a:ln w="38100" cap="rnd">
            <a:solidFill>
              <a:schemeClr val="bg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289454"/>
            <a:ext cx="1905000" cy="239016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7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686800" cy="685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Construction Plan – </a:t>
            </a:r>
            <a:r>
              <a:rPr lang="en-US" i="1" u="sng" dirty="0" smtClean="0">
                <a:cs typeface="Times New Roman" pitchFamily="18" charset="0"/>
              </a:rPr>
              <a:t>Construction of Electronics Enclosure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52542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Scheduling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End Date – 20 Dec 2013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Man-power: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3 Grad. Student @ 144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1 Technician @ 20 hours</a:t>
            </a:r>
            <a:endParaRPr lang="en-US" sz="2000" dirty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	1 Student Worker @ 40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12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Inspection, Testing,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Acceptance Plans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Light seal test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12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lvl="1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Documentations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Tracking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Pictures &amp; construction notes maintained on the UConn PAN Wiki</a:t>
            </a:r>
            <a:endParaRPr lang="en-US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53174"/>
            <a:ext cx="4096996" cy="2685426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05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686800" cy="685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Construction Plan – </a:t>
            </a:r>
            <a:r>
              <a:rPr lang="en-US" i="1" u="sng" dirty="0" smtClean="0">
                <a:cs typeface="Times New Roman" pitchFamily="18" charset="0"/>
              </a:rPr>
              <a:t>Construction of Fiber Array Enclosure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52542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Scheduling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End Date – 17 Jan 2014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Man-power: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3 Grad. Student @ 165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1 Technician @ 20 hours</a:t>
            </a:r>
            <a:endParaRPr lang="en-US" sz="2000" dirty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	1 Student Worker @ 40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12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Inspection, Testing,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Acceptance Plans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Light seal test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12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lvl="1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Documentations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Tracking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Pictures &amp; construction notes maintained on the UConn PAN Wiki</a:t>
            </a:r>
            <a:endParaRPr lang="en-US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06" y="1447800"/>
            <a:ext cx="4148917" cy="245264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Railings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551578"/>
            <a:ext cx="3661394" cy="6234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32677" y="5257800"/>
            <a:ext cx="335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</a:t>
            </a:r>
            <a:r>
              <a:rPr lang="en-US" sz="1600" baseline="44000" dirty="0" smtClean="0"/>
              <a:t>-</a:t>
            </a:r>
            <a:endParaRPr lang="en-US" sz="1600" baseline="44000" dirty="0"/>
          </a:p>
        </p:txBody>
      </p:sp>
      <p:sp>
        <p:nvSpPr>
          <p:cNvPr id="12" name="Right Arrow 11"/>
          <p:cNvSpPr/>
          <p:nvPr/>
        </p:nvSpPr>
        <p:spPr>
          <a:xfrm rot="11618624">
            <a:off x="8172893" y="5062120"/>
            <a:ext cx="887424" cy="169608"/>
          </a:xfrm>
          <a:prstGeom prst="rightArrow">
            <a:avLst/>
          </a:prstGeom>
          <a:solidFill>
            <a:schemeClr val="accent1">
              <a:alpha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5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9144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Overview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465923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TAGM Milestone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Dark Box Construction</a:t>
            </a:r>
            <a:endParaRPr lang="en-US" sz="2000" dirty="0">
              <a:solidFill>
                <a:prstClr val="black"/>
              </a:solidFill>
              <a:latin typeface="Cambria" pitchFamily="18" charset="0"/>
            </a:endParaRP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ü"/>
              <a:defRPr/>
            </a:pP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End Date: 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06 May 2013</a:t>
            </a:r>
            <a:endParaRPr lang="en-US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1</a:t>
            </a:r>
            <a:r>
              <a:rPr lang="en-US" sz="2000" baseline="30000" dirty="0" smtClean="0">
                <a:solidFill>
                  <a:prstClr val="black"/>
                </a:solidFill>
                <a:latin typeface="Cambria" pitchFamily="18" charset="0"/>
              </a:rPr>
              <a:t>st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 Article Optical Fiber Bundle</a:t>
            </a:r>
            <a:endParaRPr lang="en-US" sz="2000" dirty="0">
              <a:solidFill>
                <a:prstClr val="black"/>
              </a:solidFill>
              <a:latin typeface="Cambria" pitchFamily="18" charset="0"/>
            </a:endParaRP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ü"/>
              <a:defRPr/>
            </a:pP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End Date: 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13 May 2013</a:t>
            </a:r>
            <a:endParaRPr lang="en-US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Complete First 3 Bundles / Select Ref. Bundle</a:t>
            </a:r>
            <a:endParaRPr lang="en-US" sz="2000" dirty="0">
              <a:solidFill>
                <a:prstClr val="black"/>
              </a:solidFill>
              <a:latin typeface="Cambria" pitchFamily="18" charset="0"/>
            </a:endParaRP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ü"/>
              <a:defRPr/>
            </a:pP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End Date: 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17 Jun 2013</a:t>
            </a:r>
            <a:endParaRPr lang="en-US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Submit TAGM Enclosure Design Drawings to JLab</a:t>
            </a:r>
            <a:endParaRPr lang="en-US" sz="2000" dirty="0">
              <a:solidFill>
                <a:prstClr val="black"/>
              </a:solidFill>
              <a:latin typeface="Cambria" pitchFamily="18" charset="0"/>
            </a:endParaRP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ü"/>
              <a:defRPr/>
            </a:pP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End Date: 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15 Jul 2013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Complete Construction of Electronics Enclosure</a:t>
            </a: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End Date: 20 Dec 2013</a:t>
            </a:r>
            <a:endParaRPr lang="en-US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159160"/>
            <a:ext cx="2078213" cy="2650840"/>
          </a:xfrm>
          <a:prstGeom prst="rect">
            <a:avLst/>
          </a:prstGeom>
          <a:ln w="12700" cap="rnd">
            <a:solidFill>
              <a:schemeClr val="tx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99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686800" cy="685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Construction Plan – </a:t>
            </a:r>
            <a:r>
              <a:rPr lang="en-US" sz="2400" i="1" u="sng" dirty="0" smtClean="0">
                <a:cs typeface="Times New Roman" pitchFamily="18" charset="0"/>
              </a:rPr>
              <a:t>Construction of Full TAGM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52542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Scheduling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End Date – 14 Feb 2014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Man-power: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2 Grad. Student @ 68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>
                <a:solidFill>
                  <a:prstClr val="black"/>
                </a:solidFill>
                <a:latin typeface="Cambria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1 Student Worker @ 16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12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Inspection, Testing,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Acceptance Plans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Light seal test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30 Day Cosmic-Ray Testing of the TAGM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12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lvl="1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Documentations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Tracking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Cosmic-Ray Testing Data Sheet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800" dirty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1100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https://</a:t>
            </a:r>
            <a:r>
              <a:rPr lang="en-US" sz="1100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docs.google.com/spreadsheet/ccc?key=0Am3YqcbK4xUxdEFGUENRT0hETVNIVzlOUkNGVGNaWUE&amp;usp=sharing</a:t>
            </a:r>
            <a:endParaRPr lang="en-US" sz="11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endParaRPr lang="en-US" sz="20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5424"/>
            <a:ext cx="2412901" cy="2416434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3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Construction Plan – </a:t>
            </a:r>
            <a:r>
              <a:rPr lang="en-US" sz="4000" i="1" u="sng" dirty="0" smtClean="0">
                <a:cs typeface="Times New Roman" pitchFamily="18" charset="0"/>
              </a:rPr>
              <a:t>Delivery to JLab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52542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Scheduling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End Date – 07 Apr 2014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Man-power: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	2 Grad. Students @ 72 hours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	1 Technician @ 30 hours</a:t>
            </a:r>
            <a:endParaRPr lang="en-US" sz="2000" dirty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	1 Student Worker @ 29 hours</a:t>
            </a:r>
            <a:endParaRPr lang="en-US" sz="800" dirty="0">
              <a:solidFill>
                <a:prstClr val="black"/>
              </a:solidFill>
              <a:latin typeface="Cambria" pitchFamily="18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Inspection, Testing,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Acceptance Plans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Ensure proper documentation is shipped with the components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Spot checks </a:t>
            </a: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273050" lvl="1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Documentations </a:t>
            </a:r>
            <a:r>
              <a:rPr lang="en-US" sz="2400" dirty="0">
                <a:solidFill>
                  <a:prstClr val="black"/>
                </a:solidFill>
                <a:latin typeface="Cambria" pitchFamily="18" charset="0"/>
              </a:rPr>
              <a:t>&amp; 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Tracking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Travelers </a:t>
            </a: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Sent in shipping boxes</a:t>
            </a: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Available also online</a:t>
            </a:r>
            <a:endParaRPr lang="en-US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9" name="Picture 8" descr="SSN-719_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38800" y="1447800"/>
            <a:ext cx="3167836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674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895600"/>
            <a:ext cx="82296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5000" dirty="0" smtClean="0">
                <a:cs typeface="Times New Roman" pitchFamily="18" charset="0"/>
              </a:rPr>
              <a:t>Questions???</a:t>
            </a:r>
            <a:endParaRPr lang="en-US" sz="5000" dirty="0">
              <a:cs typeface="Times New Roman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9144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Overview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465923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TAGM Milestone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Complete 17 Optical Fiber Bundles</a:t>
            </a:r>
            <a:endParaRPr lang="en-US" sz="2000" dirty="0">
              <a:solidFill>
                <a:prstClr val="black"/>
              </a:solidFill>
              <a:latin typeface="Cambria" pitchFamily="18" charset="0"/>
            </a:endParaRP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ü"/>
              <a:defRPr/>
            </a:pP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End Date: 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03 Jan 2014</a:t>
            </a:r>
            <a:endParaRPr lang="en-US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Complete Construction of Fiber Array Enclosure</a:t>
            </a:r>
            <a:endParaRPr lang="en-US" sz="2000" dirty="0">
              <a:solidFill>
                <a:prstClr val="black"/>
              </a:solidFill>
              <a:latin typeface="Cambria" pitchFamily="18" charset="0"/>
            </a:endParaRP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ü"/>
              <a:defRPr/>
            </a:pP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End Date: 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17 Jan 2014</a:t>
            </a:r>
            <a:endParaRPr lang="en-US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Complete Assembly of Full Enclosure at UConn</a:t>
            </a:r>
            <a:endParaRPr lang="en-US" sz="2000" dirty="0">
              <a:solidFill>
                <a:prstClr val="black"/>
              </a:solidFill>
              <a:latin typeface="Cambria" pitchFamily="18" charset="0"/>
            </a:endParaRP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ü"/>
              <a:defRPr/>
            </a:pP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End Date: 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14 Feb 2014</a:t>
            </a:r>
            <a:endParaRPr lang="en-US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TAGM Disassembly / Packing for Shipment to JLab</a:t>
            </a:r>
            <a:endParaRPr lang="en-US" sz="2000" dirty="0">
              <a:solidFill>
                <a:prstClr val="black"/>
              </a:solidFill>
              <a:latin typeface="Cambria" pitchFamily="18" charset="0"/>
            </a:endParaRP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ü"/>
              <a:defRPr/>
            </a:pP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End Date: 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28 Mar 2014</a:t>
            </a: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Delivery of TAGM components to JLab</a:t>
            </a:r>
          </a:p>
          <a:p>
            <a:pPr marL="1193800" lvl="2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End Date: 07 Apr 2014</a:t>
            </a:r>
            <a:endParaRPr lang="en-US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159160"/>
            <a:ext cx="2078213" cy="2650840"/>
          </a:xfrm>
          <a:prstGeom prst="rect">
            <a:avLst/>
          </a:prstGeom>
          <a:ln w="12700" cap="rnd">
            <a:solidFill>
              <a:schemeClr val="tx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0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9144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Overview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52542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Documentation &amp; Travelers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TAGM Milestones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defRPr/>
            </a:pPr>
            <a:r>
              <a:rPr lang="en-US" sz="1200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https://</a:t>
            </a: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docs.google.com/document/d/1WeUDsoiMD2ogm2zvRaglJVA-r9s5hWlLZktTXJdQ6JE/edit?usp=sharing</a:t>
            </a:r>
            <a:endParaRPr lang="en-US" sz="12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defRPr/>
            </a:pPr>
            <a:endParaRPr lang="en-US" sz="12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Construction Plan for the TAGM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defRPr/>
            </a:pP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  <a:hlinkClick r:id="rId4"/>
              </a:rPr>
              <a:t>https://docs.google.com/document/d/15OreBfdhb5mdpdXz6KMTVQt8ZWMU-4OV9i8Y6vp97Ms/edit?usp=sharing</a:t>
            </a:r>
            <a:endParaRPr lang="en-US" sz="12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defRPr/>
            </a:pPr>
            <a:endParaRPr lang="en-US" sz="12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Specifications of the TAGM Detector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defRPr/>
            </a:pP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  <a:hlinkClick r:id="rId5"/>
              </a:rPr>
              <a:t>https</a:t>
            </a:r>
            <a:r>
              <a:rPr lang="en-US" sz="1200" dirty="0">
                <a:solidFill>
                  <a:prstClr val="black"/>
                </a:solidFill>
                <a:latin typeface="Cambria" pitchFamily="18" charset="0"/>
                <a:hlinkClick r:id="rId5"/>
              </a:rPr>
              <a:t>://</a:t>
            </a: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  <a:hlinkClick r:id="rId5"/>
              </a:rPr>
              <a:t>docs.google.com/document/d/1rHl580R3X3r2yn3hw1Mh-JC136NzWyE6IE_SoGRjR50/edit?usp=sharing</a:t>
            </a:r>
            <a:endParaRPr lang="en-US" sz="12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defRPr/>
            </a:pPr>
            <a:endParaRPr lang="en-US" sz="12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7366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  <a:latin typeface="Cambria" pitchFamily="18" charset="0"/>
              </a:rPr>
              <a:t>Quality Assurance &amp; Acceptance Test Plan for the TAGM</a:t>
            </a: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defRPr/>
            </a:pPr>
            <a:endParaRPr lang="en-US" sz="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393700" lvl="1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76000"/>
              <a:defRPr/>
            </a:pP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  <a:hlinkClick r:id="rId6"/>
              </a:rPr>
              <a:t>https</a:t>
            </a:r>
            <a:r>
              <a:rPr lang="en-US" sz="1200" dirty="0">
                <a:solidFill>
                  <a:prstClr val="black"/>
                </a:solidFill>
                <a:latin typeface="Cambria" pitchFamily="18" charset="0"/>
                <a:hlinkClick r:id="rId6"/>
              </a:rPr>
              <a:t>://</a:t>
            </a:r>
            <a:r>
              <a:rPr lang="en-US" sz="1200" dirty="0" smtClean="0">
                <a:solidFill>
                  <a:prstClr val="black"/>
                </a:solidFill>
                <a:latin typeface="Cambria" pitchFamily="18" charset="0"/>
                <a:hlinkClick r:id="rId6"/>
              </a:rPr>
              <a:t>docs.google.com/document/d/1JL40gx7tPDDFu4aSiad3fTemAp0yiVBPI6D8FB5zb6o/edit?usp=sharing</a:t>
            </a:r>
            <a:endParaRPr lang="en-US" sz="12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09600"/>
            <a:ext cx="1985470" cy="200246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8156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 Safety/Conduct Training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452441"/>
            <a:ext cx="4015273" cy="5550237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en-US" sz="2400" dirty="0"/>
              <a:t>Chemical Health and Safety Training</a:t>
            </a:r>
          </a:p>
          <a:p>
            <a:pPr lvl="1" rtl="0" hangingPunct="0"/>
            <a:r>
              <a:rPr lang="en-US" sz="2000" dirty="0"/>
              <a:t>Hazard and chemical characterization/ assessment</a:t>
            </a:r>
          </a:p>
          <a:p>
            <a:pPr lvl="1" rtl="0" hangingPunct="0"/>
            <a:r>
              <a:rPr lang="en-US" sz="2000" u="sng" dirty="0"/>
              <a:t>Chemical Hygiene Plan</a:t>
            </a:r>
            <a:r>
              <a:rPr lang="en-US" sz="2000" dirty="0"/>
              <a:t> including standard operating procedures</a:t>
            </a:r>
          </a:p>
          <a:p>
            <a:pPr lvl="1" rtl="0" hangingPunct="0"/>
            <a:r>
              <a:rPr lang="en-US" sz="2000" dirty="0"/>
              <a:t>Waste disposal</a:t>
            </a:r>
          </a:p>
          <a:p>
            <a:pPr lvl="1" rtl="0" hangingPunct="0"/>
            <a:r>
              <a:rPr lang="en-US" sz="2000" dirty="0"/>
              <a:t>Air quality</a:t>
            </a:r>
          </a:p>
          <a:p>
            <a:pPr lvl="1" rtl="0" hangingPunct="0"/>
            <a:r>
              <a:rPr lang="en-US" sz="2000" dirty="0"/>
              <a:t>Protective equipment</a:t>
            </a:r>
          </a:p>
          <a:p>
            <a:pPr lvl="1" rtl="0" hangingPunct="0"/>
            <a:r>
              <a:rPr lang="en-US" sz="2000" dirty="0"/>
              <a:t>Emergency response protocol</a:t>
            </a:r>
          </a:p>
          <a:p>
            <a:pPr lvl="1" rtl="0" hangingPunct="0"/>
            <a:endParaRPr lang="en-US" sz="2000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673274" y="1452441"/>
            <a:ext cx="4015273" cy="4526148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en-US" sz="2500"/>
              <a:t>Collaborative Institutional Training</a:t>
            </a:r>
          </a:p>
          <a:p>
            <a:pPr lvl="1" rtl="0" hangingPunct="0"/>
            <a:r>
              <a:rPr lang="en-US" sz="2000"/>
              <a:t>Collaborative research</a:t>
            </a:r>
          </a:p>
          <a:p>
            <a:pPr lvl="1" rtl="0" hangingPunct="0"/>
            <a:r>
              <a:rPr lang="en-US" sz="2000"/>
              <a:t>Conflict of interest</a:t>
            </a:r>
          </a:p>
          <a:p>
            <a:pPr lvl="1" rtl="0" hangingPunct="0"/>
            <a:r>
              <a:rPr lang="en-US" sz="2000"/>
              <a:t>Responsible code of conduct</a:t>
            </a:r>
          </a:p>
          <a:p>
            <a:pPr lvl="1" rtl="0" hangingPunct="0"/>
            <a:r>
              <a:rPr lang="en-US" sz="2000"/>
              <a:t>Mentor and trainee responsibilities</a:t>
            </a:r>
          </a:p>
          <a:p>
            <a:pPr lvl="1" rtl="0" hangingPunct="0"/>
            <a:r>
              <a:rPr lang="en-US" sz="2000"/>
              <a:t>Research Misconduct</a:t>
            </a:r>
          </a:p>
          <a:p>
            <a:pPr lvl="1" rtl="0" hangingPunct="0"/>
            <a:endParaRPr lang="en-US" sz="2000"/>
          </a:p>
          <a:p>
            <a:pPr lvl="1" rtl="0" hangingPunct="0"/>
            <a:endParaRPr lang="en-US" sz="200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7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6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8156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Job Training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4841"/>
            <a:ext cx="8228763" cy="4544437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en-US" sz="2400" dirty="0"/>
              <a:t>Walk-through the lab areas</a:t>
            </a:r>
          </a:p>
          <a:p>
            <a:pPr lvl="1" rtl="0" hangingPunct="0"/>
            <a:r>
              <a:rPr lang="en-US" sz="2400" dirty="0"/>
              <a:t>Where safety stations, chemical storage, fume hood, MSDS, waste stations, etc. are located</a:t>
            </a:r>
          </a:p>
          <a:p>
            <a:pPr lvl="0"/>
            <a:r>
              <a:rPr lang="en-US" sz="2400" dirty="0"/>
              <a:t>Standard operating procedure</a:t>
            </a:r>
          </a:p>
          <a:p>
            <a:pPr lvl="1" rtl="0" hangingPunct="0"/>
            <a:r>
              <a:rPr lang="en-US" sz="2400" dirty="0"/>
              <a:t>These will be located at each work station</a:t>
            </a:r>
          </a:p>
          <a:p>
            <a:pPr lvl="1" rtl="0" hangingPunct="0"/>
            <a:r>
              <a:rPr lang="en-US" sz="2400" dirty="0"/>
              <a:t>Shift checklist to track adherence</a:t>
            </a:r>
          </a:p>
          <a:p>
            <a:pPr lvl="0"/>
            <a:r>
              <a:rPr lang="en-US" sz="2400" dirty="0"/>
              <a:t>Cooperative or supervised first shift</a:t>
            </a:r>
          </a:p>
          <a:p>
            <a:pPr lvl="0"/>
            <a:r>
              <a:rPr lang="en-US" sz="2400" dirty="0"/>
              <a:t>Someone else always present on the floor</a:t>
            </a:r>
          </a:p>
          <a:p>
            <a:pPr lvl="0"/>
            <a:r>
              <a:rPr lang="en-US" sz="2400" dirty="0"/>
              <a:t>Spot checks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6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990600" y="762000"/>
            <a:ext cx="7457758" cy="57430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5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62000" y="838200"/>
            <a:ext cx="7810500" cy="56742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254A4B60-6C15-49BC-86D3-A11F43DD9C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Microscope Fabrication Readiness Review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  <a:p>
            <a:pPr algn="ctr">
              <a:defRPr/>
            </a:pPr>
            <a:r>
              <a:rPr lang="en-US" sz="1200" dirty="0" smtClean="0">
                <a:effectLst>
                  <a:glow rad="25400">
                    <a:schemeClr val="accent3">
                      <a:lumMod val="40000"/>
                      <a:lumOff val="60000"/>
                      <a:alpha val="32000"/>
                    </a:schemeClr>
                  </a:glow>
                </a:effectLst>
                <a:uFill>
                  <a:solidFill>
                    <a:prstClr val="black">
                      <a:lumMod val="50000"/>
                      <a:lumOff val="50000"/>
                    </a:prstClr>
                  </a:solidFill>
                </a:uFill>
              </a:rPr>
              <a:t>Feb 07, 2013</a:t>
            </a:r>
            <a:endParaRPr lang="en-US" sz="1200" dirty="0">
              <a:effectLst>
                <a:glow rad="25400">
                  <a:schemeClr val="accent3">
                    <a:lumMod val="40000"/>
                    <a:lumOff val="60000"/>
                    <a:alpha val="32000"/>
                  </a:schemeClr>
                </a:glow>
              </a:effectLst>
              <a:uFill>
                <a:solidFill>
                  <a:prstClr val="black">
                    <a:lumMod val="50000"/>
                    <a:lumOff val="50000"/>
                  </a:prstClr>
                </a:solidFill>
              </a:uFill>
            </a:endParaRPr>
          </a:p>
        </p:txBody>
      </p:sp>
      <p:sp>
        <p:nvSpPr>
          <p:cNvPr id="5" name="Slide Number Placeholder 17"/>
          <p:cNvSpPr txBox="1">
            <a:spLocks/>
          </p:cNvSpPr>
          <p:nvPr/>
        </p:nvSpPr>
        <p:spPr>
          <a:xfrm>
            <a:off x="381000" y="6355080"/>
            <a:ext cx="12954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James M</a:t>
            </a:r>
            <a:r>
              <a:rPr lang="en-US" u="sng" baseline="42000" dirty="0" smtClean="0">
                <a:solidFill>
                  <a:srgbClr val="04617B">
                    <a:shade val="90000"/>
                  </a:srgbClr>
                </a:solidFill>
              </a:rPr>
              <a:t>c</a:t>
            </a: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Intyre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4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964</TotalTime>
  <Words>949</Words>
  <Application>Microsoft Office PowerPoint</Application>
  <PresentationFormat>On-screen Show (4:3)</PresentationFormat>
  <Paragraphs>485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Safety/Conduct Training</vt:lpstr>
      <vt:lpstr>Job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</dc:creator>
  <cp:lastModifiedBy>Jim</cp:lastModifiedBy>
  <cp:revision>67</cp:revision>
  <dcterms:created xsi:type="dcterms:W3CDTF">2013-02-05T14:18:35Z</dcterms:created>
  <dcterms:modified xsi:type="dcterms:W3CDTF">2013-02-07T18:13:06Z</dcterms:modified>
</cp:coreProperties>
</file>