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0" r:id="rId4"/>
    <p:sldId id="267" r:id="rId5"/>
    <p:sldId id="268" r:id="rId6"/>
    <p:sldId id="269" r:id="rId7"/>
    <p:sldId id="285" r:id="rId8"/>
    <p:sldId id="273" r:id="rId9"/>
    <p:sldId id="286" r:id="rId10"/>
    <p:sldId id="262" r:id="rId11"/>
    <p:sldId id="264" r:id="rId12"/>
    <p:sldId id="289" r:id="rId13"/>
    <p:sldId id="290" r:id="rId14"/>
    <p:sldId id="291" r:id="rId15"/>
    <p:sldId id="292" r:id="rId16"/>
    <p:sldId id="284" r:id="rId17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5" autoAdjust="0"/>
  </p:normalViewPr>
  <p:slideViewPr>
    <p:cSldViewPr>
      <p:cViewPr varScale="1">
        <p:scale>
          <a:sx n="85" d="100"/>
          <a:sy n="85" d="100"/>
        </p:scale>
        <p:origin x="-3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E985C-0145-4227-9AB8-554A1D8C290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A1A24-1C47-4B6C-9B84-8464CADFF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4A40C-D0B0-41DE-BEA3-365C3C5B4E50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423B-8F5E-4F9B-ADEB-F9D2D7C7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423B-8F5E-4F9B-ADEB-F9D2D7C7DF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423B-8F5E-4F9B-ADEB-F9D2D7C7DF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1325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7889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6214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85458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7901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873955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838200"/>
            <a:ext cx="3810000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838200"/>
            <a:ext cx="3810000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3705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3377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0362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68481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75792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82438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425884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9662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0"/>
            <a:ext cx="1946275" cy="641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86425" cy="641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692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432018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40767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14400"/>
            <a:ext cx="40767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669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4017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8574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665581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837599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588666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 Italic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text styles</a:t>
            </a:r>
          </a:p>
          <a:p>
            <a:pPr lvl="1"/>
            <a:r>
              <a:rPr lang="en-US">
                <a:sym typeface="Times" charset="0"/>
              </a:rPr>
              <a:t>Second level</a:t>
            </a:r>
          </a:p>
          <a:p>
            <a:pPr lvl="2"/>
            <a:r>
              <a:rPr lang="en-US">
                <a:sym typeface="Times" charset="0"/>
              </a:rPr>
              <a:t>Third level</a:t>
            </a:r>
          </a:p>
          <a:p>
            <a:pPr lvl="3"/>
            <a:r>
              <a:rPr lang="en-US">
                <a:sym typeface="Times" charset="0"/>
              </a:rPr>
              <a:t>Fourth level</a:t>
            </a:r>
          </a:p>
          <a:p>
            <a:pPr lvl="4"/>
            <a:r>
              <a:rPr lang="en-US">
                <a:sym typeface="Time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Arial Bold Italic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 Italic" charset="0"/>
          <a:ea typeface="ヒラギノ角ゴ ProN W6" charset="0"/>
          <a:cs typeface="ヒラギノ角ゴ ProN W6" charset="0"/>
          <a:sym typeface="Arial Bold Italic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 Italic" charset="0"/>
          <a:ea typeface="ヒラギノ角ゴ ProN W6" charset="0"/>
          <a:cs typeface="ヒラギノ角ゴ ProN W6" charset="0"/>
          <a:sym typeface="Arial Bold Italic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 Italic" charset="0"/>
          <a:ea typeface="ヒラギノ角ゴ ProN W6" charset="0"/>
          <a:cs typeface="ヒラギノ角ゴ ProN W6" charset="0"/>
          <a:sym typeface="Arial Bold Italic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 Italic" charset="0"/>
          <a:ea typeface="ヒラギノ角ゴ ProN W6" charset="0"/>
          <a:cs typeface="ヒラギノ角ゴ ProN W6" charset="0"/>
          <a:sym typeface="Arial Bold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 Italic" charset="0"/>
          <a:ea typeface="ヒラギノ角ゴ ProN W6" charset="0"/>
          <a:cs typeface="ヒラギノ角ゴ ProN W6" charset="0"/>
          <a:sym typeface="Arial Bold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 Italic" charset="0"/>
          <a:ea typeface="ヒラギノ角ゴ ProN W6" charset="0"/>
          <a:cs typeface="ヒラギノ角ゴ ProN W6" charset="0"/>
          <a:sym typeface="Arial Bold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 Italic" charset="0"/>
          <a:ea typeface="ヒラギノ角ゴ ProN W6" charset="0"/>
          <a:cs typeface="ヒラギノ角ゴ ProN W6" charset="0"/>
          <a:sym typeface="Arial Bold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 Italic" charset="0"/>
          <a:ea typeface="ヒラギノ角ゴ ProN W6" charset="0"/>
          <a:cs typeface="ヒラギノ角ゴ ProN W6" charset="0"/>
          <a:sym typeface="Arial Bold Italic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1pPr>
      <a:lvl2pPr marL="704850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3pPr>
      <a:lvl4pPr marL="15621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4pPr>
      <a:lvl5pPr marL="20193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5pPr>
      <a:lvl6pPr marL="24765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337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390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481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838200"/>
            <a:ext cx="777240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text styles</a:t>
            </a:r>
          </a:p>
          <a:p>
            <a:pPr lvl="1"/>
            <a:r>
              <a:rPr lang="en-US">
                <a:sym typeface="Times" charset="0"/>
              </a:rPr>
              <a:t>Second level</a:t>
            </a:r>
          </a:p>
          <a:p>
            <a:pPr lvl="2"/>
            <a:r>
              <a:rPr lang="en-US">
                <a:sym typeface="Times" charset="0"/>
              </a:rPr>
              <a:t>Third level</a:t>
            </a:r>
          </a:p>
          <a:p>
            <a:pPr lvl="3"/>
            <a:r>
              <a:rPr lang="en-US">
                <a:sym typeface="Times" charset="0"/>
              </a:rPr>
              <a:t>Fourth level</a:t>
            </a:r>
          </a:p>
          <a:p>
            <a:pPr lvl="4"/>
            <a:r>
              <a:rPr lang="en-US">
                <a:sym typeface="Time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9pPr>
    </p:titleStyle>
    <p:bodyStyle>
      <a:lvl1pPr marL="382588" indent="-3429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3pPr>
      <a:lvl4pPr marL="15890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4pPr>
      <a:lvl5pPr marL="20462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5pPr>
      <a:lvl6pPr marL="25034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606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4178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750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5410200"/>
          </a:xfrm>
          <a:ln/>
        </p:spPr>
        <p:txBody>
          <a:bodyPr/>
          <a:lstStyle/>
          <a:p>
            <a:pPr marL="304800" indent="-304800" algn="ctr">
              <a:spcBef>
                <a:spcPts val="900"/>
              </a:spcBef>
              <a:buFont typeface="Times" charset="0"/>
              <a:buNone/>
            </a:pPr>
            <a:r>
              <a:rPr lang="en-US" sz="3600" dirty="0" smtClean="0">
                <a:solidFill>
                  <a:srgbClr val="003399"/>
                </a:solidFill>
                <a:latin typeface="Arial Bold Italic" charset="0"/>
                <a:cs typeface="Arial Bold Italic" charset="0"/>
                <a:sym typeface="Arial Bold Italic" charset="0"/>
              </a:rPr>
              <a:t>Scientific Computing</a:t>
            </a:r>
          </a:p>
          <a:p>
            <a:pPr marL="304800" indent="-304800" algn="ctr">
              <a:spcBef>
                <a:spcPts val="900"/>
              </a:spcBef>
              <a:buFont typeface="Times" charset="0"/>
              <a:buNone/>
            </a:pPr>
            <a:r>
              <a:rPr lang="en-US" sz="2000" dirty="0" smtClean="0">
                <a:solidFill>
                  <a:srgbClr val="003399"/>
                </a:solidFill>
                <a:latin typeface="Arial Bold Italic" charset="0"/>
                <a:ea typeface="ヒラギノ角ゴ ProN W3" charset="0"/>
                <a:cs typeface="Arial Bold Italic" charset="0"/>
                <a:sym typeface="Arial Bold Italic" charset="0"/>
              </a:rPr>
              <a:t>Experimental Physics</a:t>
            </a:r>
          </a:p>
          <a:p>
            <a:pPr marL="304800" indent="-304800" algn="ctr">
              <a:spcBef>
                <a:spcPts val="900"/>
              </a:spcBef>
              <a:buFont typeface="Times" charset="0"/>
              <a:buNone/>
            </a:pPr>
            <a:r>
              <a:rPr lang="en-US" sz="2000" dirty="0" smtClean="0">
                <a:solidFill>
                  <a:srgbClr val="003399"/>
                </a:solidFill>
                <a:latin typeface="Arial Bold Italic" charset="0"/>
                <a:ea typeface="ヒラギノ角ゴ ProN W3" charset="0"/>
                <a:cs typeface="Arial Bold Italic" charset="0"/>
                <a:sym typeface="Arial Bold Italic" charset="0"/>
              </a:rPr>
              <a:t>Lattice QCD</a:t>
            </a:r>
            <a:endParaRPr lang="en-US" sz="20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304800" indent="-304800" algn="ctr">
              <a:lnSpc>
                <a:spcPct val="95000"/>
              </a:lnSpc>
              <a:spcBef>
                <a:spcPts val="1100"/>
              </a:spcBef>
              <a:buFont typeface="Times" charset="0"/>
              <a:buNone/>
            </a:pPr>
            <a:endParaRPr lang="en-US" sz="4400" dirty="0">
              <a:solidFill>
                <a:srgbClr val="003399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marL="304800" indent="-304800" algn="ctr">
              <a:lnSpc>
                <a:spcPct val="95000"/>
              </a:lnSpc>
              <a:spcBef>
                <a:spcPts val="700"/>
              </a:spcBef>
              <a:buFont typeface="Times" charset="0"/>
              <a:buNone/>
            </a:pPr>
            <a:r>
              <a:rPr lang="en-US" sz="2800" dirty="0" smtClean="0">
                <a:solidFill>
                  <a:srgbClr val="003399"/>
                </a:solidFill>
                <a:latin typeface="Arial Bold Italic" charset="0"/>
                <a:cs typeface="Arial Bold Italic" charset="0"/>
                <a:sym typeface="Arial Bold Italic" charset="0"/>
              </a:rPr>
              <a:t>Sandy </a:t>
            </a:r>
            <a:r>
              <a:rPr lang="en-US" sz="2800" dirty="0" err="1" smtClean="0">
                <a:solidFill>
                  <a:srgbClr val="003399"/>
                </a:solidFill>
                <a:latin typeface="Arial Bold Italic" charset="0"/>
                <a:cs typeface="Arial Bold Italic" charset="0"/>
                <a:sym typeface="Arial Bold Italic" charset="0"/>
              </a:rPr>
              <a:t>Philpott</a:t>
            </a:r>
            <a:endParaRPr lang="en-US" sz="2800" dirty="0">
              <a:solidFill>
                <a:srgbClr val="003399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marL="304800" indent="-304800" algn="ctr">
              <a:lnSpc>
                <a:spcPct val="95000"/>
              </a:lnSpc>
              <a:spcBef>
                <a:spcPts val="1200"/>
              </a:spcBef>
              <a:buFont typeface="Times" charset="0"/>
              <a:buNone/>
            </a:pPr>
            <a:endParaRPr lang="en-US" sz="48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304800" indent="-304800" algn="ctr">
              <a:lnSpc>
                <a:spcPct val="95000"/>
              </a:lnSpc>
              <a:buFont typeface="Times" charset="0"/>
              <a:buNone/>
            </a:pPr>
            <a:r>
              <a:rPr lang="en-US" dirty="0" smtClean="0">
                <a:latin typeface="Arial Bold Italic" charset="0"/>
                <a:cs typeface="Arial Bold Italic" charset="0"/>
                <a:sym typeface="Arial Bold Italic" charset="0"/>
              </a:rPr>
              <a:t>Sandy </a:t>
            </a:r>
            <a:r>
              <a:rPr lang="en-US" dirty="0" err="1" smtClean="0">
                <a:latin typeface="Arial Bold Italic" charset="0"/>
                <a:cs typeface="Arial Bold Italic" charset="0"/>
                <a:sym typeface="Arial Bold Italic" charset="0"/>
              </a:rPr>
              <a:t>Philpott</a:t>
            </a:r>
            <a:endParaRPr lang="en-US" dirty="0" smtClean="0">
              <a:latin typeface="Arial Bold Italic" charset="0"/>
              <a:cs typeface="Arial Bold Italic" charset="0"/>
              <a:sym typeface="Arial Bold Italic" charset="0"/>
            </a:endParaRPr>
          </a:p>
          <a:p>
            <a:pPr marL="304800" indent="-304800" algn="ctr">
              <a:lnSpc>
                <a:spcPct val="95000"/>
              </a:lnSpc>
              <a:buFont typeface="Times" charset="0"/>
              <a:buNone/>
            </a:pPr>
            <a:r>
              <a:rPr lang="en-US" sz="2000" dirty="0" smtClean="0">
                <a:latin typeface="Arial Bold Italic" charset="0"/>
                <a:cs typeface="Arial Bold Italic" charset="0"/>
                <a:sym typeface="Arial Bold Italic" charset="0"/>
              </a:rPr>
              <a:t>May 20, 2011</a:t>
            </a:r>
          </a:p>
          <a:p>
            <a:pPr marL="304800" indent="-304800" algn="ctr">
              <a:lnSpc>
                <a:spcPct val="95000"/>
              </a:lnSpc>
              <a:buFont typeface="Times" charset="0"/>
              <a:buNone/>
            </a:pPr>
            <a:r>
              <a:rPr lang="en-US" sz="2000" dirty="0" smtClean="0">
                <a:latin typeface="Arial Bold Italic" charset="0"/>
                <a:ea typeface="ヒラギノ角ゴ ProN W6" charset="0"/>
                <a:cs typeface="Arial Bold Italic" charset="0"/>
                <a:sym typeface="Arial Bold Italic" charset="0"/>
              </a:rPr>
              <a:t>IT Internal Review</a:t>
            </a:r>
          </a:p>
          <a:p>
            <a:pPr marL="304800" indent="-304800" algn="ctr">
              <a:lnSpc>
                <a:spcPct val="95000"/>
              </a:lnSpc>
              <a:buFont typeface="Times" charset="0"/>
              <a:buNone/>
            </a:pPr>
            <a:r>
              <a:rPr lang="en-US" sz="2000" dirty="0" smtClean="0">
                <a:latin typeface="Arial Bold Italic" charset="0"/>
                <a:ea typeface="ヒラギノ角ゴ ProN W6" charset="0"/>
                <a:cs typeface="Arial Bold Italic" charset="0"/>
                <a:sym typeface="Arial Bold Italic" charset="0"/>
              </a:rPr>
              <a:t>12GeV Readiness</a:t>
            </a:r>
            <a:endParaRPr lang="en-US" sz="20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 dirty="0">
              <a:latin typeface="Arial Bold" charset="0"/>
              <a:sym typeface="Arial Bold" charset="0"/>
            </a:endParaRPr>
          </a:p>
        </p:txBody>
      </p:sp>
      <p:pic>
        <p:nvPicPr>
          <p:cNvPr id="4" name="Picture 8" descr="DSC_9255.jpg"/>
          <p:cNvPicPr>
            <a:picLocks noChangeAspect="1"/>
          </p:cNvPicPr>
          <p:nvPr/>
        </p:nvPicPr>
        <p:blipFill>
          <a:blip r:embed="rId2"/>
          <a:srcRect t="25841" b="15504"/>
          <a:stretch>
            <a:fillRect/>
          </a:stretch>
        </p:blipFill>
        <p:spPr bwMode="auto">
          <a:xfrm>
            <a:off x="1905000" y="2362200"/>
            <a:ext cx="5486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12GeV Era Budget and Staffing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dirty="0"/>
              <a:t>The </a:t>
            </a:r>
            <a:r>
              <a:rPr lang="en-US" dirty="0" smtClean="0"/>
              <a:t>funding </a:t>
            </a:r>
            <a:r>
              <a:rPr lang="en-US" dirty="0"/>
              <a:t>model for scientific computing (not counting labor) is modest, ~$150k per year.</a:t>
            </a:r>
          </a:p>
          <a:p>
            <a:r>
              <a:rPr lang="en-US" dirty="0" smtClean="0"/>
              <a:t>Current plans:  $50+50+50+whatever:</a:t>
            </a:r>
            <a:endParaRPr lang="en-US" dirty="0"/>
          </a:p>
          <a:p>
            <a:pPr marL="782638" lvl="1"/>
            <a:r>
              <a:rPr lang="en-US" sz="1800" dirty="0"/>
              <a:t>$</a:t>
            </a:r>
            <a:r>
              <a:rPr lang="en-US" sz="1800" dirty="0" smtClean="0"/>
              <a:t>50k </a:t>
            </a:r>
            <a:r>
              <a:rPr lang="en-US" sz="1800" dirty="0"/>
              <a:t>disk </a:t>
            </a:r>
            <a:r>
              <a:rPr lang="en-US" sz="1800" dirty="0" smtClean="0"/>
              <a:t>storage</a:t>
            </a:r>
            <a:endParaRPr lang="en-US" sz="1800" dirty="0"/>
          </a:p>
          <a:p>
            <a:pPr marL="782638" lvl="1"/>
            <a:r>
              <a:rPr lang="en-US" sz="1800" dirty="0"/>
              <a:t>$50k </a:t>
            </a:r>
            <a:r>
              <a:rPr lang="en-US" sz="1800" dirty="0" smtClean="0"/>
              <a:t>compute nodes</a:t>
            </a:r>
            <a:endParaRPr lang="en-US" sz="1800" dirty="0"/>
          </a:p>
          <a:p>
            <a:pPr marL="782638" lvl="1"/>
            <a:r>
              <a:rPr lang="en-US" sz="1800" dirty="0"/>
              <a:t>$</a:t>
            </a:r>
            <a:r>
              <a:rPr lang="en-US" sz="1800" dirty="0" smtClean="0"/>
              <a:t>50k </a:t>
            </a:r>
            <a:r>
              <a:rPr lang="en-US" sz="1800" dirty="0"/>
              <a:t>other </a:t>
            </a:r>
            <a:r>
              <a:rPr lang="en-US" sz="1800" dirty="0" smtClean="0"/>
              <a:t>costs: infrastructure, </a:t>
            </a:r>
            <a:r>
              <a:rPr lang="en-US" sz="1800" dirty="0"/>
              <a:t>networking, software licenses, etc.</a:t>
            </a:r>
          </a:p>
          <a:p>
            <a:pPr marL="782638" lvl="1"/>
            <a:r>
              <a:rPr lang="en-US" sz="1800" dirty="0"/>
              <a:t>Whatever else </a:t>
            </a:r>
            <a:r>
              <a:rPr lang="en-US" sz="1800" dirty="0" smtClean="0"/>
              <a:t>Physics </a:t>
            </a:r>
            <a:r>
              <a:rPr lang="en-US" sz="1800" dirty="0"/>
              <a:t>can get </a:t>
            </a:r>
            <a:r>
              <a:rPr lang="en-US" sz="1800" dirty="0" smtClean="0"/>
              <a:t>their hands on</a:t>
            </a:r>
            <a:endParaRPr lang="en-US" sz="1800" dirty="0"/>
          </a:p>
          <a:p>
            <a:pPr marL="1182688" lvl="2"/>
            <a:r>
              <a:rPr lang="en-US" sz="1800" dirty="0"/>
              <a:t>The plan is the minimum to meet the </a:t>
            </a:r>
            <a:r>
              <a:rPr lang="en-US" sz="1800" dirty="0" smtClean="0"/>
              <a:t>requirements</a:t>
            </a:r>
            <a:endParaRPr lang="en-US" sz="1800" dirty="0"/>
          </a:p>
          <a:p>
            <a:r>
              <a:rPr lang="en-US" dirty="0" smtClean="0"/>
              <a:t>Funding </a:t>
            </a:r>
            <a:r>
              <a:rPr lang="en-US" dirty="0"/>
              <a:t>will be supplemented in FY14/15 by </a:t>
            </a:r>
            <a:r>
              <a:rPr lang="en-US" dirty="0" smtClean="0"/>
              <a:t>an increase to </a:t>
            </a:r>
            <a:r>
              <a:rPr lang="en-US" dirty="0"/>
              <a:t>cover </a:t>
            </a:r>
            <a:r>
              <a:rPr lang="en-US" dirty="0" smtClean="0"/>
              <a:t>simulation and the </a:t>
            </a:r>
            <a:r>
              <a:rPr lang="en-US" dirty="0"/>
              <a:t>start of raw data and </a:t>
            </a:r>
            <a:r>
              <a:rPr lang="en-US" dirty="0" smtClean="0"/>
              <a:t>reconstruction – tape library, compute nodes.</a:t>
            </a:r>
          </a:p>
          <a:p>
            <a:r>
              <a:rPr lang="en-US" dirty="0" smtClean="0"/>
              <a:t>Labor is constant, for both operations and development, at 3.64 FTE. The Scientific Computing group is 10 FTE total.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8486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>
                <a:ea typeface="ＭＳ Ｐゴシック" charset="-128"/>
              </a:rPr>
              <a:t>Jefferson Lab is a part of a national collaboration that has installed computers at BNL, FNAL, and </a:t>
            </a:r>
            <a:r>
              <a:rPr lang="en-US" sz="2000" dirty="0" err="1" smtClean="0">
                <a:ea typeface="ＭＳ Ｐゴシック" charset="-128"/>
              </a:rPr>
              <a:t>Jlab</a:t>
            </a:r>
            <a:r>
              <a:rPr lang="en-US" sz="2000" dirty="0" smtClean="0">
                <a:ea typeface="ＭＳ Ｐゴシック" charset="-128"/>
              </a:rPr>
              <a:t>.</a:t>
            </a:r>
            <a:endParaRPr lang="en-US" sz="1600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dirty="0" smtClean="0">
                <a:ea typeface="ＭＳ Ｐゴシック" charset="-128"/>
              </a:rPr>
              <a:t>One component of this collaboration’s activities, the 2009-2010 ARRA LQCD Computing Project, deployed </a:t>
            </a:r>
          </a:p>
          <a:p>
            <a:pPr lvl="1"/>
            <a:r>
              <a:rPr lang="en-US" sz="2000" dirty="0" smtClean="0">
                <a:solidFill>
                  <a:srgbClr val="3333FF"/>
                </a:solidFill>
              </a:rPr>
              <a:t>  10 </a:t>
            </a:r>
            <a:r>
              <a:rPr lang="en-US" sz="2000" dirty="0" err="1" smtClean="0">
                <a:solidFill>
                  <a:srgbClr val="3333FF"/>
                </a:solidFill>
              </a:rPr>
              <a:t>Tflops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1800" dirty="0" smtClean="0">
                <a:solidFill>
                  <a:srgbClr val="3333FF"/>
                </a:solidFill>
              </a:rPr>
              <a:t>conventional </a:t>
            </a:r>
            <a:r>
              <a:rPr lang="en-US" sz="1800" dirty="0" err="1" smtClean="0">
                <a:solidFill>
                  <a:srgbClr val="3333FF"/>
                </a:solidFill>
              </a:rPr>
              <a:t>infiniband</a:t>
            </a:r>
            <a:r>
              <a:rPr lang="en-US" sz="1800" dirty="0" smtClean="0">
                <a:solidFill>
                  <a:srgbClr val="3333FF"/>
                </a:solidFill>
              </a:rPr>
              <a:t> systems</a:t>
            </a:r>
            <a:endParaRPr lang="en-US" sz="2000" dirty="0" smtClean="0">
              <a:solidFill>
                <a:srgbClr val="3333FF"/>
              </a:solidFill>
            </a:endParaRPr>
          </a:p>
          <a:p>
            <a:pPr lvl="1"/>
            <a:r>
              <a:rPr lang="en-US" sz="2000" dirty="0" smtClean="0"/>
              <a:t>416 </a:t>
            </a:r>
            <a:r>
              <a:rPr lang="en-US" sz="2000" dirty="0" err="1" smtClean="0"/>
              <a:t>TBytes</a:t>
            </a:r>
            <a:r>
              <a:rPr lang="en-US" sz="2000" dirty="0" smtClean="0"/>
              <a:t> disk, </a:t>
            </a:r>
            <a:r>
              <a:rPr lang="en-US" sz="1800" dirty="0" smtClean="0"/>
              <a:t>backed by multi-</a:t>
            </a:r>
            <a:r>
              <a:rPr lang="en-US" sz="1800" dirty="0" err="1" smtClean="0"/>
              <a:t>petabyte</a:t>
            </a:r>
            <a:r>
              <a:rPr lang="en-US" sz="1800" dirty="0" smtClean="0"/>
              <a:t> tape library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800000"/>
                </a:solidFill>
              </a:rPr>
              <a:t>508 GPUs</a:t>
            </a:r>
            <a:r>
              <a:rPr lang="en-US" sz="2000" dirty="0" smtClean="0"/>
              <a:t>   </a:t>
            </a:r>
            <a:r>
              <a:rPr lang="en-US" sz="1800" dirty="0" smtClean="0"/>
              <a:t>equivalent to </a:t>
            </a:r>
            <a:r>
              <a:rPr lang="en-US" sz="1800" dirty="0" smtClean="0">
                <a:solidFill>
                  <a:srgbClr val="800000"/>
                </a:solidFill>
              </a:rPr>
              <a:t>100 </a:t>
            </a:r>
            <a:r>
              <a:rPr lang="en-US" sz="1800" dirty="0" err="1" smtClean="0">
                <a:solidFill>
                  <a:srgbClr val="800000"/>
                </a:solidFill>
              </a:rPr>
              <a:t>Tflops</a:t>
            </a:r>
            <a:r>
              <a:rPr lang="en-US" sz="1800" dirty="0" smtClean="0">
                <a:solidFill>
                  <a:srgbClr val="800000"/>
                </a:solidFill>
              </a:rPr>
              <a:t> sustained capacity </a:t>
            </a:r>
            <a:r>
              <a:rPr lang="en-US" sz="1800" dirty="0" smtClean="0"/>
              <a:t>for anisotropic clover inverter-heavy jobs, and </a:t>
            </a:r>
            <a:r>
              <a:rPr lang="en-US" sz="1800" dirty="0" smtClean="0">
                <a:solidFill>
                  <a:srgbClr val="3333FF"/>
                </a:solidFill>
              </a:rPr>
              <a:t>63 </a:t>
            </a:r>
            <a:r>
              <a:rPr lang="en-US" sz="1800" dirty="0" err="1" smtClean="0">
                <a:solidFill>
                  <a:srgbClr val="3333FF"/>
                </a:solidFill>
              </a:rPr>
              <a:t>Tflops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  <a:r>
              <a:rPr lang="en-US" sz="1800" dirty="0" smtClean="0"/>
              <a:t>for the mix of jobs running this year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 smtClean="0">
                <a:ea typeface="ＭＳ Ｐゴシック" charset="-128"/>
              </a:rPr>
              <a:t>This is in addition to an older cluster of about 6 </a:t>
            </a:r>
            <a:r>
              <a:rPr lang="en-US" sz="2000" dirty="0" err="1" smtClean="0">
                <a:ea typeface="ＭＳ Ｐゴシック" charset="-128"/>
              </a:rPr>
              <a:t>Tflops</a:t>
            </a:r>
            <a:r>
              <a:rPr lang="en-US" sz="2000" dirty="0" smtClean="0">
                <a:ea typeface="ＭＳ Ｐゴシック" charset="-128"/>
              </a:rPr>
              <a:t> installed in 2007.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 smtClean="0">
                <a:ea typeface="ＭＳ Ｐゴシック" charset="-128"/>
              </a:rPr>
              <a:t>Roughly ever 3 years, another large installation will take place at the lab, with the next installment expected in FY2012 (next year).</a:t>
            </a:r>
          </a:p>
          <a:p>
            <a:pPr>
              <a:buFontTx/>
              <a:buNone/>
            </a:pPr>
            <a:endParaRPr lang="en-US" sz="2000" dirty="0" smtClean="0">
              <a:ea typeface="ＭＳ Ｐゴシック" charset="-128"/>
            </a:endParaRPr>
          </a:p>
          <a:p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LQCD Summary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5715000" cy="5562600"/>
          </a:xfrm>
        </p:spPr>
        <p:txBody>
          <a:bodyPr/>
          <a:lstStyle/>
          <a:p>
            <a:pPr marL="457200" indent="-457200" eaLnBrk="1" hangingPunct="1">
              <a:spcBef>
                <a:spcPts val="400"/>
              </a:spcBef>
              <a:buFontTx/>
              <a:buNone/>
            </a:pPr>
            <a:r>
              <a:rPr lang="en-US" dirty="0" err="1" smtClean="0">
                <a:solidFill>
                  <a:srgbClr val="800000"/>
                </a:solidFill>
                <a:ea typeface="ＭＳ Ｐゴシック" charset="-128"/>
              </a:rPr>
              <a:t>Infiniband</a:t>
            </a:r>
            <a:r>
              <a:rPr lang="en-US" dirty="0" smtClean="0">
                <a:solidFill>
                  <a:srgbClr val="800000"/>
                </a:solidFill>
                <a:ea typeface="ＭＳ Ｐゴシック" charset="-128"/>
              </a:rPr>
              <a:t> Cluster:</a:t>
            </a:r>
          </a:p>
          <a:p>
            <a:pPr marL="857250" lvl="1" indent="-457200" eaLnBrk="1" hangingPunct="1">
              <a:spcBef>
                <a:spcPts val="400"/>
              </a:spcBef>
              <a:buFontTx/>
              <a:buNone/>
            </a:pPr>
            <a:r>
              <a:rPr lang="en-US" sz="1800" dirty="0" smtClean="0"/>
              <a:t>320 nodes, 5.5 </a:t>
            </a:r>
            <a:r>
              <a:rPr lang="en-US" sz="1800" dirty="0" err="1" smtClean="0"/>
              <a:t>Tflops</a:t>
            </a:r>
            <a:r>
              <a:rPr lang="en-US" sz="1800" dirty="0" smtClean="0"/>
              <a:t> aggregate on LQCD codes</a:t>
            </a:r>
          </a:p>
          <a:p>
            <a:pPr marL="857250" lvl="1" indent="-457200" eaLnBrk="1" hangingPunct="1">
              <a:spcBef>
                <a:spcPts val="400"/>
              </a:spcBef>
              <a:buFontTx/>
              <a:buNone/>
            </a:pPr>
            <a:r>
              <a:rPr lang="en-US" sz="1600" dirty="0" smtClean="0"/>
              <a:t>	dual quad core Nehalem 2.4 GHz, 24 GB memory</a:t>
            </a:r>
          </a:p>
          <a:p>
            <a:pPr marL="857250" lvl="1" indent="-457200" eaLnBrk="1" hangingPunct="1">
              <a:spcBef>
                <a:spcPts val="40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/>
              <a:t>	QDR (quad data rate, 40 </a:t>
            </a:r>
            <a:r>
              <a:rPr lang="en-US" sz="1600" dirty="0" err="1" smtClean="0"/>
              <a:t>Gbps</a:t>
            </a:r>
            <a:r>
              <a:rPr lang="en-US" sz="1600" dirty="0" smtClean="0"/>
              <a:t>) </a:t>
            </a:r>
            <a:r>
              <a:rPr lang="en-US" sz="1600" dirty="0" err="1" smtClean="0"/>
              <a:t>Infiniband</a:t>
            </a:r>
            <a:endParaRPr lang="en-US" sz="1600" dirty="0" smtClean="0"/>
          </a:p>
          <a:p>
            <a:pPr marL="457200" indent="-457200" eaLnBrk="1" hangingPunct="1">
              <a:spcBef>
                <a:spcPts val="1000"/>
              </a:spcBef>
              <a:buFontTx/>
              <a:buNone/>
            </a:pPr>
            <a:r>
              <a:rPr lang="en-US" dirty="0" smtClean="0">
                <a:solidFill>
                  <a:srgbClr val="800000"/>
                </a:solidFill>
                <a:ea typeface="ＭＳ Ｐゴシック" charset="-128"/>
              </a:rPr>
              <a:t>GPU Cluster: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ea typeface="ＭＳ Ｐゴシック" charset="-128"/>
              </a:rPr>
              <a:t>	</a:t>
            </a:r>
            <a:r>
              <a:rPr lang="en-US" sz="1800" dirty="0" smtClean="0">
                <a:ea typeface="ＭＳ Ｐゴシック" charset="-128"/>
              </a:rPr>
              <a:t>65 nodes, 200 GPUs</a:t>
            </a:r>
          </a:p>
          <a:p>
            <a:pPr marL="1257300" lvl="2" indent="-457200" eaLnBrk="1" hangingPunct="1">
              <a:spcBef>
                <a:spcPts val="400"/>
              </a:spcBef>
              <a:buFontTx/>
              <a:buNone/>
            </a:pPr>
            <a:r>
              <a:rPr lang="en-US" sz="1600" dirty="0" smtClean="0"/>
              <a:t>16 dual GPU, QDR </a:t>
            </a:r>
            <a:r>
              <a:rPr lang="en-US" sz="1600" dirty="0" err="1" smtClean="0"/>
              <a:t>Infiniband</a:t>
            </a:r>
            <a:endParaRPr lang="en-US" sz="1600" dirty="0" smtClean="0"/>
          </a:p>
          <a:p>
            <a:pPr marL="1257300" lvl="2" indent="-457200" eaLnBrk="1" hangingPunct="1">
              <a:spcBef>
                <a:spcPts val="400"/>
              </a:spcBef>
              <a:buFontTx/>
              <a:buNone/>
            </a:pPr>
            <a:r>
              <a:rPr lang="en-US" sz="1600" dirty="0" smtClean="0"/>
              <a:t>42 quad GPU</a:t>
            </a:r>
          </a:p>
          <a:p>
            <a:pPr marL="1257300" lvl="2" indent="-457200" eaLnBrk="1" hangingPunct="1">
              <a:spcBef>
                <a:spcPts val="400"/>
              </a:spcBef>
              <a:buFontTx/>
              <a:buNone/>
            </a:pPr>
            <a:r>
              <a:rPr lang="en-US" sz="1600" dirty="0" smtClean="0"/>
              <a:t>  7 empty (future R&amp;D, alternate GPU cards)</a:t>
            </a:r>
          </a:p>
          <a:p>
            <a:pPr marL="857250" lvl="1" indent="-457200" eaLnBrk="1" hangingPunct="1">
              <a:spcBef>
                <a:spcPts val="400"/>
              </a:spcBef>
              <a:buFontTx/>
              <a:buNone/>
            </a:pPr>
            <a:r>
              <a:rPr lang="en-US" sz="1600" dirty="0" smtClean="0"/>
              <a:t> 192 of the 200 GPUs were gaming cards, GTX-285	</a:t>
            </a:r>
          </a:p>
          <a:p>
            <a:pPr marL="457200" indent="-457200" eaLnBrk="1" hangingPunct="1">
              <a:spcBef>
                <a:spcPts val="400"/>
              </a:spcBef>
              <a:buFontTx/>
              <a:buNone/>
            </a:pPr>
            <a:r>
              <a:rPr lang="en-US" sz="1600" dirty="0" smtClean="0">
                <a:ea typeface="ＭＳ Ｐゴシック" charset="-128"/>
              </a:rPr>
              <a:t>	Host nodes all had the same specs as the conventional cluster (above) except some had 48 GB memory &amp; all had dual 5520 chipsets to support 4 GPUs or </a:t>
            </a:r>
            <a:r>
              <a:rPr lang="en-US" sz="1600" dirty="0" err="1" smtClean="0">
                <a:ea typeface="ＭＳ Ｐゴシック" charset="-128"/>
              </a:rPr>
              <a:t>Infiniband</a:t>
            </a:r>
            <a:r>
              <a:rPr lang="en-US" sz="1600" dirty="0" smtClean="0">
                <a:ea typeface="ＭＳ Ｐゴシック" charset="-128"/>
              </a:rPr>
              <a:t> cards</a:t>
            </a:r>
          </a:p>
          <a:p>
            <a:pPr marL="457200" indent="-457200" eaLnBrk="1" hangingPunct="1">
              <a:spcBef>
                <a:spcPts val="1000"/>
              </a:spcBef>
              <a:buFontTx/>
              <a:buNone/>
            </a:pPr>
            <a:r>
              <a:rPr lang="en-US" dirty="0" smtClean="0">
                <a:solidFill>
                  <a:srgbClr val="800000"/>
                </a:solidFill>
                <a:ea typeface="ＭＳ Ｐゴシック" charset="-128"/>
              </a:rPr>
              <a:t>File Servers:    </a:t>
            </a:r>
          </a:p>
          <a:p>
            <a:pPr marL="857250" lvl="1" indent="-457200" eaLnBrk="1" hangingPunct="1">
              <a:spcBef>
                <a:spcPts val="400"/>
              </a:spcBef>
              <a:buFontTx/>
              <a:buNone/>
            </a:pPr>
            <a:r>
              <a:rPr lang="en-US" sz="1800" dirty="0" smtClean="0"/>
              <a:t>224 TB </a:t>
            </a:r>
            <a:r>
              <a:rPr lang="en-US" sz="1800" dirty="0" err="1" smtClean="0"/>
              <a:t>Lustre</a:t>
            </a:r>
            <a:r>
              <a:rPr lang="en-US" sz="1800" dirty="0" smtClean="0"/>
              <a:t> system, on </a:t>
            </a:r>
            <a:r>
              <a:rPr lang="en-US" sz="1800" dirty="0" err="1" smtClean="0"/>
              <a:t>Infiniband</a:t>
            </a:r>
            <a:r>
              <a:rPr lang="en-US" sz="1800" dirty="0" smtClean="0"/>
              <a:t>, &gt;1GB/s</a:t>
            </a:r>
            <a:endParaRPr lang="en-US" sz="2000" dirty="0" smtClean="0"/>
          </a:p>
          <a:p>
            <a:pPr marL="457200" indent="-457200" eaLnBrk="1" hangingPunct="1">
              <a:spcBef>
                <a:spcPts val="400"/>
              </a:spcBef>
              <a:buFontTx/>
              <a:buNone/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2009 Hardware Summary</a:t>
            </a:r>
          </a:p>
        </p:txBody>
      </p:sp>
      <p:pic>
        <p:nvPicPr>
          <p:cNvPr id="18436" name="Picture 5" descr="DSC_9255.jpg"/>
          <p:cNvPicPr>
            <a:picLocks noChangeAspect="1"/>
          </p:cNvPicPr>
          <p:nvPr/>
        </p:nvPicPr>
        <p:blipFill>
          <a:blip r:embed="rId2"/>
          <a:srcRect l="70000" t="41344" b="31007"/>
          <a:stretch>
            <a:fillRect/>
          </a:stretch>
        </p:blipFill>
        <p:spPr bwMode="auto">
          <a:xfrm>
            <a:off x="5811838" y="914400"/>
            <a:ext cx="33321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DSC_9262.jpg"/>
          <p:cNvPicPr>
            <a:picLocks noChangeAspect="1"/>
          </p:cNvPicPr>
          <p:nvPr/>
        </p:nvPicPr>
        <p:blipFill>
          <a:blip r:embed="rId3"/>
          <a:srcRect l="8333" r="5000"/>
          <a:stretch>
            <a:fillRect/>
          </a:stretch>
        </p:blipFill>
        <p:spPr bwMode="auto">
          <a:xfrm>
            <a:off x="5943600" y="3048000"/>
            <a:ext cx="2895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 l="1440" t="1735" r="1440" b="5205"/>
          <a:stretch>
            <a:fillRect/>
          </a:stretch>
        </p:blipFill>
        <p:spPr bwMode="auto">
          <a:xfrm>
            <a:off x="6172200" y="3276600"/>
            <a:ext cx="16002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10q.jpg"/>
          <p:cNvPicPr>
            <a:picLocks noChangeAspect="1"/>
          </p:cNvPicPr>
          <p:nvPr/>
        </p:nvPicPr>
        <p:blipFill>
          <a:blip r:embed="rId3"/>
          <a:srcRect l="4022" b="2853"/>
          <a:stretch>
            <a:fillRect/>
          </a:stretch>
        </p:blipFill>
        <p:spPr bwMode="auto">
          <a:xfrm>
            <a:off x="5807075" y="825500"/>
            <a:ext cx="3309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/>
          <a:lstStyle/>
          <a:p>
            <a:pPr marL="457200" indent="-457200" eaLnBrk="1" hangingPunct="1">
              <a:spcBef>
                <a:spcPts val="400"/>
              </a:spcBef>
              <a:buFontTx/>
              <a:buNone/>
            </a:pPr>
            <a:r>
              <a:rPr lang="en-US" sz="2000" dirty="0" err="1" smtClean="0">
                <a:solidFill>
                  <a:srgbClr val="800000"/>
                </a:solidFill>
                <a:ea typeface="ＭＳ Ｐゴシック" charset="-128"/>
              </a:rPr>
              <a:t>Infiniband</a:t>
            </a:r>
            <a:r>
              <a:rPr lang="en-US" sz="2000" dirty="0" smtClean="0">
                <a:solidFill>
                  <a:srgbClr val="800000"/>
                </a:solidFill>
                <a:ea typeface="ＭＳ Ｐゴシック" charset="-128"/>
              </a:rPr>
              <a:t> Cluster:</a:t>
            </a:r>
          </a:p>
          <a:p>
            <a:pPr marL="857250" lvl="1" indent="-457200" eaLnBrk="1" hangingPunct="1">
              <a:spcBef>
                <a:spcPts val="400"/>
              </a:spcBef>
              <a:buFontTx/>
              <a:buNone/>
            </a:pPr>
            <a:r>
              <a:rPr lang="en-US" sz="1800" dirty="0" smtClean="0"/>
              <a:t>224 nodes, 4.0 </a:t>
            </a:r>
            <a:r>
              <a:rPr lang="en-US" sz="1800" dirty="0" err="1" smtClean="0"/>
              <a:t>Tflops</a:t>
            </a:r>
            <a:r>
              <a:rPr lang="en-US" sz="1800" dirty="0" smtClean="0"/>
              <a:t> aggregate</a:t>
            </a:r>
          </a:p>
          <a:p>
            <a:pPr marL="857250" lvl="1" indent="-457200" eaLnBrk="1" hangingPunct="1">
              <a:spcBef>
                <a:spcPts val="400"/>
              </a:spcBef>
            </a:pPr>
            <a:r>
              <a:rPr lang="en-US" sz="1600" dirty="0" smtClean="0"/>
              <a:t>dual quad core </a:t>
            </a:r>
            <a:r>
              <a:rPr lang="en-US" sz="1600" dirty="0" err="1" smtClean="0"/>
              <a:t>Westmere</a:t>
            </a:r>
            <a:r>
              <a:rPr lang="en-US" sz="1600" dirty="0" smtClean="0"/>
              <a:t> 2.53 GHz</a:t>
            </a:r>
          </a:p>
          <a:p>
            <a:pPr marL="857250" lvl="1" indent="-457200" eaLnBrk="1" hangingPunct="1">
              <a:spcBef>
                <a:spcPct val="0"/>
              </a:spcBef>
            </a:pPr>
            <a:r>
              <a:rPr lang="en-US" sz="1600" dirty="0" smtClean="0"/>
              <a:t>24 GB memory</a:t>
            </a:r>
          </a:p>
          <a:p>
            <a:pPr marL="857250" lvl="1" indent="-457200" eaLnBrk="1" hangingPunct="1">
              <a:spcBef>
                <a:spcPct val="0"/>
              </a:spcBef>
            </a:pPr>
            <a:r>
              <a:rPr lang="en-US" sz="1600" dirty="0" smtClean="0"/>
              <a:t>QDR </a:t>
            </a:r>
            <a:r>
              <a:rPr lang="en-US" sz="1600" dirty="0" err="1" smtClean="0"/>
              <a:t>Infiniband</a:t>
            </a:r>
            <a:endParaRPr lang="en-US" sz="1600" dirty="0" smtClean="0"/>
          </a:p>
          <a:p>
            <a:pPr marL="857250" lvl="1" indent="-457200" eaLnBrk="1" hangingPunct="1">
              <a:spcBef>
                <a:spcPct val="0"/>
              </a:spcBef>
            </a:pPr>
            <a:r>
              <a:rPr lang="en-US" sz="1600" dirty="0" smtClean="0"/>
              <a:t>all racks configured as 32 nodes, no oversubscription</a:t>
            </a:r>
          </a:p>
          <a:p>
            <a:pPr marL="857250" lvl="1" indent="-457200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all nodes capable of holding one GPU (future upgrade)</a:t>
            </a:r>
          </a:p>
          <a:p>
            <a:pPr marL="457200" indent="-457200" eaLnBrk="1" hangingPunct="1">
              <a:spcBef>
                <a:spcPts val="1000"/>
              </a:spcBef>
              <a:buFontTx/>
              <a:buNone/>
            </a:pPr>
            <a:r>
              <a:rPr lang="en-US" sz="2000" dirty="0" smtClean="0">
                <a:solidFill>
                  <a:srgbClr val="800000"/>
                </a:solidFill>
                <a:ea typeface="ＭＳ Ｐゴシック" charset="-128"/>
              </a:rPr>
              <a:t>GPU Cluster: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ea typeface="ＭＳ Ｐゴシック" charset="-128"/>
              </a:rPr>
              <a:t>	</a:t>
            </a:r>
            <a:r>
              <a:rPr lang="en-US" sz="1800" dirty="0" smtClean="0">
                <a:ea typeface="ＭＳ Ｐゴシック" charset="-128"/>
              </a:rPr>
              <a:t>52 nodes, 338 GPUs </a:t>
            </a:r>
            <a:r>
              <a:rPr lang="en-US" sz="1600" dirty="0" smtClean="0">
                <a:ea typeface="ＭＳ Ｐゴシック" charset="-128"/>
              </a:rPr>
              <a:t>(all NVIDIA Fermi)</a:t>
            </a:r>
            <a:endParaRPr lang="en-US" sz="1800" dirty="0" smtClean="0">
              <a:ea typeface="ＭＳ Ｐゴシック" charset="-128"/>
            </a:endParaRPr>
          </a:p>
          <a:p>
            <a:pPr marL="857250" lvl="1" indent="-457200" eaLnBrk="1" hangingPunct="1">
              <a:spcBef>
                <a:spcPts val="400"/>
              </a:spcBef>
            </a:pPr>
            <a:r>
              <a:rPr lang="en-US" sz="1600" dirty="0" smtClean="0"/>
              <a:t>16 quad GPU, QDR </a:t>
            </a:r>
            <a:r>
              <a:rPr lang="en-US" sz="1600" dirty="0" err="1" smtClean="0"/>
              <a:t>Infiniband</a:t>
            </a:r>
            <a:r>
              <a:rPr lang="en-US" sz="1600" dirty="0" smtClean="0"/>
              <a:t> in half bandwidth slot</a:t>
            </a:r>
          </a:p>
          <a:p>
            <a:pPr marL="857250" lvl="1" indent="-457200" eaLnBrk="1" hangingPunct="1">
              <a:spcBef>
                <a:spcPct val="0"/>
              </a:spcBef>
            </a:pPr>
            <a:r>
              <a:rPr lang="en-US" sz="1600" dirty="0" smtClean="0"/>
              <a:t>36 quad GPU</a:t>
            </a:r>
          </a:p>
          <a:p>
            <a:pPr marL="857250" lvl="1" indent="-457200" eaLnBrk="1" hangingPunct="1">
              <a:spcBef>
                <a:spcPct val="0"/>
              </a:spcBef>
            </a:pPr>
            <a:r>
              <a:rPr lang="en-US" sz="1600" dirty="0" smtClean="0"/>
              <a:t>32 additional GPUs to upgrade the Phase 1 duals to quads</a:t>
            </a:r>
          </a:p>
          <a:p>
            <a:pPr marL="857250" lvl="1" indent="-457200" eaLnBrk="1" hangingPunct="1">
              <a:spcBef>
                <a:spcPct val="0"/>
              </a:spcBef>
            </a:pPr>
            <a:r>
              <a:rPr lang="en-US" sz="1600" dirty="0" smtClean="0"/>
              <a:t>28 additional GPUs to fill the Phase 1 empty nodes</a:t>
            </a:r>
          </a:p>
          <a:p>
            <a:pPr marL="857250" lvl="1" indent="-457200" eaLnBrk="1" hangingPunct="1">
              <a:spcBef>
                <a:spcPct val="0"/>
              </a:spcBef>
            </a:pPr>
            <a:r>
              <a:rPr lang="en-US" sz="1600" dirty="0" smtClean="0"/>
              <a:t>36 additional GPUs to go into one rack of the Phase 2 </a:t>
            </a:r>
            <a:r>
              <a:rPr lang="en-US" sz="1600" dirty="0" err="1" smtClean="0"/>
              <a:t>Infiniband</a:t>
            </a:r>
            <a:r>
              <a:rPr lang="en-US" sz="1600" dirty="0" smtClean="0"/>
              <a:t> cluster (above)</a:t>
            </a:r>
          </a:p>
          <a:p>
            <a:pPr marL="457200" indent="-457200" eaLnBrk="1" hangingPunct="1">
              <a:spcBef>
                <a:spcPts val="400"/>
              </a:spcBef>
              <a:buFontTx/>
              <a:buNone/>
            </a:pPr>
            <a:r>
              <a:rPr lang="en-US" sz="1600" dirty="0" smtClean="0">
                <a:ea typeface="ＭＳ Ｐゴシック" charset="-128"/>
              </a:rPr>
              <a:t>	128 of the GPUs were Tesla Fermi (with 3 GB ECC memories) =&gt; 32 quad servers w/ half QDR</a:t>
            </a:r>
          </a:p>
          <a:p>
            <a:pPr marL="457200" indent="-457200" eaLnBrk="1" hangingPunct="1">
              <a:spcBef>
                <a:spcPts val="400"/>
              </a:spcBef>
              <a:buFontTx/>
              <a:buNone/>
            </a:pPr>
            <a:r>
              <a:rPr lang="en-US" sz="1600" dirty="0" smtClean="0">
                <a:ea typeface="ＭＳ Ｐゴシック" charset="-128"/>
              </a:rPr>
              <a:t>	GPU hosts have same specs as the  IB cluster above except that they all have 48 GB memory, and only some have QDR IB.  Also: all Phase 1 GPU nodes were upgraded to 48 GB memory.</a:t>
            </a:r>
          </a:p>
          <a:p>
            <a:pPr marL="457200" indent="-457200" eaLnBrk="1" hangingPunct="1">
              <a:spcBef>
                <a:spcPts val="1000"/>
              </a:spcBef>
              <a:buFontTx/>
              <a:buNone/>
            </a:pPr>
            <a:r>
              <a:rPr lang="en-US" sz="2000" dirty="0" smtClean="0">
                <a:solidFill>
                  <a:srgbClr val="800000"/>
                </a:solidFill>
                <a:ea typeface="ＭＳ Ｐゴシック" charset="-128"/>
              </a:rPr>
              <a:t>File Servers:    </a:t>
            </a:r>
          </a:p>
          <a:p>
            <a:pPr marL="857250" lvl="1" indent="-457200" eaLnBrk="1" hangingPunct="1">
              <a:spcBef>
                <a:spcPts val="400"/>
              </a:spcBef>
              <a:buFontTx/>
              <a:buNone/>
            </a:pPr>
            <a:r>
              <a:rPr lang="en-US" sz="1800" dirty="0" smtClean="0"/>
              <a:t>Additional 192 TB added to </a:t>
            </a:r>
            <a:r>
              <a:rPr lang="en-US" sz="1800" dirty="0" err="1" smtClean="0"/>
              <a:t>Lustre</a:t>
            </a:r>
            <a:endParaRPr lang="en-US" sz="2000" dirty="0" smtClean="0"/>
          </a:p>
          <a:p>
            <a:pPr marL="457200" indent="-457200" eaLnBrk="1" hangingPunct="1">
              <a:spcBef>
                <a:spcPts val="400"/>
              </a:spcBef>
              <a:buFontTx/>
              <a:buNone/>
            </a:pPr>
            <a:endParaRPr lang="en-US" sz="1800" dirty="0" smtClean="0">
              <a:ea typeface="ＭＳ Ｐゴシック" charset="-128"/>
            </a:endParaRPr>
          </a:p>
        </p:txBody>
      </p:sp>
      <p:sp>
        <p:nvSpPr>
          <p:cNvPr id="194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2010 Hardware 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5334000"/>
          </a:xfrm>
        </p:spPr>
        <p:txBody>
          <a:bodyPr/>
          <a:lstStyle/>
          <a:p>
            <a:r>
              <a:rPr lang="en-US" sz="2000" dirty="0" smtClean="0">
                <a:ea typeface="ＭＳ Ｐゴシック" charset="-128"/>
              </a:rPr>
              <a:t>Today</a:t>
            </a:r>
          </a:p>
          <a:p>
            <a:pPr lvl="1"/>
            <a:r>
              <a:rPr lang="en-US" sz="2000" dirty="0" smtClean="0"/>
              <a:t>28 racks of </a:t>
            </a:r>
            <a:r>
              <a:rPr lang="en-US" sz="2000" dirty="0" err="1" smtClean="0"/>
              <a:t>Infiniband</a:t>
            </a:r>
            <a:r>
              <a:rPr lang="en-US" sz="2000" dirty="0" smtClean="0"/>
              <a:t> clusters, 920 nodes</a:t>
            </a:r>
          </a:p>
          <a:p>
            <a:pPr lvl="1"/>
            <a:r>
              <a:rPr lang="en-US" sz="2000" dirty="0" smtClean="0"/>
              <a:t>14 racks of GPU clusters, 120 nodes</a:t>
            </a:r>
          </a:p>
          <a:p>
            <a:pPr lvl="1"/>
            <a:r>
              <a:rPr lang="en-US" sz="2000" dirty="0" smtClean="0"/>
              <a:t>  2 racks of file servers, 18 nodes</a:t>
            </a:r>
          </a:p>
          <a:p>
            <a:pPr lvl="1"/>
            <a:r>
              <a:rPr lang="en-US" sz="2000" dirty="0" smtClean="0"/>
              <a:t>450 KW power (depending upon job types);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2000" dirty="0" smtClean="0"/>
              <a:t>	installed capacity is  630 KW (A/C only good for 540 KW)</a:t>
            </a:r>
          </a:p>
          <a:p>
            <a:r>
              <a:rPr lang="en-US" sz="2000" dirty="0" smtClean="0">
                <a:ea typeface="ＭＳ Ｐゴシック" charset="-128"/>
              </a:rPr>
              <a:t>FY 2012</a:t>
            </a:r>
          </a:p>
          <a:p>
            <a:pPr lvl="1"/>
            <a:r>
              <a:rPr lang="en-US" sz="2000" dirty="0" smtClean="0"/>
              <a:t>Decommission 11 racks, install 16-18 racks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Add one additional 30 ton A/C unit</a:t>
            </a:r>
          </a:p>
          <a:p>
            <a:r>
              <a:rPr lang="en-US" sz="2000" dirty="0" smtClean="0">
                <a:ea typeface="ＭＳ Ｐゴシック" charset="-128"/>
              </a:rPr>
              <a:t>FY 2015</a:t>
            </a:r>
          </a:p>
          <a:p>
            <a:pPr lvl="1"/>
            <a:r>
              <a:rPr lang="en-US" sz="2000" dirty="0" smtClean="0"/>
              <a:t>Replace 20-25 racks, stay within same power budget (estimate, </a:t>
            </a:r>
            <a:r>
              <a:rPr lang="en-US" sz="2000" dirty="0" err="1" smtClean="0"/>
              <a:t>tbd</a:t>
            </a:r>
            <a:r>
              <a:rPr lang="en-US" sz="2000" dirty="0" smtClean="0"/>
              <a:t>)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Overview of LQCD Roadmap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/>
              <a:t>Summary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000" dirty="0"/>
              <a:t>The </a:t>
            </a:r>
            <a:r>
              <a:rPr lang="en-US" sz="2000" dirty="0" smtClean="0"/>
              <a:t>experimental physics data analysis cluster </a:t>
            </a:r>
            <a:r>
              <a:rPr lang="en-US" sz="2000" dirty="0"/>
              <a:t>and mass storage system </a:t>
            </a:r>
            <a:r>
              <a:rPr lang="en-US" sz="2000" dirty="0" smtClean="0"/>
              <a:t>are sized appropriately for </a:t>
            </a:r>
            <a:r>
              <a:rPr lang="en-US" sz="2000" dirty="0"/>
              <a:t>current </a:t>
            </a:r>
            <a:r>
              <a:rPr lang="en-US" sz="2000" dirty="0" smtClean="0"/>
              <a:t>needs.</a:t>
            </a:r>
          </a:p>
          <a:p>
            <a:endParaRPr lang="en-US" sz="2000" dirty="0" smtClean="0"/>
          </a:p>
          <a:p>
            <a:r>
              <a:rPr lang="en-US" sz="2000" dirty="0" smtClean="0"/>
              <a:t>Funding and staffing resources are appropriate.</a:t>
            </a:r>
          </a:p>
          <a:p>
            <a:endParaRPr lang="en-US" sz="2000" dirty="0"/>
          </a:p>
          <a:p>
            <a:r>
              <a:rPr lang="en-US" sz="2000" dirty="0"/>
              <a:t>The future growth of both systems is requirements </a:t>
            </a:r>
            <a:r>
              <a:rPr lang="en-US" sz="2000" dirty="0" smtClean="0"/>
              <a:t>driven, </a:t>
            </a:r>
            <a:r>
              <a:rPr lang="en-US" sz="2000" dirty="0"/>
              <a:t>and is based on numbers provided by the halls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12GeV IT requirements for scientific computing need to be revisited </a:t>
            </a:r>
            <a:r>
              <a:rPr lang="en-US" sz="2000" dirty="0"/>
              <a:t>and </a:t>
            </a:r>
            <a:r>
              <a:rPr lang="en-US" sz="2000" dirty="0" smtClean="0"/>
              <a:t>updated by Physics on a regular basis.</a:t>
            </a:r>
          </a:p>
          <a:p>
            <a:endParaRPr lang="en-US" sz="2000" dirty="0" smtClean="0"/>
          </a:p>
          <a:p>
            <a:r>
              <a:rPr lang="en-US" sz="2000" dirty="0" smtClean="0"/>
              <a:t>Space, cooling, and power are available for the 12GeV era computing and storage needs in CEBAF Center F113, the IT Data Center. 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Overview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04800" indent="-304800">
              <a:spcBef>
                <a:spcPct val="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Scientific Computing 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at JLab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304800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Software and Systems</a:t>
            </a:r>
          </a:p>
          <a:p>
            <a:pPr marL="666750" lvl="1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Current</a:t>
            </a:r>
          </a:p>
          <a:p>
            <a:pPr marL="666750" lvl="1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12GeV era</a:t>
            </a:r>
          </a:p>
          <a:p>
            <a:pPr marL="304800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Infrastructure</a:t>
            </a:r>
          </a:p>
          <a:p>
            <a:pPr marL="304800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Management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304800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12GeV Resources</a:t>
            </a:r>
          </a:p>
          <a:p>
            <a:pPr marL="666750" lvl="1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Budget</a:t>
            </a:r>
          </a:p>
          <a:p>
            <a:pPr marL="666750" lvl="1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Staffing</a:t>
            </a:r>
          </a:p>
          <a:p>
            <a:pPr marL="304800" indent="-304800">
              <a:buFont typeface="Arial" charset="0"/>
              <a:buChar char="•"/>
            </a:pPr>
            <a:r>
              <a:rPr lang="en-US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LQCD Details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304800" indent="-30480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Summary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Arial" charset="0"/>
              </a:rPr>
              <a:t>Scientific Computing at JLab</a:t>
            </a:r>
            <a:endParaRPr lang="en-US" dirty="0">
              <a:sym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ym typeface="Arial" charset="0"/>
              </a:rPr>
              <a:t>Compute Clusters</a:t>
            </a:r>
          </a:p>
          <a:p>
            <a:pPr lvl="1"/>
            <a:r>
              <a:rPr lang="en-US" sz="1600" dirty="0" smtClean="0">
                <a:sym typeface="Arial" charset="0"/>
              </a:rPr>
              <a:t>Theoretical Physics</a:t>
            </a:r>
          </a:p>
          <a:p>
            <a:pPr lvl="2"/>
            <a:r>
              <a:rPr lang="en-US" sz="1600" dirty="0" smtClean="0">
                <a:sym typeface="Arial" charset="0"/>
              </a:rPr>
              <a:t>Lattice QCD, as part of the USQCD national collaboration</a:t>
            </a:r>
          </a:p>
          <a:p>
            <a:pPr lvl="2"/>
            <a:r>
              <a:rPr lang="en-US" sz="1600" dirty="0" smtClean="0">
                <a:sym typeface="Arial" charset="0"/>
              </a:rPr>
              <a:t>High Performance Computing: 45 racks</a:t>
            </a:r>
          </a:p>
          <a:p>
            <a:pPr lvl="3"/>
            <a:r>
              <a:rPr lang="en-US" sz="1600" dirty="0" err="1" smtClean="0">
                <a:sym typeface="Arial" charset="0"/>
              </a:rPr>
              <a:t>Infiniband</a:t>
            </a:r>
            <a:r>
              <a:rPr lang="en-US" sz="1600" dirty="0" smtClean="0">
                <a:sym typeface="Arial" charset="0"/>
              </a:rPr>
              <a:t>: 8000 cores</a:t>
            </a:r>
          </a:p>
          <a:p>
            <a:pPr lvl="3"/>
            <a:r>
              <a:rPr lang="en-US" sz="1600" dirty="0" smtClean="0">
                <a:sym typeface="Arial" charset="0"/>
              </a:rPr>
              <a:t>GPUs – disruptive technology – 530 </a:t>
            </a:r>
            <a:r>
              <a:rPr lang="en-US" sz="1600" dirty="0" err="1" smtClean="0">
                <a:sym typeface="Arial" charset="0"/>
              </a:rPr>
              <a:t>gpus</a:t>
            </a:r>
            <a:r>
              <a:rPr lang="en-US" sz="1600" dirty="0" smtClean="0">
                <a:sym typeface="Arial" charset="0"/>
              </a:rPr>
              <a:t>, 200,000 cores</a:t>
            </a:r>
          </a:p>
          <a:p>
            <a:pPr lvl="1"/>
            <a:r>
              <a:rPr lang="en-US" sz="1600" dirty="0" smtClean="0">
                <a:sym typeface="Arial" charset="0"/>
              </a:rPr>
              <a:t>Experimental Physics: 2 racks</a:t>
            </a:r>
          </a:p>
          <a:p>
            <a:pPr lvl="2"/>
            <a:r>
              <a:rPr lang="en-US" sz="1600" dirty="0" smtClean="0">
                <a:sym typeface="Arial" charset="0"/>
              </a:rPr>
              <a:t>Data Analysis “Farm”: 1400 cores</a:t>
            </a:r>
          </a:p>
          <a:p>
            <a:r>
              <a:rPr lang="en-US" sz="2000" dirty="0" smtClean="0">
                <a:sym typeface="Arial" charset="0"/>
              </a:rPr>
              <a:t>Mass Storage System</a:t>
            </a:r>
          </a:p>
          <a:p>
            <a:pPr lvl="1"/>
            <a:r>
              <a:rPr lang="en-US" sz="1600" dirty="0" smtClean="0">
                <a:sym typeface="Arial" charset="0"/>
              </a:rPr>
              <a:t>Tape Library</a:t>
            </a:r>
          </a:p>
          <a:p>
            <a:pPr lvl="2"/>
            <a:r>
              <a:rPr lang="en-US" sz="1600" dirty="0" smtClean="0">
                <a:sym typeface="Arial" charset="0"/>
              </a:rPr>
              <a:t>Raw experimental physics data</a:t>
            </a:r>
          </a:p>
          <a:p>
            <a:pPr lvl="2"/>
            <a:r>
              <a:rPr lang="en-US" sz="1600" dirty="0" smtClean="0">
                <a:sym typeface="Arial" charset="0"/>
              </a:rPr>
              <a:t>Processed results</a:t>
            </a:r>
          </a:p>
          <a:p>
            <a:pPr lvl="2"/>
            <a:r>
              <a:rPr lang="en-US" sz="1600" dirty="0" smtClean="0">
                <a:sym typeface="Arial" charset="0"/>
              </a:rPr>
              <a:t>Other lab-supported efforts</a:t>
            </a:r>
          </a:p>
          <a:p>
            <a:pPr lvl="3"/>
            <a:r>
              <a:rPr lang="en-US" sz="1600" dirty="0" smtClean="0">
                <a:sym typeface="Arial" charset="0"/>
              </a:rPr>
              <a:t>Mostly LQCD</a:t>
            </a:r>
          </a:p>
          <a:p>
            <a:pPr lvl="3"/>
            <a:endParaRPr lang="en-US" sz="1600" dirty="0" smtClean="0">
              <a:sym typeface="Arial" charset="0"/>
            </a:endParaRPr>
          </a:p>
          <a:p>
            <a:pPr>
              <a:buNone/>
            </a:pPr>
            <a:r>
              <a:rPr lang="en-US" sz="1600" dirty="0" smtClean="0">
                <a:sym typeface="Arial" charset="0"/>
              </a:rPr>
              <a:t>The Theory clusters are outside the scope of this review.  </a:t>
            </a:r>
            <a:r>
              <a:rPr lang="en-US" sz="1600" dirty="0" err="1" smtClean="0">
                <a:sym typeface="Arial" charset="0"/>
              </a:rPr>
              <a:t>DoE</a:t>
            </a:r>
            <a:r>
              <a:rPr lang="en-US" sz="1600" dirty="0" smtClean="0">
                <a:sym typeface="Arial" charset="0"/>
              </a:rPr>
              <a:t> reviews USQCD annually, most recently last week.</a:t>
            </a:r>
          </a:p>
          <a:p>
            <a:pPr lvl="3">
              <a:buNone/>
            </a:pPr>
            <a:r>
              <a:rPr lang="en-US" sz="1600" dirty="0" smtClean="0">
                <a:sym typeface="Arial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ln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Mass Storage System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01000" cy="6096000"/>
          </a:xfrm>
          <a:ln/>
        </p:spPr>
        <p:txBody>
          <a:bodyPr/>
          <a:lstStyle/>
          <a:p>
            <a:pPr lvl="1">
              <a:spcBef>
                <a:spcPct val="0"/>
              </a:spcBef>
              <a:buFont typeface="Times" charset="0"/>
              <a:buNone/>
            </a:pPr>
            <a:endParaRPr lang="en-US" sz="20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304800" indent="-304800">
              <a:buFont typeface="Times" charset="0"/>
              <a:buNone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IBM TS3500 </a:t>
            </a: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Tape Library</a:t>
            </a:r>
          </a:p>
          <a:p>
            <a:pPr marL="304800" indent="-304800">
              <a:spcBef>
                <a:spcPts val="400"/>
              </a:spcBef>
              <a:buFont typeface="Arial" charset="0"/>
              <a:buChar char="•"/>
            </a:pPr>
            <a:r>
              <a:rPr lang="en-US" sz="1600" dirty="0" err="1" smtClean="0">
                <a:latin typeface="Arial" charset="0"/>
                <a:cs typeface="Arial" charset="0"/>
                <a:sym typeface="Arial" charset="0"/>
              </a:rPr>
              <a:t>JASMine</a:t>
            </a:r>
            <a:r>
              <a:rPr lang="en-US" sz="1600" dirty="0" smtClean="0">
                <a:latin typeface="Arial" charset="0"/>
                <a:cs typeface="Arial" charset="0"/>
                <a:sym typeface="Arial" charset="0"/>
              </a:rPr>
              <a:t> – JLab software to manage data on tape, including 60TB cache manager</a:t>
            </a:r>
          </a:p>
          <a:p>
            <a:pPr marL="304800" indent="-304800">
              <a:spcBef>
                <a:spcPts val="400"/>
              </a:spcBef>
              <a:buFont typeface="Arial" charset="0"/>
              <a:buChar char="•"/>
            </a:pPr>
            <a:r>
              <a:rPr lang="en-US" sz="1600" dirty="0" smtClean="0">
                <a:latin typeface="Arial" charset="0"/>
                <a:cs typeface="Arial" charset="0"/>
                <a:sym typeface="Arial" charset="0"/>
              </a:rPr>
              <a:t>12 frames, expandable to 16; 6800 slots; Current capacity ~6.8PB</a:t>
            </a:r>
          </a:p>
          <a:p>
            <a:pPr marL="304800" indent="-304800">
              <a:spcBef>
                <a:spcPts val="400"/>
              </a:spcBef>
              <a:buFont typeface="Arial" charset="0"/>
              <a:buChar char="•"/>
            </a:pPr>
            <a:r>
              <a:rPr lang="en-US" sz="1600" dirty="0" smtClean="0">
                <a:latin typeface="Arial" charset="0"/>
                <a:cs typeface="Arial" charset="0"/>
                <a:sym typeface="Arial" charset="0"/>
              </a:rPr>
              <a:t>8 </a:t>
            </a:r>
            <a:r>
              <a:rPr lang="en-US" sz="1600" dirty="0">
                <a:latin typeface="Arial" charset="0"/>
                <a:cs typeface="Arial" charset="0"/>
                <a:sym typeface="Arial" charset="0"/>
              </a:rPr>
              <a:t>LTO-4 </a:t>
            </a:r>
            <a:r>
              <a:rPr lang="en-US" sz="1600" dirty="0" smtClean="0">
                <a:latin typeface="Arial" charset="0"/>
                <a:cs typeface="Arial" charset="0"/>
                <a:sym typeface="Arial" charset="0"/>
              </a:rPr>
              <a:t>drives</a:t>
            </a:r>
          </a:p>
          <a:p>
            <a:pPr lvl="1">
              <a:spcBef>
                <a:spcPts val="300"/>
              </a:spcBef>
              <a:buFont typeface="Arial" charset="0"/>
              <a:buChar char="–"/>
            </a:pPr>
            <a:r>
              <a:rPr lang="en-US" sz="1400" dirty="0" smtClean="0">
                <a:latin typeface="Arial" charset="0"/>
                <a:cs typeface="Arial" charset="0"/>
                <a:sym typeface="Arial" charset="0"/>
              </a:rPr>
              <a:t>800GB/tape </a:t>
            </a:r>
            <a:r>
              <a:rPr lang="en-US" sz="1400" dirty="0">
                <a:latin typeface="Arial" charset="0"/>
                <a:cs typeface="Arial" charset="0"/>
                <a:sym typeface="Arial" charset="0"/>
              </a:rPr>
              <a:t>uncompressed; </a:t>
            </a:r>
            <a:r>
              <a:rPr lang="en-US" sz="1400" dirty="0" smtClean="0">
                <a:latin typeface="Arial" charset="0"/>
                <a:cs typeface="Arial" charset="0"/>
                <a:sym typeface="Arial" charset="0"/>
              </a:rPr>
              <a:t>~</a:t>
            </a:r>
            <a:r>
              <a:rPr lang="en-US" sz="1400" dirty="0">
                <a:latin typeface="Arial" charset="0"/>
                <a:cs typeface="Arial" charset="0"/>
                <a:sym typeface="Arial" charset="0"/>
              </a:rPr>
              <a:t>1TB </a:t>
            </a:r>
            <a:r>
              <a:rPr lang="en-US" sz="1400" dirty="0" smtClean="0">
                <a:latin typeface="Arial" charset="0"/>
                <a:cs typeface="Arial" charset="0"/>
                <a:sym typeface="Arial" charset="0"/>
              </a:rPr>
              <a:t>per tape</a:t>
            </a:r>
          </a:p>
          <a:p>
            <a:pPr lvl="1">
              <a:spcBef>
                <a:spcPts val="300"/>
              </a:spcBef>
              <a:buFont typeface="Arial" charset="0"/>
              <a:buChar char="–"/>
            </a:pPr>
            <a:r>
              <a:rPr lang="en-US" sz="14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120MB/s</a:t>
            </a:r>
            <a:endParaRPr lang="en-US" sz="14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304800" indent="-304800">
              <a:spcBef>
                <a:spcPts val="400"/>
              </a:spcBef>
              <a:buFont typeface="Arial" charset="0"/>
              <a:buChar char="•"/>
            </a:pPr>
            <a:r>
              <a:rPr lang="en-US" sz="1600" dirty="0">
                <a:latin typeface="Arial" charset="0"/>
                <a:cs typeface="Arial" charset="0"/>
                <a:sym typeface="Arial" charset="0"/>
              </a:rPr>
              <a:t>4 LTO-5 </a:t>
            </a:r>
            <a:r>
              <a:rPr lang="en-US" sz="1600" dirty="0" smtClean="0">
                <a:latin typeface="Arial" charset="0"/>
                <a:cs typeface="Arial" charset="0"/>
                <a:sym typeface="Arial" charset="0"/>
              </a:rPr>
              <a:t>drives</a:t>
            </a:r>
            <a:endParaRPr lang="en-US" sz="16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–"/>
            </a:pPr>
            <a:r>
              <a:rPr lang="en-US" sz="1400" dirty="0" smtClean="0">
                <a:latin typeface="Arial" charset="0"/>
                <a:cs typeface="Arial" charset="0"/>
                <a:sym typeface="Arial" charset="0"/>
              </a:rPr>
              <a:t>1.5 TB/tape uncompressed</a:t>
            </a:r>
          </a:p>
          <a:p>
            <a:pPr lvl="1">
              <a:spcBef>
                <a:spcPts val="300"/>
              </a:spcBef>
              <a:buFont typeface="Arial" charset="0"/>
              <a:buChar char="–"/>
            </a:pPr>
            <a:r>
              <a:rPr lang="en-US" sz="1400" dirty="0" smtClean="0">
                <a:latin typeface="Arial" charset="0"/>
                <a:cs typeface="Arial" charset="0"/>
                <a:sym typeface="Arial" charset="0"/>
              </a:rPr>
              <a:t>140MB/s</a:t>
            </a:r>
          </a:p>
          <a:p>
            <a:pPr lvl="1">
              <a:spcBef>
                <a:spcPts val="300"/>
              </a:spcBef>
              <a:buFont typeface="Arial" charset="0"/>
              <a:buChar char="–"/>
            </a:pPr>
            <a:r>
              <a:rPr lang="en-US" sz="14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Have just begun writing LTO-5 media, first copying oldest LTO-4s and duplicates</a:t>
            </a:r>
          </a:p>
          <a:p>
            <a:pPr>
              <a:spcBef>
                <a:spcPts val="300"/>
              </a:spcBef>
            </a:pPr>
            <a:r>
              <a:rPr lang="en-US" sz="14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1GB/s aggregate bandwidth</a:t>
            </a:r>
          </a:p>
          <a:p>
            <a:pPr>
              <a:spcBef>
                <a:spcPts val="300"/>
              </a:spcBef>
              <a:buNone/>
            </a:pPr>
            <a:endParaRPr lang="en-US" sz="1400" dirty="0" smtClean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>
              <a:spcBef>
                <a:spcPts val="300"/>
              </a:spcBef>
              <a:buNone/>
            </a:pPr>
            <a:r>
              <a:rPr lang="en-US" sz="16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LTO-6 drives and media expected well in advance of 12GeV turn-on</a:t>
            </a:r>
          </a:p>
          <a:p>
            <a:pPr>
              <a:spcBef>
                <a:spcPts val="300"/>
              </a:spcBef>
              <a:buNone/>
            </a:pPr>
            <a:r>
              <a:rPr lang="en-US" sz="20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	</a:t>
            </a:r>
            <a:r>
              <a:rPr lang="en-US" sz="14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3.2 TB per tape, 210MB/s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	A new 15-frame library with 1300 slots each = 19,500 slots x 3TB ea = 58.5PB capacity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	purchase as needed</a:t>
            </a:r>
          </a:p>
          <a:p>
            <a:pPr>
              <a:spcBef>
                <a:spcPts val="300"/>
              </a:spcBef>
              <a:buNone/>
            </a:pPr>
            <a:endParaRPr lang="en-US" sz="1800" dirty="0" smtClean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>
              <a:spcBef>
                <a:spcPts val="300"/>
              </a:spcBef>
              <a:buNone/>
            </a:pPr>
            <a:r>
              <a:rPr lang="en-US" sz="1600" dirty="0" smtClean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12GeV projections from Physics include a second tape library procurement in 2014, expecting 10-15PB yearly storage requirements.</a:t>
            </a:r>
          </a:p>
          <a:p>
            <a:pPr>
              <a:spcBef>
                <a:spcPts val="300"/>
              </a:spcBef>
              <a:buNone/>
            </a:pPr>
            <a:endParaRPr lang="en-US" sz="20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Data </a:t>
            </a:r>
            <a:r>
              <a:rPr lang="en-US" dirty="0">
                <a:latin typeface="Arial" charset="0"/>
                <a:cs typeface="Arial" charset="0"/>
                <a:sym typeface="Arial" charset="0"/>
              </a:rPr>
              <a:t>Analysis Cluster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000" dirty="0" smtClean="0"/>
              <a:t>JLab Auger </a:t>
            </a:r>
            <a:r>
              <a:rPr lang="en-US" sz="2000" dirty="0"/>
              <a:t>software </a:t>
            </a:r>
            <a:r>
              <a:rPr lang="en-US" sz="2000" dirty="0" smtClean="0"/>
              <a:t>for user interface, job management</a:t>
            </a:r>
          </a:p>
          <a:p>
            <a:r>
              <a:rPr lang="en-US" sz="2000" dirty="0" smtClean="0"/>
              <a:t>Maui/PBS open source resource manager/scheduler</a:t>
            </a:r>
          </a:p>
          <a:p>
            <a:r>
              <a:rPr lang="en-US" sz="2000" dirty="0" err="1" smtClean="0"/>
              <a:t>Mysql</a:t>
            </a:r>
            <a:r>
              <a:rPr lang="en-US" sz="2000" dirty="0" smtClean="0"/>
              <a:t> open source database</a:t>
            </a:r>
            <a:endParaRPr lang="en-US" sz="2000" dirty="0"/>
          </a:p>
          <a:p>
            <a:pPr marL="381000"/>
            <a:r>
              <a:rPr lang="en-US" sz="2000" dirty="0" smtClean="0"/>
              <a:t>100 compute nodes, 1000 cores – </a:t>
            </a:r>
            <a:r>
              <a:rPr lang="en-US" sz="2000" dirty="0" err="1" smtClean="0"/>
              <a:t>CentOS</a:t>
            </a:r>
            <a:r>
              <a:rPr lang="en-US" sz="2000" dirty="0" smtClean="0"/>
              <a:t> 5.3 64-bit</a:t>
            </a:r>
          </a:p>
          <a:p>
            <a:pPr marL="742950" lvl="1"/>
            <a:r>
              <a:rPr lang="en-US" sz="2000" dirty="0" smtClean="0"/>
              <a:t>mostly dual quad core Nehalem, 24GB RAM</a:t>
            </a:r>
          </a:p>
          <a:p>
            <a:pPr marL="742950" lvl="1"/>
            <a:r>
              <a:rPr lang="en-US" sz="2000" dirty="0" smtClean="0"/>
              <a:t>new: 6 quad eight core Opteron, 64GB RAM</a:t>
            </a:r>
          </a:p>
          <a:p>
            <a:pPr marL="1143000" lvl="2"/>
            <a:r>
              <a:rPr lang="en-US" sz="2000" dirty="0" smtClean="0"/>
              <a:t>For supporting move to multithreaded codes</a:t>
            </a:r>
          </a:p>
          <a:p>
            <a:pPr marL="381000">
              <a:buNone/>
            </a:pPr>
            <a:r>
              <a:rPr lang="en-US" sz="2000" dirty="0" smtClean="0"/>
              <a:t>Moore’s Law holds true; replacing the oldest ¼ compute nodes every 4 years keeps pace with increasing computing requirements.</a:t>
            </a:r>
          </a:p>
          <a:p>
            <a:pPr marL="381000">
              <a:buNone/>
            </a:pPr>
            <a:r>
              <a:rPr lang="en-US" sz="2000" dirty="0" smtClean="0"/>
              <a:t>Also, reallocate 4-year-old HPC compute nodes to the farm, after nodes don’t function well in large parallel system but are fine individually.</a:t>
            </a:r>
          </a:p>
          <a:p>
            <a:pPr marL="381000">
              <a:buNone/>
            </a:pPr>
            <a:endParaRPr lang="en-US" sz="2000" dirty="0" smtClean="0"/>
          </a:p>
          <a:p>
            <a:pPr marL="381000">
              <a:buNone/>
            </a:pPr>
            <a:r>
              <a:rPr lang="en-US" sz="2000" dirty="0" smtClean="0"/>
              <a:t>100TB work disks for storing working farm job data.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2010</a:t>
            </a:r>
            <a:endParaRPr lang="en-US" dirty="0"/>
          </a:p>
        </p:txBody>
      </p:sp>
      <p:pic>
        <p:nvPicPr>
          <p:cNvPr id="71686" name="Picture 6" descr="http://scicomp/farm/pieChart?view=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463142" cy="3124200"/>
          </a:xfrm>
          <a:prstGeom prst="rect">
            <a:avLst/>
          </a:prstGeom>
          <a:noFill/>
        </p:spPr>
      </p:pic>
      <p:pic>
        <p:nvPicPr>
          <p:cNvPr id="71688" name="Picture 8" descr="http://scicomp/farm/pieChart?view=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463143" cy="31242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4953000"/>
            <a:ext cx="8305800" cy="1447800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7,232,985 process hours in FY10.</a:t>
            </a:r>
          </a:p>
          <a:p>
            <a:pPr lvl="1">
              <a:buNone/>
            </a:pPr>
            <a:r>
              <a:rPr lang="en-US" dirty="0" smtClean="0"/>
              <a:t>4,033,425 so far in FY11.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000" dirty="0" smtClean="0"/>
              <a:t>For comparison, LQCD has delivered 68M.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Filesystems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Traditionally, NFS (Network File System) </a:t>
            </a:r>
          </a:p>
          <a:p>
            <a:r>
              <a:rPr lang="en-US" dirty="0" err="1" smtClean="0"/>
              <a:t>Lustre</a:t>
            </a:r>
            <a:r>
              <a:rPr lang="en-US" dirty="0" smtClean="0"/>
              <a:t> FS already added for HPC, 225TB production</a:t>
            </a:r>
          </a:p>
          <a:p>
            <a:r>
              <a:rPr lang="en-US" dirty="0" smtClean="0"/>
              <a:t>Implementing for Experimental Physics</a:t>
            </a:r>
            <a:endParaRPr lang="en-US" dirty="0"/>
          </a:p>
          <a:p>
            <a:pPr marL="742950" lvl="1"/>
            <a:r>
              <a:rPr lang="en-US" dirty="0"/>
              <a:t>Improves scalability and I/O performance.</a:t>
            </a:r>
          </a:p>
          <a:p>
            <a:pPr marL="742950" lvl="1"/>
            <a:r>
              <a:rPr lang="en-US" dirty="0"/>
              <a:t>Require a specific kernel and </a:t>
            </a:r>
            <a:r>
              <a:rPr lang="en-US" dirty="0" err="1"/>
              <a:t>Lustre</a:t>
            </a:r>
            <a:r>
              <a:rPr lang="en-US" dirty="0"/>
              <a:t> client, no direct </a:t>
            </a:r>
            <a:r>
              <a:rPr lang="en-US" dirty="0" smtClean="0"/>
              <a:t>NFS.</a:t>
            </a:r>
          </a:p>
          <a:p>
            <a:pPr marL="742950" lvl="1"/>
            <a:r>
              <a:rPr lang="en-US" dirty="0" smtClean="0"/>
              <a:t>Servers will </a:t>
            </a:r>
            <a:r>
              <a:rPr lang="en-US" dirty="0"/>
              <a:t>replace very old slow cache servers in use now</a:t>
            </a:r>
            <a:r>
              <a:rPr lang="en-US" dirty="0" smtClean="0"/>
              <a:t>.</a:t>
            </a:r>
          </a:p>
          <a:p>
            <a:pPr marL="742950" lvl="1"/>
            <a:r>
              <a:rPr lang="en-US" dirty="0" smtClean="0"/>
              <a:t>Volatile space will replace auto-managed work disks on older servers.</a:t>
            </a:r>
          </a:p>
          <a:p>
            <a:pPr marL="742950" lvl="1"/>
            <a:endParaRPr lang="en-US" dirty="0" smtClean="0"/>
          </a:p>
          <a:p>
            <a:pPr marL="381000"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Gigabit compute nodes</a:t>
            </a:r>
          </a:p>
          <a:p>
            <a:pPr lvl="1"/>
            <a:r>
              <a:rPr lang="en-US" dirty="0" smtClean="0"/>
              <a:t>Trunked gigabit fileservers</a:t>
            </a:r>
          </a:p>
          <a:p>
            <a:pPr lvl="1"/>
            <a:r>
              <a:rPr lang="en-US" dirty="0" smtClean="0"/>
              <a:t>Moving to </a:t>
            </a:r>
            <a:r>
              <a:rPr lang="en-US" dirty="0" err="1" smtClean="0"/>
              <a:t>Infiniband</a:t>
            </a:r>
            <a:r>
              <a:rPr lang="en-US" dirty="0" smtClean="0"/>
              <a:t> at 10 </a:t>
            </a:r>
            <a:r>
              <a:rPr lang="en-US" dirty="0" err="1" smtClean="0"/>
              <a:t>gb</a:t>
            </a:r>
            <a:endParaRPr lang="en-US" dirty="0" smtClean="0"/>
          </a:p>
          <a:p>
            <a:pPr lvl="1"/>
            <a:r>
              <a:rPr lang="en-US" dirty="0" err="1" smtClean="0"/>
              <a:t>ESNet</a:t>
            </a:r>
            <a:r>
              <a:rPr lang="en-US" dirty="0" smtClean="0"/>
              <a:t> wide area connection for offsite data transfers</a:t>
            </a:r>
          </a:p>
          <a:p>
            <a:r>
              <a:rPr lang="en-US" dirty="0" smtClean="0"/>
              <a:t>Hardware Technicians, Students</a:t>
            </a:r>
          </a:p>
          <a:p>
            <a:pPr lvl="1"/>
            <a:r>
              <a:rPr lang="en-US" dirty="0" smtClean="0"/>
              <a:t>Interface to Facilities Management</a:t>
            </a:r>
          </a:p>
          <a:p>
            <a:pPr lvl="1"/>
            <a:r>
              <a:rPr lang="en-US" dirty="0" smtClean="0"/>
              <a:t>System installation, relocation, removal</a:t>
            </a:r>
          </a:p>
          <a:p>
            <a:r>
              <a:rPr lang="en-US" dirty="0" err="1" smtClean="0"/>
              <a:t>HelpDesk</a:t>
            </a:r>
            <a:endParaRPr lang="en-US" dirty="0" smtClean="0"/>
          </a:p>
          <a:p>
            <a:pPr lvl="1"/>
            <a:r>
              <a:rPr lang="en-US" dirty="0" smtClean="0"/>
              <a:t>CCPR trouble ticket system</a:t>
            </a:r>
          </a:p>
          <a:p>
            <a:pPr>
              <a:buNone/>
            </a:pPr>
            <a:r>
              <a:rPr lang="en-US" dirty="0" smtClean="0"/>
              <a:t>This staffing is in the Computing and Networking Infrastructure IT group.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/>
              <a:t>Management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2080"/>
          <a:lstStyle/>
          <a:p>
            <a:r>
              <a:rPr lang="en-US" sz="1800" dirty="0" smtClean="0"/>
              <a:t>Scientific Computing manages the computing and storage systems for Experimental Physics, as a Service Provider (SP).</a:t>
            </a:r>
          </a:p>
          <a:p>
            <a:r>
              <a:rPr lang="en-US" sz="1800" dirty="0" smtClean="0"/>
              <a:t>Requirements for physics computing are gathered and conveyed by the Physics Coordinator to the Scientific Computing Head.</a:t>
            </a:r>
          </a:p>
          <a:p>
            <a:r>
              <a:rPr lang="en-US" sz="1800" dirty="0" smtClean="0"/>
              <a:t>Funding for staffing, hardware, and storage media are in the Physics budget.</a:t>
            </a:r>
          </a:p>
          <a:p>
            <a:r>
              <a:rPr lang="en-US" sz="1800" dirty="0" err="1" smtClean="0"/>
              <a:t>JLab’s</a:t>
            </a:r>
            <a:r>
              <a:rPr lang="en-US" sz="1800" dirty="0" smtClean="0"/>
              <a:t> annual work plans (AWP) define the labor, funding, and requirements.</a:t>
            </a:r>
          </a:p>
          <a:p>
            <a:r>
              <a:rPr lang="en-US" sz="1800" dirty="0" smtClean="0"/>
              <a:t>Each physics hall has an offline Computing Coordinator to manage their requirements.</a:t>
            </a:r>
          </a:p>
          <a:p>
            <a:r>
              <a:rPr lang="en-US" sz="1800" dirty="0" smtClean="0"/>
              <a:t>Each physics experiment/run group </a:t>
            </a:r>
            <a:r>
              <a:rPr lang="en-US" sz="1800" dirty="0"/>
              <a:t>communicates with </a:t>
            </a:r>
            <a:r>
              <a:rPr lang="en-US" sz="1800" dirty="0" smtClean="0"/>
              <a:t>their </a:t>
            </a:r>
            <a:r>
              <a:rPr lang="en-US" sz="1800" dirty="0"/>
              <a:t>hall offline </a:t>
            </a:r>
            <a:r>
              <a:rPr lang="en-US" sz="1800" dirty="0" smtClean="0"/>
              <a:t>computing coordinator for resource allocation.. </a:t>
            </a:r>
          </a:p>
          <a:p>
            <a:r>
              <a:rPr lang="en-US" sz="1800" dirty="0" smtClean="0"/>
              <a:t>Regular meetings occur between Physics and IT Scientific Computing to make sure requirements are met and issues are addressed.</a:t>
            </a:r>
          </a:p>
          <a:p>
            <a:r>
              <a:rPr lang="en-US" sz="1800" dirty="0" smtClean="0"/>
              <a:t>The JLab Users Group Board of Directors includes a Computing coordinator.</a:t>
            </a:r>
          </a:p>
          <a:p>
            <a:r>
              <a:rPr lang="en-US" sz="1800" dirty="0" smtClean="0"/>
              <a:t>The JLab IT Steering Committee includes both Physics Computing Coordinator and the </a:t>
            </a:r>
            <a:r>
              <a:rPr lang="en-US" sz="1800" dirty="0" err="1" smtClean="0"/>
              <a:t>UGBoD</a:t>
            </a:r>
            <a:r>
              <a:rPr lang="en-US" sz="1800" dirty="0" smtClean="0"/>
              <a:t> Computing contact.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 Bold Italic"/>
        <a:ea typeface="ヒラギノ角ゴ ProN W6"/>
        <a:cs typeface="ヒラギノ角ゴ ProN W6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">
  <a:themeElements>
    <a:clrScheme name="Bo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">
      <a:majorFont>
        <a:latin typeface="Times"/>
        <a:ea typeface="ヒラギノ明朝 ProN W6"/>
        <a:cs typeface="ヒラギノ明朝 ProN W6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Pages>0</Pages>
  <Words>1025</Words>
  <Characters>0</Characters>
  <Application>Microsoft Office PowerPoint</Application>
  <PresentationFormat>On-screen Show (4:3)</PresentationFormat>
  <Lines>0</Lines>
  <Paragraphs>184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- Title and Content</vt:lpstr>
      <vt:lpstr>Body</vt:lpstr>
      <vt:lpstr> </vt:lpstr>
      <vt:lpstr>Overview</vt:lpstr>
      <vt:lpstr>Scientific Computing at JLab</vt:lpstr>
      <vt:lpstr>Mass Storage System</vt:lpstr>
      <vt:lpstr>Data Analysis Cluster</vt:lpstr>
      <vt:lpstr>Data Analysis 2010</vt:lpstr>
      <vt:lpstr>Filesystems</vt:lpstr>
      <vt:lpstr>Infrastructure</vt:lpstr>
      <vt:lpstr>Management</vt:lpstr>
      <vt:lpstr>12GeV Era Budget and Staffing</vt:lpstr>
      <vt:lpstr>LQCD Summary</vt:lpstr>
      <vt:lpstr>2009 Hardware Summary</vt:lpstr>
      <vt:lpstr>2010 Hardware Summary</vt:lpstr>
      <vt:lpstr>Overview of LQCD Roadmap</vt:lpstr>
      <vt:lpstr>Summary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/>
  <cp:keywords/>
  <dc:description/>
  <cp:lastModifiedBy>Jefferson Lab</cp:lastModifiedBy>
  <cp:revision>152</cp:revision>
  <dcterms:modified xsi:type="dcterms:W3CDTF">2011-05-19T19:29:14Z</dcterms:modified>
  <cp:category/>
</cp:coreProperties>
</file>