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Lst>
  <p:sldIdLst>
    <p:sldId id="256" r:id="rId4"/>
    <p:sldId id="266" r:id="rId5"/>
    <p:sldId id="257" r:id="rId6"/>
    <p:sldId id="258" r:id="rId7"/>
    <p:sldId id="259" r:id="rId8"/>
    <p:sldId id="260" r:id="rId9"/>
    <p:sldId id="261" r:id="rId10"/>
    <p:sldId id="262" r:id="rId11"/>
    <p:sldId id="264" r:id="rId12"/>
    <p:sldId id="263" r:id="rId13"/>
    <p:sldId id="273" r:id="rId14"/>
    <p:sldId id="267" r:id="rId15"/>
    <p:sldId id="268" r:id="rId16"/>
    <p:sldId id="269" r:id="rId17"/>
    <p:sldId id="270" r:id="rId18"/>
    <p:sldId id="271" r:id="rId19"/>
    <p:sldId id="274" r:id="rId20"/>
    <p:sldId id="272" r:id="rId21"/>
    <p:sldId id="275" r:id="rId22"/>
  </p:sldIdLst>
  <p:sldSz cx="13004800" cy="9753600"/>
  <p:notesSz cx="6858000" cy="9144000"/>
  <p:defaultTextStyle>
    <a:defPPr>
      <a:defRPr lang="en-US"/>
    </a:defPPr>
    <a:lvl1pPr algn="l" rtl="0" fontAlgn="base">
      <a:spcBef>
        <a:spcPct val="0"/>
      </a:spcBef>
      <a:spcAft>
        <a:spcPct val="0"/>
      </a:spcAft>
      <a:defRPr sz="3400" kern="1200">
        <a:solidFill>
          <a:srgbClr val="000000"/>
        </a:solidFill>
        <a:latin typeface="Times" charset="0"/>
        <a:ea typeface="ヒラギノ明朝 ProN W3" charset="0"/>
        <a:cs typeface="ヒラギノ明朝 ProN W3" charset="0"/>
        <a:sym typeface="Times" charset="0"/>
      </a:defRPr>
    </a:lvl1pPr>
    <a:lvl2pPr marL="457200" algn="l" rtl="0" fontAlgn="base">
      <a:spcBef>
        <a:spcPct val="0"/>
      </a:spcBef>
      <a:spcAft>
        <a:spcPct val="0"/>
      </a:spcAft>
      <a:defRPr sz="3400" kern="1200">
        <a:solidFill>
          <a:srgbClr val="000000"/>
        </a:solidFill>
        <a:latin typeface="Times" charset="0"/>
        <a:ea typeface="ヒラギノ明朝 ProN W3" charset="0"/>
        <a:cs typeface="ヒラギノ明朝 ProN W3" charset="0"/>
        <a:sym typeface="Times" charset="0"/>
      </a:defRPr>
    </a:lvl2pPr>
    <a:lvl3pPr marL="914400" algn="l" rtl="0" fontAlgn="base">
      <a:spcBef>
        <a:spcPct val="0"/>
      </a:spcBef>
      <a:spcAft>
        <a:spcPct val="0"/>
      </a:spcAft>
      <a:defRPr sz="3400" kern="1200">
        <a:solidFill>
          <a:srgbClr val="000000"/>
        </a:solidFill>
        <a:latin typeface="Times" charset="0"/>
        <a:ea typeface="ヒラギノ明朝 ProN W3" charset="0"/>
        <a:cs typeface="ヒラギノ明朝 ProN W3" charset="0"/>
        <a:sym typeface="Times" charset="0"/>
      </a:defRPr>
    </a:lvl3pPr>
    <a:lvl4pPr marL="1371600" algn="l" rtl="0" fontAlgn="base">
      <a:spcBef>
        <a:spcPct val="0"/>
      </a:spcBef>
      <a:spcAft>
        <a:spcPct val="0"/>
      </a:spcAft>
      <a:defRPr sz="3400" kern="1200">
        <a:solidFill>
          <a:srgbClr val="000000"/>
        </a:solidFill>
        <a:latin typeface="Times" charset="0"/>
        <a:ea typeface="ヒラギノ明朝 ProN W3" charset="0"/>
        <a:cs typeface="ヒラギノ明朝 ProN W3" charset="0"/>
        <a:sym typeface="Times" charset="0"/>
      </a:defRPr>
    </a:lvl4pPr>
    <a:lvl5pPr marL="1828800" algn="l" rtl="0" fontAlgn="base">
      <a:spcBef>
        <a:spcPct val="0"/>
      </a:spcBef>
      <a:spcAft>
        <a:spcPct val="0"/>
      </a:spcAft>
      <a:defRPr sz="3400" kern="1200">
        <a:solidFill>
          <a:srgbClr val="000000"/>
        </a:solidFill>
        <a:latin typeface="Times" charset="0"/>
        <a:ea typeface="ヒラギノ明朝 ProN W3" charset="0"/>
        <a:cs typeface="ヒラギノ明朝 ProN W3" charset="0"/>
        <a:sym typeface="Times" charset="0"/>
      </a:defRPr>
    </a:lvl5pPr>
    <a:lvl6pPr marL="2286000" algn="l" defTabSz="457200" rtl="0" eaLnBrk="1" latinLnBrk="0" hangingPunct="1">
      <a:defRPr sz="3400" kern="1200">
        <a:solidFill>
          <a:srgbClr val="000000"/>
        </a:solidFill>
        <a:latin typeface="Times" charset="0"/>
        <a:ea typeface="ヒラギノ明朝 ProN W3" charset="0"/>
        <a:cs typeface="ヒラギノ明朝 ProN W3" charset="0"/>
        <a:sym typeface="Times" charset="0"/>
      </a:defRPr>
    </a:lvl6pPr>
    <a:lvl7pPr marL="2743200" algn="l" defTabSz="457200" rtl="0" eaLnBrk="1" latinLnBrk="0" hangingPunct="1">
      <a:defRPr sz="3400" kern="1200">
        <a:solidFill>
          <a:srgbClr val="000000"/>
        </a:solidFill>
        <a:latin typeface="Times" charset="0"/>
        <a:ea typeface="ヒラギノ明朝 ProN W3" charset="0"/>
        <a:cs typeface="ヒラギノ明朝 ProN W3" charset="0"/>
        <a:sym typeface="Times" charset="0"/>
      </a:defRPr>
    </a:lvl7pPr>
    <a:lvl8pPr marL="3200400" algn="l" defTabSz="457200" rtl="0" eaLnBrk="1" latinLnBrk="0" hangingPunct="1">
      <a:defRPr sz="3400" kern="1200">
        <a:solidFill>
          <a:srgbClr val="000000"/>
        </a:solidFill>
        <a:latin typeface="Times" charset="0"/>
        <a:ea typeface="ヒラギノ明朝 ProN W3" charset="0"/>
        <a:cs typeface="ヒラギノ明朝 ProN W3" charset="0"/>
        <a:sym typeface="Times" charset="0"/>
      </a:defRPr>
    </a:lvl8pPr>
    <a:lvl9pPr marL="3657600" algn="l" defTabSz="457200" rtl="0" eaLnBrk="1" latinLnBrk="0" hangingPunct="1">
      <a:defRPr sz="3400" kern="1200">
        <a:solidFill>
          <a:srgbClr val="000000"/>
        </a:solidFill>
        <a:latin typeface="Times" charset="0"/>
        <a:ea typeface="ヒラギノ明朝 ProN W3" charset="0"/>
        <a:cs typeface="ヒラギノ明朝 ProN W3" charset="0"/>
        <a:sym typeface="Time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1648"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1165972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316994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64650" y="977900"/>
            <a:ext cx="2762250" cy="7556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77900" y="977900"/>
            <a:ext cx="8134350" cy="7556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464966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0077098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0043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736506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90600" y="1193800"/>
            <a:ext cx="5448300" cy="792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91300" y="1193800"/>
            <a:ext cx="5448300" cy="792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7765539"/>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3020493"/>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90945491"/>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3565175"/>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479736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23604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12605505"/>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6265963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4175" y="0"/>
            <a:ext cx="2765425" cy="9118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77900" y="0"/>
            <a:ext cx="8143875" cy="9118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566405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3105322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8389985"/>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77458834"/>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5012711"/>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710683"/>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5598282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87156177"/>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7172107"/>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488149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4662128"/>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049249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0"/>
            <a:ext cx="2925762" cy="871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0"/>
            <a:ext cx="8624888" cy="8712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2963544"/>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6600" y="2921000"/>
            <a:ext cx="4476750" cy="561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35750" y="2921000"/>
            <a:ext cx="4476750" cy="561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630889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8796"/>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6559768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495533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807443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3698785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2.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5" name="Rectangle 1"/>
          <p:cNvSpPr>
            <a:spLocks noChangeArrowheads="1"/>
          </p:cNvSpPr>
          <p:nvPr>
            <p:ph type="title"/>
          </p:nvPr>
        </p:nvSpPr>
        <p:spPr bwMode="auto">
          <a:xfrm>
            <a:off x="977900" y="977900"/>
            <a:ext cx="11049000" cy="195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108599" bIns="50800" numCol="1" anchor="ctr" anchorCtr="0" compatLnSpc="1">
            <a:prstTxWarp prst="textNoShape">
              <a:avLst/>
            </a:prstTxWarp>
          </a:bodyPr>
          <a:lstStyle/>
          <a:p>
            <a:pPr lvl="0"/>
            <a:r>
              <a:rPr lang="en-US">
                <a:sym typeface="Times" charset="0"/>
              </a:rPr>
              <a:t>Click to edit Master title style</a:t>
            </a:r>
          </a:p>
        </p:txBody>
      </p:sp>
      <p:sp>
        <p:nvSpPr>
          <p:cNvPr id="1026" name="Rectangle 2"/>
          <p:cNvSpPr>
            <a:spLocks noChangeArrowheads="1"/>
          </p:cNvSpPr>
          <p:nvPr>
            <p:ph type="body" idx="1"/>
          </p:nvPr>
        </p:nvSpPr>
        <p:spPr bwMode="auto">
          <a:xfrm>
            <a:off x="2006600" y="2921000"/>
            <a:ext cx="9105900" cy="561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108599" bIns="50800" numCol="1" anchor="t" anchorCtr="0" compatLnSpc="1">
            <a:prstTxWarp prst="textNoShape">
              <a:avLst/>
            </a:prstTxWarp>
          </a:bodyPr>
          <a:lstStyle/>
          <a:p>
            <a:pPr lvl="0"/>
            <a:r>
              <a:rPr lang="en-US">
                <a:sym typeface="Times" charset="0"/>
              </a:rPr>
              <a:t>Click to edit Master text styles</a:t>
            </a:r>
          </a:p>
          <a:p>
            <a:pPr lvl="1"/>
            <a:r>
              <a:rPr lang="en-US">
                <a:sym typeface="Times" charset="0"/>
              </a:rPr>
              <a:t>Second level</a:t>
            </a:r>
          </a:p>
          <a:p>
            <a:pPr lvl="2"/>
            <a:r>
              <a:rPr lang="en-US">
                <a:sym typeface="Times" charset="0"/>
              </a:rPr>
              <a:t>Third level</a:t>
            </a:r>
          </a:p>
          <a:p>
            <a:pPr lvl="3"/>
            <a:r>
              <a:rPr lang="en-US">
                <a:sym typeface="Times" charset="0"/>
              </a:rPr>
              <a:t>Fourth level</a:t>
            </a:r>
          </a:p>
          <a:p>
            <a:pPr lvl="4"/>
            <a:r>
              <a:rPr lang="en-US">
                <a:sym typeface="Times" charset="0"/>
              </a:rPr>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xmlns:p14="http://schemas.microsoft.com/office/powerpoint/2010/main"/>
  <p:txStyles>
    <p:titleStyle>
      <a:lvl1pPr marL="6350" algn="ctr" rtl="0" fontAlgn="base">
        <a:spcBef>
          <a:spcPct val="0"/>
        </a:spcBef>
        <a:spcAft>
          <a:spcPct val="0"/>
        </a:spcAft>
        <a:defRPr sz="5000" b="1">
          <a:solidFill>
            <a:schemeClr val="tx1"/>
          </a:solidFill>
          <a:latin typeface="+mj-lt"/>
          <a:ea typeface="+mj-ea"/>
          <a:cs typeface="+mj-cs"/>
          <a:sym typeface="Times" charset="0"/>
        </a:defRPr>
      </a:lvl1pPr>
      <a:lvl2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2pPr>
      <a:lvl3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3pPr>
      <a:lvl4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4pPr>
      <a:lvl5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5pPr>
      <a:lvl6pPr marL="4635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6pPr>
      <a:lvl7pPr marL="9207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7pPr>
      <a:lvl8pPr marL="13779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8pPr>
      <a:lvl9pPr marL="18351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9pPr>
    </p:titleStyle>
    <p:bodyStyle>
      <a:lvl1pPr marL="382588" indent="-342900" algn="l" rtl="0" fontAlgn="base">
        <a:spcBef>
          <a:spcPts val="800"/>
        </a:spcBef>
        <a:spcAft>
          <a:spcPct val="0"/>
        </a:spcAft>
        <a:defRPr sz="3400" b="1">
          <a:solidFill>
            <a:schemeClr val="tx1"/>
          </a:solidFill>
          <a:latin typeface="+mn-lt"/>
          <a:ea typeface="+mn-ea"/>
          <a:cs typeface="+mn-cs"/>
          <a:sym typeface="Times" charset="0"/>
        </a:defRPr>
      </a:lvl1pPr>
      <a:lvl2pPr marL="731838" indent="-285750" algn="l" rtl="0" fontAlgn="base">
        <a:spcBef>
          <a:spcPts val="800"/>
        </a:spcBef>
        <a:spcAft>
          <a:spcPct val="0"/>
        </a:spcAft>
        <a:defRPr sz="3400" b="1">
          <a:solidFill>
            <a:schemeClr val="tx1"/>
          </a:solidFill>
          <a:latin typeface="+mn-lt"/>
          <a:ea typeface="ヒラギノ明朝 ProN W3" charset="0"/>
          <a:cs typeface="ヒラギノ明朝 ProN W3" charset="0"/>
          <a:sym typeface="Times" charset="0"/>
        </a:defRPr>
      </a:lvl2pPr>
      <a:lvl3pPr marL="11318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3pPr>
      <a:lvl4pPr marL="15890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4pPr>
      <a:lvl5pPr marL="20462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5pPr>
      <a:lvl6pPr marL="25034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6pPr>
      <a:lvl7pPr marL="29606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7pPr>
      <a:lvl8pPr marL="34178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8pPr>
      <a:lvl9pPr marL="3875088" indent="-228600" algn="l" rtl="0" fontAlgn="base">
        <a:spcBef>
          <a:spcPts val="800"/>
        </a:spcBef>
        <a:spcAft>
          <a:spcPct val="0"/>
        </a:spcAft>
        <a:defRPr sz="3400" i="1">
          <a:solidFill>
            <a:schemeClr val="tx1"/>
          </a:solidFill>
          <a:latin typeface="+mn-lt"/>
          <a:ea typeface="ヒラギノ明朝 ProN W3" charset="0"/>
          <a:cs typeface="ヒラギノ明朝 ProN W3" charset="0"/>
          <a:sym typeface="Time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49" name="Rectangle 1"/>
          <p:cNvSpPr>
            <a:spLocks noChangeArrowheads="1"/>
          </p:cNvSpPr>
          <p:nvPr>
            <p:ph type="title"/>
          </p:nvPr>
        </p:nvSpPr>
        <p:spPr bwMode="auto">
          <a:xfrm>
            <a:off x="977900" y="0"/>
            <a:ext cx="11049000" cy="977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108599" bIns="50800" numCol="1" anchor="ctr" anchorCtr="0" compatLnSpc="1">
            <a:prstTxWarp prst="textNoShape">
              <a:avLst/>
            </a:prstTxWarp>
          </a:bodyPr>
          <a:lstStyle/>
          <a:p>
            <a:pPr lvl="0"/>
            <a:r>
              <a:rPr lang="en-US">
                <a:sym typeface="Times" charset="0"/>
              </a:rPr>
              <a:t>Click to edit Master title style</a:t>
            </a:r>
          </a:p>
        </p:txBody>
      </p:sp>
      <p:sp>
        <p:nvSpPr>
          <p:cNvPr id="2050" name="Rectangle 2"/>
          <p:cNvSpPr>
            <a:spLocks noChangeArrowheads="1"/>
          </p:cNvSpPr>
          <p:nvPr>
            <p:ph type="body" idx="1"/>
          </p:nvPr>
        </p:nvSpPr>
        <p:spPr bwMode="auto">
          <a:xfrm>
            <a:off x="990600" y="1193800"/>
            <a:ext cx="11049000" cy="792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108599" bIns="50800" numCol="1" anchor="t" anchorCtr="0" compatLnSpc="1">
            <a:prstTxWarp prst="textNoShape">
              <a:avLst/>
            </a:prstTxWarp>
          </a:bodyPr>
          <a:lstStyle/>
          <a:p>
            <a:pPr lvl="0"/>
            <a:r>
              <a:rPr lang="en-US">
                <a:sym typeface="Times" charset="0"/>
              </a:rPr>
              <a:t>Click to edit Master text styles</a:t>
            </a:r>
          </a:p>
          <a:p>
            <a:pPr lvl="1"/>
            <a:r>
              <a:rPr lang="en-US">
                <a:sym typeface="Times" charset="0"/>
              </a:rPr>
              <a:t>Second level</a:t>
            </a:r>
          </a:p>
          <a:p>
            <a:pPr lvl="2"/>
            <a:r>
              <a:rPr lang="en-US">
                <a:sym typeface="Times" charset="0"/>
              </a:rPr>
              <a:t>Third level</a:t>
            </a:r>
          </a:p>
          <a:p>
            <a:pPr lvl="3"/>
            <a:r>
              <a:rPr lang="en-US">
                <a:sym typeface="Times" charset="0"/>
              </a:rPr>
              <a:t>Fourth level</a:t>
            </a:r>
          </a:p>
          <a:p>
            <a:pPr lvl="4"/>
            <a:r>
              <a:rPr lang="en-US">
                <a:sym typeface="Times" charset="0"/>
              </a:rPr>
              <a:t>Fifth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xmlns:p14="http://schemas.microsoft.com/office/powerpoint/2010/main"/>
  <p:txStyles>
    <p:titleStyle>
      <a:lvl1pPr marL="6350" algn="ctr" rtl="0" fontAlgn="base">
        <a:spcBef>
          <a:spcPct val="0"/>
        </a:spcBef>
        <a:spcAft>
          <a:spcPct val="0"/>
        </a:spcAft>
        <a:defRPr sz="5000" b="1">
          <a:solidFill>
            <a:schemeClr val="tx1"/>
          </a:solidFill>
          <a:latin typeface="+mj-lt"/>
          <a:ea typeface="+mj-ea"/>
          <a:cs typeface="+mj-cs"/>
          <a:sym typeface="Times" charset="0"/>
        </a:defRPr>
      </a:lvl1pPr>
      <a:lvl2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2pPr>
      <a:lvl3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3pPr>
      <a:lvl4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4pPr>
      <a:lvl5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5pPr>
      <a:lvl6pPr marL="4635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6pPr>
      <a:lvl7pPr marL="9207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7pPr>
      <a:lvl8pPr marL="13779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8pPr>
      <a:lvl9pPr marL="18351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9pPr>
    </p:titleStyle>
    <p:bodyStyle>
      <a:lvl1pPr marL="382588" indent="-3429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1pPr>
      <a:lvl2pPr marL="731838" indent="-28575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2pPr>
      <a:lvl3pPr marL="11318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3pPr>
      <a:lvl4pPr marL="15890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4pPr>
      <a:lvl5pPr marL="20462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5pPr>
      <a:lvl6pPr marL="25034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6pPr>
      <a:lvl7pPr marL="29606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7pPr>
      <a:lvl8pPr marL="34178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8pPr>
      <a:lvl9pPr marL="3875088" indent="-228600" algn="l" rtl="0" fontAlgn="base">
        <a:spcBef>
          <a:spcPts val="800"/>
        </a:spcBef>
        <a:spcAft>
          <a:spcPct val="0"/>
        </a:spcAft>
        <a:buClr>
          <a:srgbClr val="000000"/>
        </a:buClr>
        <a:buSzPct val="100000"/>
        <a:buFont typeface="Times" charset="0"/>
        <a:buChar char="»"/>
        <a:defRPr sz="2400">
          <a:solidFill>
            <a:schemeClr val="tx1"/>
          </a:solidFill>
          <a:latin typeface="+mn-lt"/>
          <a:ea typeface="+mn-ea"/>
          <a:cs typeface="+mn-cs"/>
          <a:sym typeface="Time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977900" y="0"/>
            <a:ext cx="11049000" cy="977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108599" bIns="50800" numCol="1" anchor="ctr" anchorCtr="0" compatLnSpc="1">
            <a:prstTxWarp prst="textNoShape">
              <a:avLst/>
            </a:prstTxWarp>
          </a:bodyPr>
          <a:lstStyle/>
          <a:p>
            <a:pPr lvl="0"/>
            <a:r>
              <a:rPr lang="en-US">
                <a:sym typeface="Times" charset="0"/>
              </a:rPr>
              <a:t>Click to edit Master title style</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p:txStyles>
    <p:titleStyle>
      <a:lvl1pPr marL="6350" algn="ctr" rtl="0" fontAlgn="base">
        <a:spcBef>
          <a:spcPct val="0"/>
        </a:spcBef>
        <a:spcAft>
          <a:spcPct val="0"/>
        </a:spcAft>
        <a:defRPr sz="5000" b="1">
          <a:solidFill>
            <a:schemeClr val="tx1"/>
          </a:solidFill>
          <a:latin typeface="+mj-lt"/>
          <a:ea typeface="+mj-ea"/>
          <a:cs typeface="+mj-cs"/>
          <a:sym typeface="Times" charset="0"/>
        </a:defRPr>
      </a:lvl1pPr>
      <a:lvl2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2pPr>
      <a:lvl3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3pPr>
      <a:lvl4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4pPr>
      <a:lvl5pPr marL="63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5pPr>
      <a:lvl6pPr marL="4635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6pPr>
      <a:lvl7pPr marL="9207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7pPr>
      <a:lvl8pPr marL="13779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8pPr>
      <a:lvl9pPr marL="1835150" algn="ctr" rtl="0" fontAlgn="base">
        <a:spcBef>
          <a:spcPct val="0"/>
        </a:spcBef>
        <a:spcAft>
          <a:spcPct val="0"/>
        </a:spcAft>
        <a:defRPr sz="5000" b="1">
          <a:solidFill>
            <a:schemeClr val="tx1"/>
          </a:solidFill>
          <a:latin typeface="Times" charset="0"/>
          <a:ea typeface="ヒラギノ明朝 ProN W6" charset="0"/>
          <a:cs typeface="ヒラギノ明朝 ProN W6" charset="0"/>
          <a:sym typeface="Times" charset="0"/>
        </a:defRPr>
      </a:lvl9pPr>
    </p:titleStyle>
    <p:bodyStyle>
      <a:lvl1pPr marL="382588" indent="-3429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1pPr>
      <a:lvl2pPr marL="782638" indent="-28575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2pPr>
      <a:lvl3pPr marL="11826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3pPr>
      <a:lvl4pPr marL="16398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4pPr>
      <a:lvl5pPr marL="20970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5pPr>
      <a:lvl6pPr marL="25542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6pPr>
      <a:lvl7pPr marL="30114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7pPr>
      <a:lvl8pPr marL="34686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8pPr>
      <a:lvl9pPr marL="3925888" indent="-228600" algn="l" rtl="0" fontAlgn="base">
        <a:spcBef>
          <a:spcPts val="800"/>
        </a:spcBef>
        <a:spcAft>
          <a:spcPct val="0"/>
        </a:spcAft>
        <a:buSzPct val="100000"/>
        <a:buFont typeface="Times" charset="0"/>
        <a:buChar char="»"/>
        <a:defRPr sz="3400">
          <a:solidFill>
            <a:schemeClr val="tx1"/>
          </a:solidFill>
          <a:latin typeface="+mn-lt"/>
          <a:ea typeface="+mn-ea"/>
          <a:cs typeface="+mn-cs"/>
          <a:sym typeface="Time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ph type="title"/>
          </p:nvPr>
        </p:nvSpPr>
        <p:spPr>
          <a:ln/>
        </p:spPr>
        <p:txBody>
          <a:bodyPr rIns="166398"/>
          <a:lstStyle/>
          <a:p>
            <a:pPr marL="57150"/>
            <a:r>
              <a:rPr lang="en-US"/>
              <a:t>Data Acquisition</a:t>
            </a:r>
          </a:p>
        </p:txBody>
      </p:sp>
      <p:sp>
        <p:nvSpPr>
          <p:cNvPr id="4098" name="Rectangle 2"/>
          <p:cNvSpPr>
            <a:spLocks noChangeArrowheads="1"/>
          </p:cNvSpPr>
          <p:nvPr>
            <p:ph type="body" idx="1"/>
          </p:nvPr>
        </p:nvSpPr>
        <p:spPr>
          <a:ln/>
        </p:spPr>
        <p:txBody>
          <a:bodyPr rIns="166398"/>
          <a:lstStyle/>
          <a:p>
            <a:pPr marL="39688" indent="0" algn="ctr"/>
            <a:endParaRPr lang="en-US"/>
          </a:p>
          <a:p>
            <a:pPr marL="39688" indent="0" algn="ctr"/>
            <a:endParaRPr lang="en-US"/>
          </a:p>
          <a:p>
            <a:pPr marL="39688" indent="0" algn="ctr"/>
            <a:r>
              <a:rPr lang="en-US"/>
              <a:t>Graham Heyes</a:t>
            </a:r>
          </a:p>
          <a:p>
            <a:pPr marL="496888" lvl="1" indent="0"/>
            <a:endParaRPr lang="en-US"/>
          </a:p>
          <a:p>
            <a:pPr marL="496888" lvl="1" indent="0"/>
            <a:endParaRPr lang="en-US"/>
          </a:p>
          <a:p>
            <a:pPr marL="39688" indent="0" algn="ctr"/>
            <a:r>
              <a:rPr lang="en-US"/>
              <a:t>May 20th 2011</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rIns="166398"/>
          <a:lstStyle/>
          <a:p>
            <a:pPr marL="57150"/>
            <a:r>
              <a:rPr lang="en-US"/>
              <a:t>Put it all together</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1460500"/>
            <a:ext cx="12171363" cy="739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round/>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rIns="166398"/>
          <a:lstStyle/>
          <a:p>
            <a:pPr marL="57150"/>
            <a:r>
              <a:rPr lang="en-US"/>
              <a:t>Other online requirements</a:t>
            </a:r>
          </a:p>
        </p:txBody>
      </p:sp>
      <p:sp>
        <p:nvSpPr>
          <p:cNvPr id="14338" name="Rectangle 2"/>
          <p:cNvSpPr>
            <a:spLocks noChangeArrowheads="1"/>
          </p:cNvSpPr>
          <p:nvPr>
            <p:ph type="body" idx="1"/>
          </p:nvPr>
        </p:nvSpPr>
        <p:spPr>
          <a:ln/>
        </p:spPr>
        <p:txBody>
          <a:bodyPr rIns="166398"/>
          <a:lstStyle/>
          <a:p>
            <a:r>
              <a:rPr lang="en-US"/>
              <a:t>System administration support.</a:t>
            </a:r>
          </a:p>
          <a:p>
            <a:r>
              <a:rPr lang="en-US"/>
              <a:t>Network bandwidth from the halls to the data center to support at least 600 MB/s, of this 300 from hall-D and 300 from existing counting house.</a:t>
            </a:r>
          </a:p>
          <a:p>
            <a:r>
              <a:rPr lang="en-US"/>
              <a:t>Disk buffer storage for one or two days running 25 - 50 TB.</a:t>
            </a:r>
          </a:p>
          <a:p>
            <a:r>
              <a:rPr lang="en-US"/>
              <a:t>Support for offline databases of comparable scope to the databases already managed for the existing 6 GeV halls scaled up by the addition of hall-D (4/3).</a:t>
            </a:r>
          </a:p>
          <a:p>
            <a:r>
              <a:rPr lang="en-US"/>
              <a:t>Support for remote access to control systems and data.</a:t>
            </a:r>
          </a:p>
          <a:p>
            <a:r>
              <a:rPr lang="en-US"/>
              <a:t>Control of magnets, beam-line components, targets and other hardware:</a:t>
            </a:r>
          </a:p>
          <a:p>
            <a:pPr marL="782638" lvl="1"/>
            <a:r>
              <a:rPr lang="en-US"/>
              <a:t>EPICS for most systems - help from Accelerator control group.</a:t>
            </a:r>
          </a:p>
          <a:p>
            <a:pPr marL="782638" lvl="1"/>
            <a:r>
              <a:rPr lang="en-US"/>
              <a:t>CODA experiment control, AFECS, for other systems.</a:t>
            </a:r>
          </a:p>
          <a:p>
            <a:pPr marL="782638" lvl="1"/>
            <a:r>
              <a:rPr lang="en-US"/>
              <a:t>Some Labview and Windows software for commercial systems - may be layered under AFECS.</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rIns="166398"/>
          <a:lstStyle/>
          <a:p>
            <a:pPr marL="57150"/>
            <a:r>
              <a:rPr lang="en-US"/>
              <a:t>Status - Front end</a:t>
            </a:r>
          </a:p>
        </p:txBody>
      </p:sp>
      <p:sp>
        <p:nvSpPr>
          <p:cNvPr id="15362" name="Rectangle 2"/>
          <p:cNvSpPr>
            <a:spLocks noChangeArrowheads="1"/>
          </p:cNvSpPr>
          <p:nvPr>
            <p:ph type="body" idx="1"/>
          </p:nvPr>
        </p:nvSpPr>
        <p:spPr>
          <a:ln/>
        </p:spPr>
        <p:txBody>
          <a:bodyPr rIns="166398"/>
          <a:lstStyle/>
          <a:p>
            <a:r>
              <a:rPr lang="en-US"/>
              <a:t>Linux ROC code and module drivers for most DAQ hardware modules have been written and tested in the 6 GeV program.</a:t>
            </a:r>
          </a:p>
          <a:p>
            <a:r>
              <a:rPr lang="en-US"/>
              <a:t>Custom hardware, ADCs, TDCs, TD (trigger distribution) and TI (trigger interface)designed and prototypes tested. </a:t>
            </a:r>
          </a:p>
          <a:p>
            <a:pPr marL="782638" lvl="1"/>
            <a:r>
              <a:rPr lang="en-US"/>
              <a:t>Production run of 12 TI modules, summer 2011, will allow full crate tests of pipelined readout and detector testbeds. </a:t>
            </a:r>
          </a:p>
          <a:p>
            <a:r>
              <a:rPr lang="en-US"/>
              <a:t>TS is being designed and expected to be ready in 6 months to 1 year. Each TD can fan out the trigger to up to 8 TI modules. The TS can fan out the trigger to up to 16 TDs for 127 readout controllers in total (the 128th is reserved for the global trigger processor).</a:t>
            </a:r>
          </a:p>
          <a:p>
            <a:r>
              <a:rPr lang="en-US"/>
              <a:t>Self configuring readout list software being designed in conjunction with all halls.</a:t>
            </a:r>
          </a:p>
          <a:p>
            <a:pPr marL="782638" lvl="1"/>
            <a:r>
              <a:rPr lang="en-US"/>
              <a:t>Use an online database to store crate configuration.</a:t>
            </a:r>
          </a:p>
          <a:p>
            <a:pPr marL="1182688" lvl="2"/>
            <a:r>
              <a:rPr lang="en-US"/>
              <a:t>Can the database be populated automatically? - under discussion.</a:t>
            </a:r>
          </a:p>
          <a:p>
            <a:pPr marL="782638" lvl="1"/>
            <a:r>
              <a:rPr lang="en-US"/>
              <a:t>Database will be used by the disentangler at a later stage of readout.</a:t>
            </a:r>
          </a:p>
          <a:p>
            <a:r>
              <a:rPr lang="en-US"/>
              <a:t>Event format is stabilizing with feedback from all four halls.</a:t>
            </a:r>
          </a:p>
          <a:p>
            <a:pPr marL="782638" lvl="1"/>
            <a:r>
              <a:rPr lang="en-US"/>
              <a:t>Needs to handle </a:t>
            </a:r>
            <a:r>
              <a:rPr lang="en-US" i="1"/>
              <a:t>entangled</a:t>
            </a:r>
            <a:r>
              <a:rPr lang="en-US"/>
              <a:t> and </a:t>
            </a:r>
            <a:r>
              <a:rPr lang="en-US" i="1"/>
              <a:t>disentangled</a:t>
            </a:r>
            <a:r>
              <a:rPr lang="en-US"/>
              <a:t> data.</a:t>
            </a:r>
          </a:p>
          <a:p>
            <a:pPr marL="782638" lvl="1"/>
            <a:r>
              <a:rPr lang="en-US"/>
              <a:t>Needs to handle the trigger and status info from up to 127 crates.</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rIns="166398"/>
          <a:lstStyle/>
          <a:p>
            <a:pPr marL="57150"/>
            <a:r>
              <a:rPr lang="en-US"/>
              <a:t>Status - Back end</a:t>
            </a:r>
          </a:p>
        </p:txBody>
      </p:sp>
      <p:sp>
        <p:nvSpPr>
          <p:cNvPr id="16386" name="Rectangle 2"/>
          <p:cNvSpPr>
            <a:spLocks noChangeArrowheads="1"/>
          </p:cNvSpPr>
          <p:nvPr>
            <p:ph type="body" idx="1"/>
          </p:nvPr>
        </p:nvSpPr>
        <p:spPr>
          <a:ln/>
        </p:spPr>
        <p:txBody>
          <a:bodyPr rIns="166398"/>
          <a:lstStyle/>
          <a:p>
            <a:r>
              <a:rPr lang="en-US"/>
              <a:t>EMU framework is written and is being integrated with the Linux ROC.</a:t>
            </a:r>
          </a:p>
          <a:p>
            <a:r>
              <a:rPr lang="en-US"/>
              <a:t>Multi stage EB and parallel EB modules for EMU have been written and tested.</a:t>
            </a:r>
          </a:p>
          <a:p>
            <a:r>
              <a:rPr lang="en-US"/>
              <a:t>Libraries to read and write EVIO format data have been implemented in C, C++ and Java.</a:t>
            </a:r>
          </a:p>
          <a:p>
            <a:pPr marL="782638" lvl="1"/>
            <a:r>
              <a:rPr lang="en-US"/>
              <a:t>Working with hall-D to generate files of simulated data that can be fed through the DAQ components. Hopefully what comes out = what goes in!</a:t>
            </a:r>
          </a:p>
          <a:p>
            <a:r>
              <a:rPr lang="en-US"/>
              <a:t>Aim to test a parallel EB at hall-D rates on the DAQ group cluster by the end 2011</a:t>
            </a:r>
          </a:p>
          <a:p>
            <a:r>
              <a:rPr lang="en-US"/>
              <a:t>ET system is complete and in use in 6 GeV program.</a:t>
            </a:r>
          </a:p>
          <a:p>
            <a:r>
              <a:rPr lang="en-US"/>
              <a:t>cMsg messaging system is complete and in use in 6 GeV.</a:t>
            </a:r>
          </a:p>
          <a:p>
            <a:r>
              <a:rPr lang="en-US"/>
              <a:t>Event </a:t>
            </a:r>
            <a:r>
              <a:rPr lang="en-US" i="1"/>
              <a:t>disentangler</a:t>
            </a:r>
            <a:r>
              <a:rPr lang="en-US"/>
              <a:t> at design stage. Prototype in FY12.</a:t>
            </a:r>
          </a:p>
          <a:p>
            <a:r>
              <a:rPr lang="en-US"/>
              <a:t>Experiment Control</a:t>
            </a:r>
          </a:p>
          <a:p>
            <a:pPr marL="782638" lvl="1"/>
            <a:r>
              <a:rPr lang="en-US"/>
              <a:t>Main framework is complete and in use in 6 GeV program.</a:t>
            </a:r>
          </a:p>
          <a:p>
            <a:pPr marL="782638" lvl="1"/>
            <a:r>
              <a:rPr lang="en-US"/>
              <a:t>Same underlying technology used in CLARA offline - in use by hall-B</a:t>
            </a:r>
          </a:p>
          <a:p>
            <a:pPr marL="782638" lvl="1"/>
            <a:r>
              <a:rPr lang="en-US"/>
              <a:t>SPR from hall-D to design and implement custom GUIs for hall-D.</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rIns="166398"/>
          <a:lstStyle/>
          <a:p>
            <a:pPr marL="57150"/>
            <a:r>
              <a:rPr lang="en-US"/>
              <a:t>The path forward</a:t>
            </a:r>
          </a:p>
        </p:txBody>
      </p:sp>
      <p:sp>
        <p:nvSpPr>
          <p:cNvPr id="17410" name="Rectangle 2"/>
          <p:cNvSpPr>
            <a:spLocks noChangeArrowheads="1"/>
          </p:cNvSpPr>
          <p:nvPr>
            <p:ph type="body" idx="1"/>
          </p:nvPr>
        </p:nvSpPr>
        <p:spPr>
          <a:ln/>
        </p:spPr>
        <p:txBody>
          <a:bodyPr rIns="166398"/>
          <a:lstStyle/>
          <a:p>
            <a:r>
              <a:rPr lang="en-US"/>
              <a:t>Much of the underlying software and hardware framework and technologies have been designed, implemented and tested in the 6 GeV program.</a:t>
            </a:r>
          </a:p>
          <a:p>
            <a:r>
              <a:rPr lang="en-US"/>
              <a:t>We have plans for testbeds and technology tests over the next two years before online hardware needs to be procured and technology choices locked down.</a:t>
            </a:r>
          </a:p>
          <a:p>
            <a:r>
              <a:rPr lang="en-US"/>
              <a:t>The responsibility of implementing the online systems and budget for materials falls to the halls. </a:t>
            </a:r>
          </a:p>
          <a:p>
            <a:r>
              <a:rPr lang="en-US"/>
              <a:t>R&amp;D for custom hardware and software and non generic support tasks are funded by the hall online groups and work done by hall staff or via SPRs to the DAQ support group.</a:t>
            </a:r>
          </a:p>
          <a:p>
            <a:r>
              <a:rPr lang="en-US"/>
              <a:t>Generic tasks to provide services shared by all four halls is funded from general physics operations.</a:t>
            </a:r>
          </a:p>
          <a:p>
            <a:pPr marL="782638" lvl="1"/>
            <a:r>
              <a:rPr lang="en-US"/>
              <a:t>During FY12 through FY15 DAQ group funding is 50% OPs and 50% 12 GeV SPRs.</a:t>
            </a:r>
          </a:p>
          <a:p>
            <a:pPr marL="782638" lvl="1"/>
            <a:r>
              <a:rPr lang="en-US"/>
              <a:t>The hall online groups are lean but DAQ work in halls B and D is staged so that the DAQ group can assist hall D first then hall B.</a:t>
            </a:r>
          </a:p>
          <a:p>
            <a:r>
              <a:rPr lang="en-US"/>
              <a:t>Hall D has generated a task list in the Mantis tracking system for DAQ group staff and there is funding beginning in FY11 for that work.</a:t>
            </a:r>
          </a:p>
          <a:p>
            <a:r>
              <a:rPr lang="en-US"/>
              <a:t>Hall B is not at the same advanced stage as hall D but their DAQ work comes later.</a:t>
            </a:r>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rIns="166398"/>
          <a:lstStyle/>
          <a:p>
            <a:pPr marL="57150"/>
            <a:r>
              <a:rPr lang="en-US"/>
              <a:t>Summary</a:t>
            </a:r>
          </a:p>
        </p:txBody>
      </p:sp>
      <p:sp>
        <p:nvSpPr>
          <p:cNvPr id="18434" name="Rectangle 2"/>
          <p:cNvSpPr>
            <a:spLocks noChangeArrowheads="1"/>
          </p:cNvSpPr>
          <p:nvPr>
            <p:ph type="body" idx="1"/>
          </p:nvPr>
        </p:nvSpPr>
        <p:spPr>
          <a:ln/>
        </p:spPr>
        <p:txBody>
          <a:bodyPr rIns="166398"/>
          <a:lstStyle/>
          <a:p>
            <a:r>
              <a:rPr lang="en-US"/>
              <a:t>I think that we are in good shape!</a:t>
            </a:r>
          </a:p>
          <a:p>
            <a:pPr marL="782638" lvl="1"/>
            <a:r>
              <a:rPr lang="en-US"/>
              <a:t>Mature online groups in each hall.</a:t>
            </a:r>
          </a:p>
          <a:p>
            <a:pPr marL="782638" lvl="1"/>
            <a:r>
              <a:rPr lang="en-US"/>
              <a:t>Much of the software and hardware components tested in 6 GeV running.</a:t>
            </a:r>
          </a:p>
          <a:p>
            <a:pPr marL="782638" lvl="1"/>
            <a:r>
              <a:rPr lang="en-US"/>
              <a:t>Clear series of tests of technology planned before final hardware procurements for online components such as processors and networking.</a:t>
            </a:r>
          </a:p>
          <a:p>
            <a:pPr marL="782638" lvl="1"/>
            <a:r>
              <a:rPr lang="en-US"/>
              <a:t>Infrastructure already in place in three existing halls and part of 12 GeV scope for hall D.</a:t>
            </a:r>
          </a:p>
          <a:p>
            <a:pPr marL="782638" lvl="1"/>
            <a:r>
              <a:rPr lang="en-US"/>
              <a:t>Staffing and funding is adequate to meet the milestones between now and turn on. </a:t>
            </a:r>
          </a:p>
          <a:p>
            <a:pPr marL="1182688" lvl="2"/>
            <a:r>
              <a:rPr lang="en-US"/>
              <a:t>This depends on the current timeline with hall B DAQ tasks falling after D.</a:t>
            </a:r>
          </a:p>
          <a:p>
            <a:pPr marL="1182688" lvl="2"/>
            <a:r>
              <a:rPr lang="en-US"/>
              <a:t>Careful ballet to not over subscribe key people. Six staff in the DAQ group gives us two people in each key area of expertise. That is certainly better than what we had two years ago but is not ideal. We recognize that the lab is running a lean staffing model.</a:t>
            </a:r>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rIns="166398"/>
          <a:lstStyle/>
          <a:p>
            <a:pPr marL="57150"/>
            <a:r>
              <a:rPr lang="en-US"/>
              <a:t>A Blank Slide</a:t>
            </a:r>
          </a:p>
        </p:txBody>
      </p:sp>
      <p:sp>
        <p:nvSpPr>
          <p:cNvPr id="19458" name="Rectangle 2"/>
          <p:cNvSpPr>
            <a:spLocks noChangeArrowheads="1"/>
          </p:cNvSpPr>
          <p:nvPr>
            <p:ph type="body" idx="1"/>
          </p:nvPr>
        </p:nvSpPr>
        <p:spPr>
          <a:ln/>
        </p:spPr>
        <p:txBody>
          <a:bodyPr rIns="166398"/>
          <a:lstStyle/>
          <a:p>
            <a:r>
              <a:rPr lang="en-US"/>
              <a:t>This slide is left deliberately blank to provide minimum entertainment while questions are asked.</a:t>
            </a:r>
          </a:p>
        </p:txBody>
      </p:sp>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rIns="166398"/>
          <a:lstStyle/>
          <a:p>
            <a:pPr marL="57150"/>
            <a:r>
              <a:rPr lang="en-US"/>
              <a:t>Offline summary</a:t>
            </a:r>
          </a:p>
        </p:txBody>
      </p:sp>
      <p:sp>
        <p:nvSpPr>
          <p:cNvPr id="20482" name="Rectangle 2"/>
          <p:cNvSpPr>
            <a:spLocks noChangeArrowheads="1"/>
          </p:cNvSpPr>
          <p:nvPr>
            <p:ph type="body" idx="1"/>
          </p:nvPr>
        </p:nvSpPr>
        <p:spPr>
          <a:xfrm>
            <a:off x="990600" y="1168400"/>
            <a:ext cx="11049000" cy="7924800"/>
          </a:xfrm>
          <a:ln/>
        </p:spPr>
        <p:txBody>
          <a:bodyPr rIns="166398"/>
          <a:lstStyle/>
          <a:p>
            <a:r>
              <a:rPr lang="en-US"/>
              <a:t>Organization</a:t>
            </a:r>
          </a:p>
          <a:p>
            <a:pPr marL="782638" lvl="1"/>
            <a:r>
              <a:rPr lang="en-US"/>
              <a:t>Offline data processing for each hall is </a:t>
            </a:r>
            <a:r>
              <a:rPr lang="ja-JP" altLang="en-US">
                <a:latin typeface="Arial"/>
              </a:rPr>
              <a:t>“</a:t>
            </a:r>
            <a:r>
              <a:rPr lang="en-US"/>
              <a:t>owned</a:t>
            </a:r>
            <a:r>
              <a:rPr lang="ja-JP" altLang="en-US">
                <a:latin typeface="Arial"/>
              </a:rPr>
              <a:t>”</a:t>
            </a:r>
            <a:r>
              <a:rPr lang="en-US"/>
              <a:t> by the hall collaboration as an integral part of each experiment approved by the PAC. </a:t>
            </a:r>
          </a:p>
          <a:p>
            <a:pPr marL="782638" lvl="1"/>
            <a:r>
              <a:rPr lang="en-US"/>
              <a:t>At some level it is the responsibility of the experiment to assure that the resources required for data analysis exist.</a:t>
            </a:r>
          </a:p>
          <a:p>
            <a:pPr marL="1182688" lvl="2"/>
            <a:r>
              <a:rPr lang="en-US"/>
              <a:t>Converting what needs to be done into what is needed to do it is difficult.</a:t>
            </a:r>
          </a:p>
          <a:p>
            <a:pPr marL="1182688" lvl="2"/>
            <a:r>
              <a:rPr lang="en-US"/>
              <a:t>Knowing what is available as part of a shared resource requires coordination.</a:t>
            </a:r>
          </a:p>
          <a:p>
            <a:pPr marL="782638" lvl="1"/>
            <a:r>
              <a:rPr lang="en-US"/>
              <a:t>Each hall has an offline coordinator.</a:t>
            </a:r>
          </a:p>
          <a:p>
            <a:pPr marL="782638" lvl="1"/>
            <a:r>
              <a:rPr lang="en-US"/>
              <a:t>I am available as a technical resource to help translate requirements into hardware specifications.</a:t>
            </a:r>
          </a:p>
          <a:p>
            <a:pPr marL="1182688" lvl="2"/>
            <a:r>
              <a:rPr lang="en-US"/>
              <a:t>Requirements are given to SCI who return a proposal with a cost and schedule.</a:t>
            </a:r>
          </a:p>
          <a:p>
            <a:pPr marL="1182688" lvl="2"/>
            <a:r>
              <a:rPr lang="en-US"/>
              <a:t>I confirm that the proposal meets the requirements and communicate that to the hall groups.</a:t>
            </a:r>
          </a:p>
          <a:p>
            <a:pPr marL="1182688" lvl="2"/>
            <a:r>
              <a:rPr lang="en-US"/>
              <a:t>I work with the division to set a budget that funds the proposal at some level.</a:t>
            </a:r>
          </a:p>
          <a:p>
            <a:pPr marL="1182688" lvl="2"/>
            <a:r>
              <a:rPr lang="en-US"/>
              <a:t>Given the proposal and funding I communicate to the groups what can or can</a:t>
            </a:r>
            <a:r>
              <a:rPr lang="ja-JP" altLang="en-US">
                <a:latin typeface="Arial"/>
              </a:rPr>
              <a:t>’</a:t>
            </a:r>
            <a:r>
              <a:rPr lang="en-US"/>
              <a:t>t be done.</a:t>
            </a:r>
          </a:p>
          <a:p>
            <a:pPr marL="1182688" lvl="2"/>
            <a:r>
              <a:rPr lang="en-US"/>
              <a:t>I manage the budget, this includes staging the work done by SCI so that we can react to changing requirements.</a:t>
            </a:r>
          </a:p>
        </p:txBody>
      </p:sp>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xfrm>
            <a:off x="977900" y="0"/>
            <a:ext cx="11049000" cy="1092200"/>
          </a:xfrm>
          <a:ln/>
        </p:spPr>
        <p:txBody>
          <a:bodyPr rIns="166398"/>
          <a:lstStyle/>
          <a:p>
            <a:pPr marL="57150"/>
            <a:r>
              <a:rPr lang="en-US"/>
              <a:t>12 GeV requirement summary</a:t>
            </a:r>
          </a:p>
        </p:txBody>
      </p:sp>
      <p:sp>
        <p:nvSpPr>
          <p:cNvPr id="21506" name="Rectangle 2"/>
          <p:cNvSpPr>
            <a:spLocks noChangeArrowheads="1"/>
          </p:cNvSpPr>
          <p:nvPr>
            <p:ph type="body" idx="1"/>
          </p:nvPr>
        </p:nvSpPr>
        <p:spPr>
          <a:xfrm>
            <a:off x="889000" y="4699000"/>
            <a:ext cx="11150600" cy="4419600"/>
          </a:xfrm>
          <a:ln/>
        </p:spPr>
        <p:txBody>
          <a:bodyPr rIns="166398"/>
          <a:lstStyle/>
          <a:p>
            <a:r>
              <a:rPr lang="en-US"/>
              <a:t>The numbers presented are 2015 and beyond, pre-2015 levels are down by a factor of 10 and covered by the scale of the existing analysis farm. The total represents </a:t>
            </a:r>
            <a:r>
              <a:rPr lang="ja-JP" altLang="en-US">
                <a:latin typeface="Arial"/>
              </a:rPr>
              <a:t>“</a:t>
            </a:r>
            <a:r>
              <a:rPr lang="en-US"/>
              <a:t>worst case</a:t>
            </a:r>
            <a:r>
              <a:rPr lang="ja-JP" altLang="en-US">
                <a:latin typeface="Arial"/>
              </a:rPr>
              <a:t>”</a:t>
            </a:r>
            <a:r>
              <a:rPr lang="en-US"/>
              <a:t> with all four halls running at once which probably won</a:t>
            </a:r>
            <a:r>
              <a:rPr lang="ja-JP" altLang="en-US">
                <a:latin typeface="Arial"/>
              </a:rPr>
              <a:t>’</a:t>
            </a:r>
            <a:r>
              <a:rPr lang="en-US"/>
              <a:t>t happen.</a:t>
            </a:r>
          </a:p>
          <a:p>
            <a:r>
              <a:rPr lang="en-US"/>
              <a:t>The rough cost is based on a few assumptions:</a:t>
            </a:r>
          </a:p>
          <a:p>
            <a:pPr marL="782638" lvl="1"/>
            <a:r>
              <a:rPr lang="en-US"/>
              <a:t>The halls benchmarked against 2011 vintage 64-bit processors. In four years we assume a performance per $ three times better than today</a:t>
            </a:r>
            <a:r>
              <a:rPr lang="ja-JP" altLang="en-US">
                <a:latin typeface="Arial"/>
              </a:rPr>
              <a:t>’</a:t>
            </a:r>
            <a:r>
              <a:rPr lang="en-US"/>
              <a:t>s $160 per core.</a:t>
            </a:r>
          </a:p>
          <a:p>
            <a:pPr marL="782638" lvl="1"/>
            <a:r>
              <a:rPr lang="en-US"/>
              <a:t>Assume LTO6 tapes at 3 TB and $60 per tape.</a:t>
            </a:r>
          </a:p>
          <a:p>
            <a:pPr marL="782638" lvl="1"/>
            <a:r>
              <a:rPr lang="en-US"/>
              <a:t>Assume $500 per terabyte of disk.</a:t>
            </a:r>
          </a:p>
          <a:p>
            <a:r>
              <a:rPr lang="en-US"/>
              <a:t>The 9,000 core figure for hall-D is conservative (maybe high). It includes multiple passes through the data and neglects any off-site simulation. </a:t>
            </a:r>
          </a:p>
        </p:txBody>
      </p:sp>
      <p:graphicFrame>
        <p:nvGraphicFramePr>
          <p:cNvPr id="21507" name="Group 3"/>
          <p:cNvGraphicFramePr>
            <a:graphicFrameLocks noGrp="1"/>
          </p:cNvGraphicFramePr>
          <p:nvPr/>
        </p:nvGraphicFramePr>
        <p:xfrm>
          <a:off x="889000" y="1266825"/>
          <a:ext cx="11128375" cy="3371852"/>
        </p:xfrm>
        <a:graphic>
          <a:graphicData uri="http://schemas.openxmlformats.org/drawingml/2006/table">
            <a:tbl>
              <a:tblPr/>
              <a:tblGrid>
                <a:gridCol w="2301875"/>
                <a:gridCol w="1244600"/>
                <a:gridCol w="1203325"/>
                <a:gridCol w="1476375"/>
                <a:gridCol w="1476375"/>
                <a:gridCol w="1712913"/>
                <a:gridCol w="1712912"/>
              </a:tblGrid>
              <a:tr h="636588">
                <a:tc>
                  <a:txBody>
                    <a:bodyPr/>
                    <a:lstStyle/>
                    <a:p>
                      <a:pPr marL="0" marR="0" lvl="0" indent="0" algn="l"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Hall</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A</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B</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C</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D</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Total</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Cost k$</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marL="0" marR="0" lvl="0" indent="0" algn="l"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2011 vintage cores</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60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2000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70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9000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11,500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600</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marL="0" marR="0" lvl="0" indent="0" algn="l"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Raw data, PByte/yr</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0.1 - 1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0.1 - 0.5</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3</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6</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120 / yr</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11200">
                <a:tc>
                  <a:txBody>
                    <a:bodyPr/>
                    <a:lstStyle/>
                    <a:p>
                      <a:pPr marL="0" marR="0" lvl="0" indent="0" algn="l"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All data, including Raw, PByte/yr</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0.2 - 3</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5.5</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0.7 - 2</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8</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14 - 18.5</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280 - 370 / yr</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74688">
                <a:tc>
                  <a:txBody>
                    <a:bodyPr/>
                    <a:lstStyle/>
                    <a:p>
                      <a:pPr marL="0" marR="0" lvl="0" indent="0" algn="l"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Disk TB</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800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200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200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1300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00000"/>
                        <a:buFont typeface="Times" charset="0"/>
                        <a:buNone/>
                        <a:tabLst>
                          <a:tab pos="800100" algn="l"/>
                        </a:tabLst>
                      </a:pPr>
                      <a:r>
                        <a:rPr kumimoji="0" lang="en-US" sz="1800" b="0" i="0" u="none" strike="noStrike" cap="none" normalizeH="0" baseline="0">
                          <a:ln>
                            <a:noFill/>
                          </a:ln>
                          <a:solidFill>
                            <a:schemeClr val="tx1"/>
                          </a:solidFill>
                          <a:effectLst/>
                          <a:latin typeface="Times" charset="0"/>
                          <a:ea typeface="ヒラギノ明朝 ProN W3" charset="0"/>
                          <a:cs typeface="ヒラギノ明朝 ProN W3" charset="0"/>
                          <a:sym typeface="Times" charset="0"/>
                        </a:rPr>
                        <a:t>650</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rIns="166398"/>
          <a:lstStyle/>
          <a:p>
            <a:pPr marL="57150"/>
            <a:r>
              <a:rPr lang="en-US"/>
              <a:t>Concluding remarks</a:t>
            </a:r>
          </a:p>
        </p:txBody>
      </p:sp>
      <p:sp>
        <p:nvSpPr>
          <p:cNvPr id="22530" name="Rectangle 2"/>
          <p:cNvSpPr>
            <a:spLocks noChangeArrowheads="1"/>
          </p:cNvSpPr>
          <p:nvPr>
            <p:ph type="body" idx="1"/>
          </p:nvPr>
        </p:nvSpPr>
        <p:spPr>
          <a:xfrm>
            <a:off x="990600" y="1117600"/>
            <a:ext cx="11049000" cy="8051800"/>
          </a:xfrm>
          <a:ln/>
        </p:spPr>
        <p:txBody>
          <a:bodyPr rIns="166398"/>
          <a:lstStyle/>
          <a:p>
            <a:r>
              <a:rPr lang="en-US"/>
              <a:t>The total requirement for disk storage and compute nodes is a $1.25M+ investment, this does not include racks, cables, network hardware, labor for installation etc. </a:t>
            </a:r>
          </a:p>
          <a:p>
            <a:pPr marL="782638" lvl="1"/>
            <a:r>
              <a:rPr lang="en-US"/>
              <a:t>This is a larger number than originally estimated but there are still uncertainties in the generation the requirements. </a:t>
            </a:r>
          </a:p>
          <a:p>
            <a:pPr marL="1182688" lvl="2"/>
            <a:r>
              <a:rPr lang="en-US"/>
              <a:t>Time to process is based on existing code, we expect optimization.</a:t>
            </a:r>
          </a:p>
          <a:p>
            <a:pPr marL="1182688" lvl="2"/>
            <a:r>
              <a:rPr lang="en-US"/>
              <a:t>Calculations contain integer multipliers, </a:t>
            </a:r>
            <a:r>
              <a:rPr lang="ja-JP" altLang="en-US">
                <a:latin typeface="Arial"/>
              </a:rPr>
              <a:t>“</a:t>
            </a:r>
            <a:r>
              <a:rPr lang="en-US"/>
              <a:t>number of passes through data</a:t>
            </a:r>
            <a:r>
              <a:rPr lang="ja-JP" altLang="en-US">
                <a:latin typeface="Arial"/>
              </a:rPr>
              <a:t>”</a:t>
            </a:r>
            <a:r>
              <a:rPr lang="en-US"/>
              <a:t> that are currently 2 or 3 but could well be lower.</a:t>
            </a:r>
          </a:p>
          <a:p>
            <a:pPr marL="1182688" lvl="2"/>
            <a:r>
              <a:rPr lang="en-US"/>
              <a:t>There is still uncertainty about what off-site resources collaborating institutions will provide.</a:t>
            </a:r>
          </a:p>
          <a:p>
            <a:pPr marL="782638" lvl="1"/>
            <a:r>
              <a:rPr lang="en-US"/>
              <a:t>Each group does have a plan to refine these numbers. Effort in this direction is extremely important!</a:t>
            </a:r>
          </a:p>
          <a:p>
            <a:r>
              <a:rPr lang="en-US"/>
              <a:t>The current NP analysis cluster budget is approximately $150k with a breakdown of $50k spent on each of cluster nodes, disk and </a:t>
            </a:r>
            <a:r>
              <a:rPr lang="ja-JP" altLang="en-US">
                <a:latin typeface="Arial"/>
              </a:rPr>
              <a:t>“</a:t>
            </a:r>
            <a:r>
              <a:rPr lang="en-US"/>
              <a:t>other</a:t>
            </a:r>
            <a:r>
              <a:rPr lang="ja-JP" altLang="en-US">
                <a:latin typeface="Arial"/>
              </a:rPr>
              <a:t>”</a:t>
            </a:r>
            <a:r>
              <a:rPr lang="en-US"/>
              <a:t>. If we are to meet the current requirements for a cluster capable handling the sustained load from the 12 GeV experiments either this budget needs to be at least doubled for the next four years or a single investment made prior to FY15 running. </a:t>
            </a:r>
          </a:p>
          <a:p>
            <a:r>
              <a:rPr lang="en-US"/>
              <a:t>Given the relative uncertainty in the requirements it is likely that the best approach is to plan for a late one time investment but still make an increased annual investment.</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ph type="title"/>
          </p:nvPr>
        </p:nvSpPr>
        <p:spPr>
          <a:ln/>
        </p:spPr>
        <p:txBody>
          <a:bodyPr rIns="166398"/>
          <a:lstStyle/>
          <a:p>
            <a:pPr marL="57150"/>
            <a:r>
              <a:rPr lang="en-US"/>
              <a:t>Outline</a:t>
            </a:r>
          </a:p>
        </p:txBody>
      </p:sp>
      <p:sp>
        <p:nvSpPr>
          <p:cNvPr id="5122" name="Rectangle 2"/>
          <p:cNvSpPr>
            <a:spLocks noChangeArrowheads="1"/>
          </p:cNvSpPr>
          <p:nvPr>
            <p:ph type="body" idx="1"/>
          </p:nvPr>
        </p:nvSpPr>
        <p:spPr>
          <a:ln/>
        </p:spPr>
        <p:txBody>
          <a:bodyPr rIns="166398"/>
          <a:lstStyle/>
          <a:p>
            <a:r>
              <a:rPr lang="en-US"/>
              <a:t>Online organization - who is responsible for what.</a:t>
            </a:r>
          </a:p>
          <a:p>
            <a:r>
              <a:rPr lang="en-US"/>
              <a:t>Resources - staffing, support group budget and resources.</a:t>
            </a:r>
          </a:p>
          <a:p>
            <a:r>
              <a:rPr lang="en-US"/>
              <a:t>Requirements - scope of 12 GeV data acquisition.</a:t>
            </a:r>
          </a:p>
          <a:p>
            <a:r>
              <a:rPr lang="en-US"/>
              <a:t>Plan - technology and concepts.</a:t>
            </a:r>
          </a:p>
          <a:p>
            <a:r>
              <a:rPr lang="en-US"/>
              <a:t>How the plan meets the requirements.</a:t>
            </a:r>
          </a:p>
          <a:p>
            <a:r>
              <a:rPr lang="en-US"/>
              <a:t>Online farms.</a:t>
            </a:r>
          </a:p>
          <a:p>
            <a:r>
              <a:rPr lang="en-US"/>
              <a:t>Experiment control.</a:t>
            </a:r>
          </a:p>
          <a:p>
            <a:r>
              <a:rPr lang="en-US"/>
              <a:t>Status Front end and electronics.</a:t>
            </a:r>
          </a:p>
          <a:p>
            <a:r>
              <a:rPr lang="en-US"/>
              <a:t>Status Back end.</a:t>
            </a:r>
          </a:p>
          <a:p>
            <a:r>
              <a:rPr lang="en-US"/>
              <a:t>The path forward.</a:t>
            </a:r>
          </a:p>
          <a:p>
            <a:r>
              <a:rPr lang="en-US"/>
              <a:t>Summary.</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ph type="title"/>
          </p:nvPr>
        </p:nvSpPr>
        <p:spPr>
          <a:ln/>
        </p:spPr>
        <p:txBody>
          <a:bodyPr rIns="166398"/>
          <a:lstStyle/>
          <a:p>
            <a:pPr marL="57150"/>
            <a:r>
              <a:rPr lang="en-US"/>
              <a:t>Organization</a:t>
            </a:r>
          </a:p>
        </p:txBody>
      </p:sp>
      <p:sp>
        <p:nvSpPr>
          <p:cNvPr id="6146" name="Rectangle 2"/>
          <p:cNvSpPr>
            <a:spLocks noChangeArrowheads="1"/>
          </p:cNvSpPr>
          <p:nvPr>
            <p:ph type="body" idx="1"/>
          </p:nvPr>
        </p:nvSpPr>
        <p:spPr>
          <a:ln/>
        </p:spPr>
        <p:txBody>
          <a:bodyPr rIns="166398"/>
          <a:lstStyle/>
          <a:p>
            <a:r>
              <a:rPr lang="en-US"/>
              <a:t>Hall online groups </a:t>
            </a:r>
          </a:p>
          <a:p>
            <a:pPr marL="782638" lvl="1"/>
            <a:r>
              <a:rPr lang="en-US"/>
              <a:t>A - Alexandre Camsonne, B - Serguey Boyarinov, C - Brad Sawatzky, D - Elliott Wolin.</a:t>
            </a:r>
          </a:p>
          <a:p>
            <a:pPr marL="782638" lvl="1"/>
            <a:r>
              <a:rPr lang="en-US"/>
              <a:t>Responsible for the trigger, hall specific hardware and software, management and operation of hall online systems.</a:t>
            </a:r>
          </a:p>
          <a:p>
            <a:r>
              <a:rPr lang="en-US"/>
              <a:t>DAQ support group</a:t>
            </a:r>
          </a:p>
          <a:p>
            <a:pPr marL="782638" lvl="1"/>
            <a:r>
              <a:rPr lang="en-US"/>
              <a:t>Staff</a:t>
            </a:r>
          </a:p>
          <a:p>
            <a:pPr marL="1182688" lvl="2"/>
            <a:r>
              <a:rPr lang="en-US"/>
              <a:t>Manager - me </a:t>
            </a:r>
          </a:p>
          <a:p>
            <a:pPr marL="1182688" lvl="2"/>
            <a:r>
              <a:rPr lang="en-US"/>
              <a:t>Front end systems and software - David Abbott and Bryan Moffitt.</a:t>
            </a:r>
          </a:p>
          <a:p>
            <a:pPr marL="1182688" lvl="2"/>
            <a:r>
              <a:rPr lang="en-US"/>
              <a:t>Custom electronics - Ed Jastrzembski and William Gu</a:t>
            </a:r>
          </a:p>
          <a:p>
            <a:pPr marL="1182688" lvl="2"/>
            <a:r>
              <a:rPr lang="en-US"/>
              <a:t>Data transport, experiment control and back end software - Carl Timmer and Vardan Gyurjyan.</a:t>
            </a:r>
          </a:p>
          <a:p>
            <a:pPr marL="782638" lvl="1"/>
            <a:r>
              <a:rPr lang="en-US"/>
              <a:t>Responsibilities</a:t>
            </a:r>
          </a:p>
          <a:p>
            <a:pPr marL="1182688" lvl="2"/>
            <a:r>
              <a:rPr lang="en-US"/>
              <a:t>Support resource for new development and implementation.</a:t>
            </a:r>
          </a:p>
          <a:p>
            <a:pPr marL="1182688" lvl="2"/>
            <a:r>
              <a:rPr lang="en-US"/>
              <a:t>Support resource for hall operation.</a:t>
            </a:r>
          </a:p>
          <a:p>
            <a:pPr marL="1182688" lvl="2"/>
            <a:r>
              <a:rPr lang="en-US"/>
              <a:t>Develop generic custom software and hardware.</a:t>
            </a:r>
          </a:p>
          <a:p>
            <a:pPr marL="1182688" lvl="2"/>
            <a:r>
              <a:rPr lang="en-US"/>
              <a:t>Develop experiment specific custom software and hardware.</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ph type="title"/>
          </p:nvPr>
        </p:nvSpPr>
        <p:spPr>
          <a:ln/>
        </p:spPr>
        <p:txBody>
          <a:bodyPr rIns="166398"/>
          <a:lstStyle/>
          <a:p>
            <a:pPr marL="57150"/>
            <a:r>
              <a:rPr lang="en-US"/>
              <a:t>Resources</a:t>
            </a:r>
          </a:p>
        </p:txBody>
      </p:sp>
      <p:sp>
        <p:nvSpPr>
          <p:cNvPr id="7170" name="Rectangle 2"/>
          <p:cNvSpPr>
            <a:spLocks noChangeArrowheads="1"/>
          </p:cNvSpPr>
          <p:nvPr>
            <p:ph type="body" idx="1"/>
          </p:nvPr>
        </p:nvSpPr>
        <p:spPr>
          <a:ln/>
        </p:spPr>
        <p:txBody>
          <a:bodyPr rIns="166398"/>
          <a:lstStyle/>
          <a:p>
            <a:r>
              <a:rPr lang="en-US"/>
              <a:t>DAQ group</a:t>
            </a:r>
          </a:p>
          <a:p>
            <a:pPr marL="782638" lvl="1"/>
            <a:r>
              <a:rPr lang="en-US"/>
              <a:t>$120k per year non-labor funding for R&amp;D and operations support. </a:t>
            </a:r>
          </a:p>
          <a:p>
            <a:pPr marL="782638" lvl="1"/>
            <a:r>
              <a:rPr lang="en-US"/>
              <a:t>R&amp;D lab on 1st floor of F-wing, </a:t>
            </a:r>
            <a:r>
              <a:rPr lang="ja-JP" altLang="en-US">
                <a:latin typeface="Arial"/>
              </a:rPr>
              <a:t>“</a:t>
            </a:r>
            <a:r>
              <a:rPr lang="en-US"/>
              <a:t>cluster</a:t>
            </a:r>
            <a:r>
              <a:rPr lang="ja-JP" altLang="en-US">
                <a:latin typeface="Arial"/>
              </a:rPr>
              <a:t>”</a:t>
            </a:r>
            <a:r>
              <a:rPr lang="en-US"/>
              <a:t> in F-wing data center.</a:t>
            </a:r>
          </a:p>
          <a:p>
            <a:pPr marL="782638" lvl="1"/>
            <a:r>
              <a:rPr lang="en-US"/>
              <a:t>Five DAQ group members have 15+ years of experience at JLab and a proven record.</a:t>
            </a:r>
          </a:p>
          <a:p>
            <a:pPr marL="782638" lvl="1"/>
            <a:r>
              <a:rPr lang="en-US"/>
              <a:t>Adding two group members in 2010 the group is two deep in the three core areas.</a:t>
            </a:r>
          </a:p>
          <a:p>
            <a:pPr marL="1182688" lvl="2"/>
            <a:r>
              <a:rPr lang="en-US"/>
              <a:t>Prior to that hire we were only two deep in back-end but most of the 12 GeV work is front-end and electronics.</a:t>
            </a:r>
          </a:p>
          <a:p>
            <a:pPr marL="782638" lvl="1"/>
            <a:r>
              <a:rPr lang="en-US"/>
              <a:t>Group is now sized for both 12 GeV implementation and operation. </a:t>
            </a:r>
          </a:p>
          <a:p>
            <a:pPr marL="782638" lvl="1"/>
            <a:r>
              <a:rPr lang="en-US"/>
              <a:t>Dip in 6 GeV operation load matches bump in 12 GeV construction.</a:t>
            </a:r>
          </a:p>
          <a:p>
            <a:r>
              <a:rPr lang="en-US"/>
              <a:t>Hall Online groups</a:t>
            </a:r>
          </a:p>
          <a:p>
            <a:pPr marL="782638" lvl="1"/>
            <a:r>
              <a:rPr lang="en-US"/>
              <a:t>Three 6 GeV halls have existing mature online groups and mature DAQ systems.</a:t>
            </a:r>
          </a:p>
          <a:p>
            <a:pPr marL="782638" lvl="1"/>
            <a:r>
              <a:rPr lang="en-US"/>
              <a:t>Hall-D has an online group that has existed for a few years and is lead by a former DAQ group member.</a:t>
            </a:r>
          </a:p>
          <a:p>
            <a:pPr marL="782638" lvl="1"/>
            <a:r>
              <a:rPr lang="en-US"/>
              <a:t>The hall-online groups are appropriately sized for operation and support from the DAQ group and collaborators will provide manpower for construction.</a:t>
            </a:r>
          </a:p>
          <a:p>
            <a:pPr marL="782638" lvl="1"/>
            <a:r>
              <a:rPr lang="en-US"/>
              <a:t>DAQ systems are funded by the halls.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ph type="title"/>
          </p:nvPr>
        </p:nvSpPr>
        <p:spPr>
          <a:ln/>
        </p:spPr>
        <p:txBody>
          <a:bodyPr rIns="166398"/>
          <a:lstStyle/>
          <a:p>
            <a:pPr marL="57150"/>
            <a:r>
              <a:rPr lang="en-US"/>
              <a:t>12 GeV Requirements</a:t>
            </a:r>
          </a:p>
        </p:txBody>
      </p:sp>
      <p:sp>
        <p:nvSpPr>
          <p:cNvPr id="8194" name="Rectangle 2"/>
          <p:cNvSpPr>
            <a:spLocks noChangeArrowheads="1"/>
          </p:cNvSpPr>
          <p:nvPr>
            <p:ph type="body" idx="1"/>
          </p:nvPr>
        </p:nvSpPr>
        <p:spPr>
          <a:ln/>
        </p:spPr>
        <p:txBody>
          <a:bodyPr rIns="166398"/>
          <a:lstStyle/>
          <a:p>
            <a:r>
              <a:rPr lang="en-US"/>
              <a:t>A - Various short experiments with varying rates. Highest, 100 kByte events at 1 kHz = 100 MByte/s ~ 2016. This high rate running is two 60 day periods.</a:t>
            </a:r>
          </a:p>
          <a:p>
            <a:pPr marL="782638" lvl="1"/>
            <a:r>
              <a:rPr lang="en-US"/>
              <a:t>SOLID detector planned for 2018+ has 1 kByte events at 500 kHz in the front end but a level 3 software trigger is planned before storage.</a:t>
            </a:r>
          </a:p>
          <a:p>
            <a:pPr marL="782638" lvl="1"/>
            <a:endParaRPr lang="en-US"/>
          </a:p>
          <a:p>
            <a:r>
              <a:rPr lang="en-US"/>
              <a:t>B - 10 kHz and 10 kByte events = 100 MByte/s ~ 2015</a:t>
            </a:r>
          </a:p>
          <a:p>
            <a:endParaRPr lang="en-US"/>
          </a:p>
          <a:p>
            <a:r>
              <a:rPr lang="en-US"/>
              <a:t>C - Various rates but highest is 10 kHz and 4 kByte events = 40 MByte/s </a:t>
            </a:r>
          </a:p>
          <a:p>
            <a:endParaRPr lang="en-US"/>
          </a:p>
          <a:p>
            <a:r>
              <a:rPr lang="en-US"/>
              <a:t>D - The detector and hardware trigger are capable of producing rates one to two orders of magnitude larger than those seen in 6 GeV hall-B running. A level 3 is planned but is outside the 12 GeV scope. Initial running will be at low luminosity tuned to maintain a manageable storage rate</a:t>
            </a:r>
          </a:p>
          <a:p>
            <a:pPr marL="782638" lvl="1"/>
            <a:r>
              <a:rPr lang="en-US"/>
              <a:t>Data spread over 50+ front end systems.</a:t>
            </a:r>
          </a:p>
          <a:p>
            <a:pPr marL="782638" lvl="1"/>
            <a:r>
              <a:rPr lang="en-US"/>
              <a:t>Front end rates (requires level 3), 300 kHz, 20 kByte events = 6 GByte/s </a:t>
            </a:r>
          </a:p>
          <a:p>
            <a:pPr marL="782638" lvl="1"/>
            <a:r>
              <a:rPr lang="en-US"/>
              <a:t>Rate to storage, 10 kHz, 20 kBytes = 200 MByte/s - assumes online farm.</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ph type="title"/>
          </p:nvPr>
        </p:nvSpPr>
        <p:spPr>
          <a:ln/>
        </p:spPr>
        <p:txBody>
          <a:bodyPr rIns="166398"/>
          <a:lstStyle/>
          <a:p>
            <a:pPr marL="57150"/>
            <a:r>
              <a:rPr lang="en-US"/>
              <a:t>Plan to meet requirements</a:t>
            </a:r>
          </a:p>
        </p:txBody>
      </p:sp>
      <p:sp>
        <p:nvSpPr>
          <p:cNvPr id="9218" name="Rectangle 2"/>
          <p:cNvSpPr>
            <a:spLocks noChangeArrowheads="1"/>
          </p:cNvSpPr>
          <p:nvPr>
            <p:ph type="body" idx="1"/>
          </p:nvPr>
        </p:nvSpPr>
        <p:spPr>
          <a:xfrm>
            <a:off x="228600" y="1333500"/>
            <a:ext cx="6692900" cy="7632700"/>
          </a:xfrm>
          <a:ln/>
        </p:spPr>
        <p:txBody>
          <a:bodyPr rIns="166398"/>
          <a:lstStyle/>
          <a:p>
            <a:r>
              <a:rPr lang="en-US"/>
              <a:t>DAQ system anatomy will be similar in each hall.</a:t>
            </a:r>
          </a:p>
          <a:p>
            <a:pPr marL="782638" lvl="1"/>
            <a:r>
              <a:rPr lang="en-US"/>
              <a:t>High trigger rates:</a:t>
            </a:r>
          </a:p>
          <a:p>
            <a:pPr marL="1182688" lvl="2"/>
            <a:r>
              <a:rPr lang="en-US" sz="2200"/>
              <a:t>Pipelined ADC and TDC electronics.</a:t>
            </a:r>
          </a:p>
          <a:p>
            <a:pPr marL="1182688" lvl="2"/>
            <a:r>
              <a:rPr lang="en-US" sz="2200"/>
              <a:t>New Trigger Supervisor (TS), Trigger Distribution (TD) and Trigger Interface (TI)boards.</a:t>
            </a:r>
          </a:p>
          <a:p>
            <a:pPr marL="1182688" lvl="2"/>
            <a:r>
              <a:rPr lang="en-US" sz="2200"/>
              <a:t>Updated data format to support pipeline readout.</a:t>
            </a:r>
          </a:p>
          <a:p>
            <a:pPr marL="1182688" lvl="2"/>
            <a:r>
              <a:rPr lang="en-US" sz="2200"/>
              <a:t>Rewritten front-end software (ROC) under Linux on Intel hardware.</a:t>
            </a:r>
          </a:p>
          <a:p>
            <a:pPr marL="782638" lvl="1"/>
            <a:r>
              <a:rPr lang="en-US"/>
              <a:t>More complex systems of 50+ ROCs:</a:t>
            </a:r>
          </a:p>
          <a:p>
            <a:pPr marL="1182688" lvl="2"/>
            <a:r>
              <a:rPr lang="en-US" sz="2000"/>
              <a:t>New experiment control to control more complex systems.</a:t>
            </a:r>
          </a:p>
          <a:p>
            <a:pPr marL="1182688" lvl="2"/>
            <a:r>
              <a:rPr lang="en-US" sz="2000"/>
              <a:t>New inter-process messaging system cMsg.</a:t>
            </a:r>
          </a:p>
          <a:p>
            <a:pPr marL="782638" lvl="1"/>
            <a:r>
              <a:rPr lang="en-US"/>
              <a:t>High data rates</a:t>
            </a:r>
          </a:p>
          <a:p>
            <a:pPr marL="1182688" lvl="2"/>
            <a:r>
              <a:rPr lang="en-US" sz="2000"/>
              <a:t>Rewritten event transport to move data more efficiently in complex webs of components.</a:t>
            </a:r>
          </a:p>
          <a:p>
            <a:pPr marL="1182688" lvl="2"/>
            <a:r>
              <a:rPr lang="en-US" sz="2000"/>
              <a:t>Distributed event building.</a:t>
            </a:r>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5000" y="2406650"/>
            <a:ext cx="5716588"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round/>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ph type="title"/>
          </p:nvPr>
        </p:nvSpPr>
        <p:spPr>
          <a:ln/>
        </p:spPr>
        <p:txBody>
          <a:bodyPr rIns="166398"/>
          <a:lstStyle/>
          <a:p>
            <a:pPr marL="57150"/>
            <a:r>
              <a:rPr lang="en-US"/>
              <a:t>How the plan meets the requirements</a:t>
            </a:r>
          </a:p>
        </p:txBody>
      </p:sp>
      <p:sp>
        <p:nvSpPr>
          <p:cNvPr id="10242" name="Rectangle 2"/>
          <p:cNvSpPr>
            <a:spLocks noChangeArrowheads="1"/>
          </p:cNvSpPr>
          <p:nvPr>
            <p:ph type="body" idx="1"/>
          </p:nvPr>
        </p:nvSpPr>
        <p:spPr>
          <a:ln/>
        </p:spPr>
        <p:txBody>
          <a:bodyPr rIns="166398"/>
          <a:lstStyle/>
          <a:p>
            <a:r>
              <a:rPr lang="en-US"/>
              <a:t>Pipelined electronics and trigger meets the trigger rate requirements in the front end by decoupling the trigger from the readout.</a:t>
            </a:r>
          </a:p>
          <a:p>
            <a:r>
              <a:rPr lang="en-US"/>
              <a:t>Data rate requirements for individual readout controllers are still modest. The most exacting requirement is to read out the modules over VME fast enough to not introduce dead-time. Since the readout is decoupled from the trigger it loses any </a:t>
            </a:r>
            <a:r>
              <a:rPr lang="en-US" i="1"/>
              <a:t>real time</a:t>
            </a:r>
            <a:r>
              <a:rPr lang="en-US"/>
              <a:t> OS requirements and we use Linux instead of VxWorks.</a:t>
            </a:r>
          </a:p>
          <a:p>
            <a:r>
              <a:rPr lang="en-US"/>
              <a:t>Data rates of 300 MBytes/s coupled with the need to reformat data and build events at that rate is close to the </a:t>
            </a:r>
            <a:r>
              <a:rPr lang="ja-JP" altLang="en-US">
                <a:latin typeface="Arial"/>
              </a:rPr>
              <a:t>“</a:t>
            </a:r>
            <a:r>
              <a:rPr lang="en-US"/>
              <a:t>single box</a:t>
            </a:r>
            <a:r>
              <a:rPr lang="ja-JP" altLang="en-US">
                <a:latin typeface="Arial"/>
              </a:rPr>
              <a:t>”</a:t>
            </a:r>
            <a:r>
              <a:rPr lang="en-US"/>
              <a:t> limit. Use a </a:t>
            </a:r>
            <a:r>
              <a:rPr lang="ja-JP" altLang="en-US">
                <a:latin typeface="Arial"/>
              </a:rPr>
              <a:t>“</a:t>
            </a:r>
            <a:r>
              <a:rPr lang="en-US"/>
              <a:t>divide and conquer</a:t>
            </a:r>
            <a:r>
              <a:rPr lang="ja-JP" altLang="en-US">
                <a:latin typeface="Arial"/>
              </a:rPr>
              <a:t>”</a:t>
            </a:r>
            <a:r>
              <a:rPr lang="en-US"/>
              <a:t> method:</a:t>
            </a:r>
          </a:p>
          <a:p>
            <a:pPr marL="782638" lvl="1"/>
            <a:r>
              <a:rPr lang="en-US"/>
              <a:t>Staged event building where one physical EB deals with data from only a few readout controllers. Each EB outputs to a second stage where each EB handles a few first stage EBs.</a:t>
            </a:r>
          </a:p>
          <a:p>
            <a:pPr marL="782638" lvl="1"/>
            <a:r>
              <a:rPr lang="en-US"/>
              <a:t>Parallel event building where each stage of EBs can output to one or more EBs in the next stage.</a:t>
            </a:r>
          </a:p>
          <a:p>
            <a:pPr marL="782638" lvl="1"/>
            <a:r>
              <a:rPr lang="en-US"/>
              <a:t>EB becomes a network of Event Management Units (EMUs) that take data from a number of sources, processes the data and sends it to a number of destinations.</a:t>
            </a:r>
          </a:p>
          <a:p>
            <a:pPr marL="782638" lvl="1"/>
            <a:r>
              <a:rPr lang="en-US"/>
              <a:t>The EMU can be customized and reused in various parts of the system.</a:t>
            </a:r>
          </a:p>
          <a:p>
            <a:pPr marL="782638" lvl="1"/>
            <a:r>
              <a:rPr lang="en-US"/>
              <a:t>In the unlikely case where the output data rate is too large to store on a single device CODA will manage multiple data streams to different disks.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ph type="title"/>
          </p:nvPr>
        </p:nvSpPr>
        <p:spPr>
          <a:xfrm>
            <a:off x="838200" y="0"/>
            <a:ext cx="11049000" cy="977900"/>
          </a:xfrm>
          <a:ln/>
        </p:spPr>
        <p:txBody>
          <a:bodyPr rIns="166398"/>
          <a:lstStyle/>
          <a:p>
            <a:pPr marL="57150"/>
            <a:r>
              <a:rPr lang="en-US"/>
              <a:t>Online trigger and/ or monitoring farm</a:t>
            </a:r>
          </a:p>
        </p:txBody>
      </p:sp>
      <p:sp>
        <p:nvSpPr>
          <p:cNvPr id="11266" name="Rectangle 2"/>
          <p:cNvSpPr>
            <a:spLocks noChangeArrowheads="1"/>
          </p:cNvSpPr>
          <p:nvPr>
            <p:ph type="body" idx="1"/>
          </p:nvPr>
        </p:nvSpPr>
        <p:spPr>
          <a:ln/>
        </p:spPr>
        <p:txBody>
          <a:bodyPr rIns="166398"/>
          <a:lstStyle/>
          <a:p>
            <a:r>
              <a:rPr lang="en-US"/>
              <a:t>If not on </a:t>
            </a:r>
            <a:r>
              <a:rPr lang="en-US" i="1"/>
              <a:t>day one then </a:t>
            </a:r>
            <a:r>
              <a:rPr lang="en-US"/>
              <a:t>at some date each of halls A, B and D have a requirement for an online filter. </a:t>
            </a:r>
          </a:p>
          <a:p>
            <a:pPr marL="782638" lvl="1"/>
            <a:r>
              <a:rPr lang="en-US"/>
              <a:t>Monitor data quality in real time.</a:t>
            </a:r>
          </a:p>
          <a:p>
            <a:pPr marL="782638" lvl="1"/>
            <a:r>
              <a:rPr lang="en-US"/>
              <a:t>Reject unwanted data.</a:t>
            </a:r>
          </a:p>
          <a:p>
            <a:pPr marL="782638" lvl="1"/>
            <a:r>
              <a:rPr lang="en-US"/>
              <a:t>Keep rate to storage down to reasonable levels.</a:t>
            </a:r>
          </a:p>
          <a:p>
            <a:r>
              <a:rPr lang="en-US"/>
              <a:t>We are working on a generic solution for all three halls.</a:t>
            </a:r>
          </a:p>
          <a:p>
            <a:pPr marL="782638" lvl="1"/>
            <a:r>
              <a:rPr lang="en-US"/>
              <a:t>A modified EMU will manage starting, stopping and monitoring online processes for monitoring or filtering data.</a:t>
            </a:r>
          </a:p>
          <a:p>
            <a:pPr marL="782638" lvl="1"/>
            <a:r>
              <a:rPr lang="en-US"/>
              <a:t>An ET (Event Transport) system will distribute events between processes based on a user definable algorithm and gather results or filtered events for storage.</a:t>
            </a:r>
          </a:p>
          <a:p>
            <a:r>
              <a:rPr lang="en-US"/>
              <a:t>Hall-D will start with a prototype farm and implement a larger farm in stages. The infrastructure (power, cooling etc) is part of the 12 GeV project scope in the counting house civil construction.</a:t>
            </a:r>
          </a:p>
          <a:p>
            <a:r>
              <a:rPr lang="en-US"/>
              <a:t>Hall-B was originally to have an online farm in the 6 GeV program that was never implemented. A farm for 12 GeV is in the early stage of planning.</a:t>
            </a:r>
          </a:p>
          <a:p>
            <a:r>
              <a:rPr lang="en-US"/>
              <a:t>Halls A and C may also implement online farms but they are similar in size to the systems that are already used for monitoring in 6 GeV.</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rIns="166398"/>
          <a:lstStyle/>
          <a:p>
            <a:pPr marL="57150"/>
            <a:r>
              <a:rPr lang="en-US"/>
              <a:t>Experiment control</a:t>
            </a:r>
          </a:p>
        </p:txBody>
      </p:sp>
      <p:sp>
        <p:nvSpPr>
          <p:cNvPr id="12290" name="Rectangle 2"/>
          <p:cNvSpPr>
            <a:spLocks noChangeArrowheads="1"/>
          </p:cNvSpPr>
          <p:nvPr>
            <p:ph type="body" idx="1"/>
          </p:nvPr>
        </p:nvSpPr>
        <p:spPr>
          <a:ln/>
        </p:spPr>
        <p:txBody>
          <a:bodyPr rIns="166398"/>
          <a:lstStyle/>
          <a:p>
            <a:r>
              <a:rPr lang="en-US"/>
              <a:t>A totally rewritten online control system will be used that has the following features:</a:t>
            </a:r>
          </a:p>
          <a:p>
            <a:pPr marL="782638" lvl="1"/>
            <a:r>
              <a:rPr lang="en-US"/>
              <a:t>Can control more complex systems than the ROC-EB-ER chain of CODA 2.</a:t>
            </a:r>
          </a:p>
          <a:p>
            <a:pPr marL="782638" lvl="1"/>
            <a:r>
              <a:rPr lang="en-US"/>
              <a:t>Can implement user definable state machines. </a:t>
            </a:r>
          </a:p>
          <a:p>
            <a:pPr marL="1182688" lvl="2"/>
            <a:r>
              <a:rPr lang="en-US"/>
              <a:t>Allows more or less complex control of the system. For example hall A likes one big button marked </a:t>
            </a:r>
            <a:r>
              <a:rPr lang="ja-JP" altLang="en-US">
                <a:latin typeface="Arial"/>
              </a:rPr>
              <a:t>“</a:t>
            </a:r>
            <a:r>
              <a:rPr lang="en-US"/>
              <a:t>Start Run</a:t>
            </a:r>
            <a:r>
              <a:rPr lang="ja-JP" altLang="en-US">
                <a:latin typeface="Arial"/>
              </a:rPr>
              <a:t>”</a:t>
            </a:r>
            <a:r>
              <a:rPr lang="en-US"/>
              <a:t> while hall B likes to perform extra steps and require operator input during the startup.</a:t>
            </a:r>
          </a:p>
          <a:p>
            <a:pPr marL="782638" lvl="1"/>
            <a:r>
              <a:rPr lang="en-US"/>
              <a:t>The system is distributed which removes speed and complexity restrictions. </a:t>
            </a:r>
          </a:p>
          <a:p>
            <a:pPr marL="782638" lvl="1"/>
            <a:r>
              <a:rPr lang="en-US"/>
              <a:t>The system can talk to other control systems, for example EPICS, to allow feedback loops and semi-autonomous control of test data runs.</a:t>
            </a:r>
          </a:p>
          <a:p>
            <a:pPr marL="782638" lvl="1"/>
            <a:r>
              <a:rPr lang="en-US"/>
              <a:t>As a </a:t>
            </a:r>
            <a:r>
              <a:rPr lang="ja-JP" altLang="en-US">
                <a:latin typeface="Arial"/>
              </a:rPr>
              <a:t>“</a:t>
            </a:r>
            <a:r>
              <a:rPr lang="en-US"/>
              <a:t>spin off</a:t>
            </a:r>
            <a:r>
              <a:rPr lang="ja-JP" altLang="en-US">
                <a:latin typeface="Arial"/>
              </a:rPr>
              <a:t>’</a:t>
            </a:r>
            <a:r>
              <a:rPr lang="en-US"/>
              <a:t> the underlying framework AFECS along with the cMsg message passing system used in CODA have been used to develop CLARA, a distributed offline analysis framework for CLAS. </a:t>
            </a:r>
          </a:p>
        </p:txBody>
      </p:sp>
    </p:spTree>
  </p:cSld>
  <p:clrMapOvr>
    <a:masterClrMapping/>
  </p:clrMapOvr>
  <p:transition xmlns:p14="http://schemas.microsoft.com/office/powerpoint/2010/main"/>
</p:sld>
</file>

<file path=ppt/theme/theme1.xml><?xml version="1.0" encoding="utf-8"?>
<a:theme xmlns:a="http://schemas.openxmlformats.org/drawingml/2006/main" name="Title">
  <a:themeElements>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ajorFont>
        <a:latin typeface="Times"/>
        <a:ea typeface="ヒラギノ明朝 ProN W6"/>
        <a:cs typeface="ヒラギノ明朝 ProN W6"/>
      </a:majorFont>
      <a:minorFont>
        <a:latin typeface="Times"/>
        <a:ea typeface="ヒラギノ明朝 ProN W6"/>
        <a:cs typeface="ヒラギノ明朝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a:themeElements>
    <a:clrScheme name="">
      <a:dk1>
        <a:srgbClr val="000000"/>
      </a:dk1>
      <a:lt1>
        <a:srgbClr val="FFFFFF"/>
      </a:lt1>
      <a:dk2>
        <a:srgbClr val="000000"/>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ody">
      <a:majorFont>
        <a:latin typeface="Times"/>
        <a:ea typeface="ヒラギノ明朝 ProN W6"/>
        <a:cs typeface="ヒラギノ明朝 ProN W6"/>
      </a:majorFont>
      <a:minorFont>
        <a:latin typeface="Times"/>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lnDef>
  </a:objectDefaults>
  <a:extraClrSchemeLst>
    <a:extraClrScheme>
      <a:clrScheme name="Bod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icture">
  <a:themeElements>
    <a:clrScheme name="Pict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cture">
      <a:majorFont>
        <a:latin typeface="Times"/>
        <a:ea typeface="ヒラギノ明朝 ProN W6"/>
        <a:cs typeface="ヒラギノ明朝 ProN W6"/>
      </a:majorFont>
      <a:minorFont>
        <a:latin typeface="Times"/>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spDef>
    <a:lnDef>
      <a:spPr bwMode="auto">
        <a:xfrm>
          <a:off x="0" y="0"/>
          <a:ext cx="1" cy="1"/>
        </a:xfrm>
        <a:custGeom>
          <a:avLst/>
          <a:gdLst/>
          <a:ahLst/>
          <a:cxnLst/>
          <a:rect l="0" t="0" r="0" b="0"/>
          <a:pathLst/>
        </a:custGeom>
        <a:solidFill>
          <a:srgbClr val="BBE0E3"/>
        </a:solidFill>
        <a:ln w="127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400" b="0" i="0" u="none" strike="noStrike" cap="none" normalizeH="0" baseline="0">
            <a:ln>
              <a:noFill/>
            </a:ln>
            <a:solidFill>
              <a:srgbClr val="000000"/>
            </a:solidFill>
            <a:effectLst/>
            <a:latin typeface="Times" charset="0"/>
            <a:ea typeface="ヒラギノ明朝 ProN W3" charset="0"/>
            <a:cs typeface="ヒラギノ明朝 ProN W3" charset="0"/>
            <a:sym typeface="Times" charset="0"/>
          </a:defRPr>
        </a:defPPr>
      </a:lstStyle>
    </a:lnDef>
  </a:objectDefaults>
  <a:extraClrSchemeLst>
    <a:extraClrScheme>
      <a:clrScheme name="Pict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2868</Words>
  <Characters>0</Characters>
  <Application>Microsoft Macintosh PowerPoint</Application>
  <PresentationFormat>Custom</PresentationFormat>
  <Lines>0</Lines>
  <Paragraphs>222</Paragraphs>
  <Slides>19</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19</vt:i4>
      </vt:variant>
    </vt:vector>
  </HeadingPairs>
  <TitlesOfParts>
    <vt:vector size="25" baseType="lpstr">
      <vt:lpstr>Times</vt:lpstr>
      <vt:lpstr>ヒラギノ明朝 ProN W3</vt:lpstr>
      <vt:lpstr>ヒラギノ明朝 ProN W6</vt:lpstr>
      <vt:lpstr>Title</vt:lpstr>
      <vt:lpstr>Body</vt:lpstr>
      <vt:lpstr>Picture</vt:lpstr>
      <vt:lpstr>Data Acquisition</vt:lpstr>
      <vt:lpstr>Outline</vt:lpstr>
      <vt:lpstr>Organization</vt:lpstr>
      <vt:lpstr>Resources</vt:lpstr>
      <vt:lpstr>12 GeV Requirements</vt:lpstr>
      <vt:lpstr>Plan to meet requirements</vt:lpstr>
      <vt:lpstr>How the plan meets the requirements</vt:lpstr>
      <vt:lpstr>Online trigger and/ or monitoring farm</vt:lpstr>
      <vt:lpstr>Experiment control</vt:lpstr>
      <vt:lpstr>Put it all together</vt:lpstr>
      <vt:lpstr>Other online requirements</vt:lpstr>
      <vt:lpstr>Status - Front end</vt:lpstr>
      <vt:lpstr>Status - Back end</vt:lpstr>
      <vt:lpstr>The path forward</vt:lpstr>
      <vt:lpstr>Summary</vt:lpstr>
      <vt:lpstr>A Blank Slide</vt:lpstr>
      <vt:lpstr>Offline summary</vt:lpstr>
      <vt:lpstr>12 GeV requirement summary</vt:lpstr>
      <vt:lpstr>Concluding remarks</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Acquisition</dc:title>
  <dc:subject/>
  <dc:creator/>
  <cp:keywords/>
  <dc:description/>
  <cp:lastModifiedBy>Graham Heyes</cp:lastModifiedBy>
  <cp:revision>1</cp:revision>
  <dcterms:modified xsi:type="dcterms:W3CDTF">2011-05-19T19:11:02Z</dcterms:modified>
  <cp:category/>
</cp:coreProperties>
</file>