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3" r:id="rId2"/>
    <p:sldId id="274" r:id="rId3"/>
    <p:sldId id="275" r:id="rId4"/>
    <p:sldId id="276" r:id="rId5"/>
    <p:sldId id="270" r:id="rId6"/>
    <p:sldId id="27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4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48" charset="0"/>
              </a:defRPr>
            </a:lvl1pPr>
          </a:lstStyle>
          <a:p>
            <a:pPr>
              <a:defRPr/>
            </a:pPr>
            <a:fld id="{44F7DDD0-A54B-42D0-9C89-378B2B3DDD96}" type="datetime1">
              <a:rPr lang="en-US"/>
              <a:pPr>
                <a:defRPr/>
              </a:pPr>
              <a:t>5/19/2011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4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48" charset="0"/>
              </a:defRPr>
            </a:lvl1pPr>
          </a:lstStyle>
          <a:p>
            <a:pPr>
              <a:defRPr/>
            </a:pPr>
            <a:fld id="{444602BB-28CC-4FD7-8B7F-2532843D6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63" charset="-128"/>
        <a:cs typeface="ＭＳ Ｐゴシック" pitchFamily="6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6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6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6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6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0"/>
            <a:ext cx="19621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7340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>
            <a:lvl1pPr>
              <a:defRPr i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305800" cy="54102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914400"/>
            <a:ext cx="38100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38100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914400"/>
            <a:ext cx="7772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pitchFamily="63" charset="-128"/>
          <a:cs typeface="ＭＳ Ｐゴシック" pitchFamily="63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  <a:ea typeface="ＭＳ Ｐゴシック" pitchFamily="63" charset="-128"/>
          <a:cs typeface="ＭＳ Ｐゴシック" pitchFamily="63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  <a:ea typeface="ＭＳ Ｐゴシック" pitchFamily="63" charset="-128"/>
          <a:cs typeface="ＭＳ Ｐゴシック" pitchFamily="63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  <a:ea typeface="ＭＳ Ｐゴシック" pitchFamily="63" charset="-128"/>
          <a:cs typeface="ＭＳ Ｐゴシック" pitchFamily="63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  <a:ea typeface="ＭＳ Ｐゴシック" pitchFamily="63" charset="-128"/>
          <a:cs typeface="ＭＳ Ｐゴシック" pitchFamily="6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63" charset="-128"/>
          <a:cs typeface="ＭＳ Ｐゴシック" pitchFamily="63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6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6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6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pitchFamily="68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42863" y="891540"/>
            <a:ext cx="9045417" cy="378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3300" b="1" i="1" dirty="0">
                <a:solidFill>
                  <a:srgbClr val="003399"/>
                </a:solidFill>
              </a:rPr>
              <a:t> </a:t>
            </a:r>
            <a:endParaRPr lang="en-US" dirty="0"/>
          </a:p>
          <a:p>
            <a:pPr algn="ctr">
              <a:lnSpc>
                <a:spcPct val="95000"/>
              </a:lnSpc>
            </a:pPr>
            <a:r>
              <a:rPr lang="en-US" sz="3300" b="1" i="1" dirty="0">
                <a:solidFill>
                  <a:srgbClr val="003399"/>
                </a:solidFill>
              </a:rPr>
              <a:t>Jefferson Lab</a:t>
            </a:r>
            <a:endParaRPr lang="en-US" dirty="0"/>
          </a:p>
          <a:p>
            <a:pPr algn="ctr">
              <a:lnSpc>
                <a:spcPct val="95000"/>
              </a:lnSpc>
            </a:pPr>
            <a:r>
              <a:rPr lang="en-US" sz="3100" b="1" i="1" dirty="0">
                <a:solidFill>
                  <a:srgbClr val="003399"/>
                </a:solidFill>
              </a:rPr>
              <a:t> </a:t>
            </a:r>
            <a:r>
              <a:rPr lang="en-US" sz="3200" b="1" i="1" dirty="0">
                <a:solidFill>
                  <a:srgbClr val="003399"/>
                </a:solidFill>
              </a:rPr>
              <a:t>IT in the 12GeV Era - </a:t>
            </a:r>
            <a:r>
              <a:rPr lang="en-US" sz="3200" b="1" i="1" dirty="0" smtClean="0">
                <a:solidFill>
                  <a:srgbClr val="003399"/>
                </a:solidFill>
              </a:rPr>
              <a:t>Review</a:t>
            </a:r>
            <a:endParaRPr lang="en-US" dirty="0"/>
          </a:p>
          <a:p>
            <a:pPr algn="ctr">
              <a:lnSpc>
                <a:spcPct val="95000"/>
              </a:lnSpc>
            </a:pPr>
            <a:r>
              <a:rPr lang="en-US" sz="3200" b="1" i="1" dirty="0">
                <a:solidFill>
                  <a:srgbClr val="003399"/>
                </a:solidFill>
              </a:rPr>
              <a:t> </a:t>
            </a:r>
            <a:endParaRPr lang="en-US" dirty="0"/>
          </a:p>
          <a:p>
            <a:pPr algn="ctr">
              <a:lnSpc>
                <a:spcPct val="95000"/>
              </a:lnSpc>
            </a:pPr>
            <a:r>
              <a:rPr lang="en-US" sz="3900" b="1" i="1" dirty="0" smtClean="0">
                <a:solidFill>
                  <a:srgbClr val="003399"/>
                </a:solidFill>
              </a:rPr>
              <a:t>Accelerator Controls</a:t>
            </a:r>
            <a:endParaRPr lang="en-US" dirty="0"/>
          </a:p>
          <a:p>
            <a:pPr>
              <a:lnSpc>
                <a:spcPct val="95000"/>
              </a:lnSpc>
            </a:pPr>
            <a:r>
              <a:rPr lang="en-US" sz="2400" dirty="0">
                <a:solidFill>
                  <a:srgbClr val="000000"/>
                </a:solidFill>
              </a:rPr>
              <a:t>  </a:t>
            </a:r>
            <a:endParaRPr lang="en-US" dirty="0"/>
          </a:p>
          <a:p>
            <a:pPr>
              <a:lnSpc>
                <a:spcPct val="95000"/>
              </a:lnSpc>
            </a:pPr>
            <a:r>
              <a:rPr lang="en-US" sz="2400" dirty="0">
                <a:solidFill>
                  <a:srgbClr val="000000"/>
                </a:solidFill>
              </a:rPr>
              <a:t> </a:t>
            </a:r>
            <a:endParaRPr lang="en-US" dirty="0"/>
          </a:p>
          <a:p>
            <a:pPr>
              <a:lnSpc>
                <a:spcPct val="95000"/>
              </a:lnSpc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</a:rPr>
              <a:t>Matt </a:t>
            </a:r>
            <a:r>
              <a:rPr lang="en-US" dirty="0" err="1" smtClean="0">
                <a:solidFill>
                  <a:srgbClr val="000000"/>
                </a:solidFill>
              </a:rPr>
              <a:t>Bickley</a:t>
            </a:r>
            <a:r>
              <a:rPr lang="en-US" dirty="0" smtClean="0"/>
              <a:t>							         </a:t>
            </a:r>
            <a:r>
              <a:rPr lang="en-US" dirty="0" smtClean="0">
                <a:solidFill>
                  <a:srgbClr val="000000"/>
                </a:solidFill>
              </a:rPr>
              <a:t>05/20/11</a:t>
            </a:r>
            <a:r>
              <a:rPr lang="en-US" dirty="0">
                <a:solidFill>
                  <a:srgbClr val="000000"/>
                </a:solidFill>
              </a:rPr>
              <a:t>  </a:t>
            </a:r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57675" y="6466523"/>
            <a:ext cx="324327" cy="325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Controls -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IT-related changes principally involve modest increases in scale</a:t>
            </a:r>
          </a:p>
          <a:p>
            <a:pPr lvl="1"/>
            <a:r>
              <a:rPr lang="en-US" dirty="0" smtClean="0"/>
              <a:t>30% more data channels (10 RF zones; 1 arc; 1 hall </a:t>
            </a:r>
            <a:r>
              <a:rPr lang="en-US" dirty="0" err="1" smtClean="0"/>
              <a:t>beamline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25% increase in services (gateway, model, locks)</a:t>
            </a:r>
          </a:p>
          <a:p>
            <a:r>
              <a:rPr lang="en-US" dirty="0" smtClean="0"/>
              <a:t>Control system designed with sufficient overhead to support expected increases</a:t>
            </a:r>
          </a:p>
          <a:p>
            <a:pPr lvl="1"/>
            <a:r>
              <a:rPr lang="en-US" dirty="0" smtClean="0"/>
              <a:t>Web services</a:t>
            </a:r>
          </a:p>
          <a:p>
            <a:pPr lvl="1"/>
            <a:r>
              <a:rPr lang="en-US" dirty="0" smtClean="0"/>
              <a:t>Network- and system-management tools</a:t>
            </a:r>
          </a:p>
          <a:p>
            <a:pPr lvl="1"/>
            <a:r>
              <a:rPr lang="en-US" dirty="0" smtClean="0"/>
              <a:t>Developmental services</a:t>
            </a:r>
          </a:p>
          <a:p>
            <a:pPr lvl="1"/>
            <a:r>
              <a:rPr lang="en-US" dirty="0" smtClean="0"/>
              <a:t>Operator consoles</a:t>
            </a:r>
          </a:p>
          <a:p>
            <a:endParaRPr lang="en-US" dirty="0" smtClean="0"/>
          </a:p>
          <a:p>
            <a:r>
              <a:rPr lang="en-US" dirty="0" smtClean="0"/>
              <a:t>Exceptions follow…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Controls -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enhancements needed for new control system capabilities</a:t>
            </a:r>
          </a:p>
          <a:p>
            <a:pPr lvl="1"/>
            <a:r>
              <a:rPr lang="en-US" dirty="0" smtClean="0"/>
              <a:t>Digital image processing</a:t>
            </a:r>
          </a:p>
          <a:p>
            <a:pPr lvl="1"/>
            <a:r>
              <a:rPr lang="en-US" dirty="0" smtClean="0"/>
              <a:t>Network-based video transfer</a:t>
            </a:r>
          </a:p>
          <a:p>
            <a:pPr lvl="1"/>
            <a:r>
              <a:rPr lang="en-US" dirty="0" smtClean="0"/>
              <a:t>Fast data acquisition of diagnostic data</a:t>
            </a:r>
          </a:p>
          <a:p>
            <a:r>
              <a:rPr lang="en-US" dirty="0" smtClean="0"/>
              <a:t>Requires replacement of 100 Mb/sec network gear with 1 </a:t>
            </a:r>
            <a:r>
              <a:rPr lang="en-US" dirty="0" err="1" smtClean="0"/>
              <a:t>Gb</a:t>
            </a:r>
            <a:r>
              <a:rPr lang="en-US" dirty="0" smtClean="0"/>
              <a:t>/sec hardware</a:t>
            </a:r>
          </a:p>
          <a:p>
            <a:r>
              <a:rPr lang="en-US" dirty="0" smtClean="0"/>
              <a:t>Procured and installed in FY13</a:t>
            </a:r>
          </a:p>
          <a:p>
            <a:r>
              <a:rPr lang="en-US" dirty="0" smtClean="0"/>
              <a:t>Funded out of accelerator </a:t>
            </a:r>
            <a:r>
              <a:rPr lang="en-US" smtClean="0"/>
              <a:t>operations </a:t>
            </a:r>
            <a:r>
              <a:rPr lang="en-US" smtClean="0"/>
              <a:t>(</a:t>
            </a:r>
            <a:r>
              <a:rPr lang="en-US" dirty="0" smtClean="0"/>
              <a:t>not yet budgeted)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Controls – File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Expect </a:t>
            </a:r>
            <a:r>
              <a:rPr lang="en-US" dirty="0" smtClean="0"/>
              <a:t>2</a:t>
            </a:r>
            <a:r>
              <a:rPr lang="en-US" dirty="0" smtClean="0"/>
              <a:t>00</a:t>
            </a:r>
            <a:r>
              <a:rPr lang="en-US" dirty="0" smtClean="0"/>
              <a:t>% growth in data storage requirements</a:t>
            </a:r>
          </a:p>
          <a:p>
            <a:pPr lvl="1"/>
            <a:r>
              <a:rPr lang="en-US" dirty="0" smtClean="0"/>
              <a:t>30% control system growth</a:t>
            </a:r>
          </a:p>
          <a:p>
            <a:pPr lvl="1"/>
            <a:r>
              <a:rPr lang="en-US" dirty="0" smtClean="0"/>
              <a:t>Storage for video and fast data acquisition</a:t>
            </a:r>
          </a:p>
          <a:p>
            <a:r>
              <a:rPr lang="en-US" dirty="0" smtClean="0"/>
              <a:t>Hardware evaluation under way in FY11</a:t>
            </a:r>
          </a:p>
          <a:p>
            <a:r>
              <a:rPr lang="en-US" dirty="0" smtClean="0"/>
              <a:t>Procurement and installation in FY12 and FY13</a:t>
            </a:r>
          </a:p>
          <a:p>
            <a:r>
              <a:rPr lang="en-US" dirty="0" smtClean="0"/>
              <a:t>Funded out of accelerator operations budget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Controls -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Databases increasingly integrated into operations</a:t>
            </a:r>
          </a:p>
          <a:p>
            <a:pPr lvl="1"/>
            <a:r>
              <a:rPr lang="en-US" dirty="0" smtClean="0"/>
              <a:t>Accelerator data moving from files to databases to improve management</a:t>
            </a:r>
          </a:p>
          <a:p>
            <a:pPr lvl="1"/>
            <a:r>
              <a:rPr lang="en-US" dirty="0" smtClean="0"/>
              <a:t>Runtime tools will be tied to databases for acquiring most up-to-date configuration information</a:t>
            </a:r>
          </a:p>
          <a:p>
            <a:r>
              <a:rPr lang="en-US" dirty="0" smtClean="0"/>
              <a:t>Database responsiveness becomes critical for efficient accelerator operation</a:t>
            </a:r>
          </a:p>
          <a:p>
            <a:r>
              <a:rPr lang="en-US" dirty="0" smtClean="0"/>
              <a:t>Evaluation of requirements in FY11 during last 6 months of 6GeV era</a:t>
            </a:r>
          </a:p>
          <a:p>
            <a:pPr lvl="1"/>
            <a:r>
              <a:rPr lang="en-US" dirty="0" smtClean="0"/>
              <a:t>Procurements (if any) will be in FY13</a:t>
            </a:r>
          </a:p>
          <a:p>
            <a:pPr lvl="1"/>
            <a:r>
              <a:rPr lang="en-US" dirty="0" smtClean="0"/>
              <a:t>Funded out of accelerator operations budget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Controls - Archiving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Archiving storage demands will increase by 100% over the next 15 years</a:t>
            </a:r>
          </a:p>
          <a:p>
            <a:pPr lvl="1"/>
            <a:r>
              <a:rPr lang="en-US" dirty="0" smtClean="0"/>
              <a:t>Immediate 30% increase in control system size</a:t>
            </a:r>
          </a:p>
          <a:p>
            <a:pPr lvl="1"/>
            <a:r>
              <a:rPr lang="en-US" dirty="0" smtClean="0"/>
              <a:t>Increase in demand from users for additional data to analyze and correlate</a:t>
            </a:r>
          </a:p>
          <a:p>
            <a:r>
              <a:rPr lang="en-US" dirty="0" smtClean="0"/>
              <a:t>System design supports scaling the system with additional hardware</a:t>
            </a:r>
          </a:p>
          <a:p>
            <a:r>
              <a:rPr lang="en-US" dirty="0" smtClean="0"/>
              <a:t>Procurement and installation in FY11, FY12 and FY13</a:t>
            </a:r>
          </a:p>
          <a:p>
            <a:r>
              <a:rPr lang="en-US" dirty="0" smtClean="0"/>
              <a:t>Funded out of accelerator operations budget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Lab_PowerPoint1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3622</TotalTime>
  <Words>286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JLab_PowerPoint1</vt:lpstr>
      <vt:lpstr>Slide 1</vt:lpstr>
      <vt:lpstr>Accelerator Controls - Overview</vt:lpstr>
      <vt:lpstr>Accelerator Controls - Network</vt:lpstr>
      <vt:lpstr>Accelerator Controls – File Servers</vt:lpstr>
      <vt:lpstr>Accelerator Controls - Database</vt:lpstr>
      <vt:lpstr>Accelerator Controls - Archiving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Division</dc:title>
  <dc:creator>Roy Whitney</dc:creator>
  <cp:lastModifiedBy>Matthew Bickley</cp:lastModifiedBy>
  <cp:revision>61</cp:revision>
  <dcterms:created xsi:type="dcterms:W3CDTF">2011-04-28T17:49:16Z</dcterms:created>
  <dcterms:modified xsi:type="dcterms:W3CDTF">2011-05-19T14:54:16Z</dcterms:modified>
</cp:coreProperties>
</file>