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3" r:id="rId2"/>
    <p:sldId id="274" r:id="rId3"/>
    <p:sldId id="277" r:id="rId4"/>
    <p:sldId id="278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44F7DDD0-A54B-42D0-9C89-378B2B3DDD96}" type="datetime1">
              <a:rPr lang="en-US"/>
              <a:pPr>
                <a:defRPr/>
              </a:pPr>
              <a:t>5/19/2011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444602BB-28CC-4FD7-8B7F-2532843D6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3" charset="-128"/>
        <a:cs typeface="ＭＳ Ｐゴシック" pitchFamily="6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>
            <a:lvl1pPr>
              <a:defRPr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05800" cy="5410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63" charset="-128"/>
          <a:cs typeface="ＭＳ Ｐゴシック" pitchFamily="6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63" charset="-128"/>
          <a:cs typeface="ＭＳ Ｐゴシック" pitchFamily="6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6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6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6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68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2863" y="891540"/>
            <a:ext cx="9045417" cy="516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300" b="1" i="1" dirty="0">
                <a:solidFill>
                  <a:srgbClr val="003399"/>
                </a:solidFill>
              </a:rPr>
              <a:t> </a:t>
            </a:r>
            <a:endParaRPr lang="en-US" dirty="0"/>
          </a:p>
          <a:p>
            <a:pPr algn="ctr">
              <a:lnSpc>
                <a:spcPct val="95000"/>
              </a:lnSpc>
            </a:pPr>
            <a:r>
              <a:rPr lang="en-US" sz="2400" b="1" i="1" dirty="0">
                <a:solidFill>
                  <a:srgbClr val="003399"/>
                </a:solidFill>
              </a:rPr>
              <a:t>Jefferson Lab</a:t>
            </a:r>
            <a:endParaRPr lang="en-US" sz="2400" dirty="0"/>
          </a:p>
          <a:p>
            <a:pPr algn="ctr">
              <a:lnSpc>
                <a:spcPct val="95000"/>
              </a:lnSpc>
            </a:pPr>
            <a:r>
              <a:rPr lang="en-US" sz="2400" b="1" i="1" dirty="0">
                <a:solidFill>
                  <a:srgbClr val="003399"/>
                </a:solidFill>
              </a:rPr>
              <a:t> IT in the 12GeV Era - </a:t>
            </a:r>
            <a:r>
              <a:rPr lang="en-US" sz="2400" b="1" i="1" dirty="0" smtClean="0">
                <a:solidFill>
                  <a:srgbClr val="003399"/>
                </a:solidFill>
              </a:rPr>
              <a:t>Review</a:t>
            </a:r>
            <a:endParaRPr lang="en-US" sz="2400" dirty="0"/>
          </a:p>
          <a:p>
            <a:pPr algn="ctr">
              <a:lnSpc>
                <a:spcPct val="95000"/>
              </a:lnSpc>
            </a:pPr>
            <a:r>
              <a:rPr lang="en-US" sz="3200" b="1" i="1" dirty="0">
                <a:solidFill>
                  <a:srgbClr val="003399"/>
                </a:solidFill>
              </a:rPr>
              <a:t> </a:t>
            </a:r>
            <a:endParaRPr lang="en-US" dirty="0"/>
          </a:p>
          <a:p>
            <a:pPr algn="ctr">
              <a:lnSpc>
                <a:spcPct val="95000"/>
              </a:lnSpc>
            </a:pPr>
            <a:r>
              <a:rPr lang="en-US" sz="3900" b="1" i="1" dirty="0" smtClean="0">
                <a:solidFill>
                  <a:srgbClr val="003399"/>
                </a:solidFill>
              </a:rPr>
              <a:t>Free-Electron Laser and </a:t>
            </a:r>
            <a:br>
              <a:rPr lang="en-US" sz="3900" b="1" i="1" dirty="0" smtClean="0">
                <a:solidFill>
                  <a:srgbClr val="003399"/>
                </a:solidFill>
              </a:rPr>
            </a:br>
            <a:r>
              <a:rPr lang="en-US" sz="3900" b="1" i="1" dirty="0" smtClean="0">
                <a:solidFill>
                  <a:srgbClr val="003399"/>
                </a:solidFill>
              </a:rPr>
              <a:t>Photon Sciences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2400" dirty="0">
                <a:solidFill>
                  <a:srgbClr val="000000"/>
                </a:solidFill>
              </a:rPr>
              <a:t>  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2400" dirty="0">
                <a:solidFill>
                  <a:srgbClr val="000000"/>
                </a:solidFill>
              </a:rPr>
              <a:t> 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</a:pPr>
            <a:endParaRPr lang="en-US" dirty="0"/>
          </a:p>
          <a:p>
            <a:pPr algn="ctr">
              <a:lnSpc>
                <a:spcPct val="95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Wesley Moore</a:t>
            </a:r>
          </a:p>
          <a:p>
            <a:pPr algn="ctr">
              <a:lnSpc>
                <a:spcPct val="95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FEL Computer Scientist</a:t>
            </a:r>
          </a:p>
          <a:p>
            <a:pPr algn="ctr">
              <a:lnSpc>
                <a:spcPct val="95000"/>
              </a:lnSpc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2011-05-20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675" y="6466523"/>
            <a:ext cx="324327" cy="32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4463" y="841375"/>
            <a:ext cx="5256212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63" charset="-128"/>
                <a:cs typeface="Arial" pitchFamily="34" charset="0"/>
              </a:rPr>
              <a:t>The FEL is the world's most powerful free-electron laser.  It is primarily an infrared laser, although it can also produce ultraviolet and other colors of laser light.  </a:t>
            </a:r>
            <a:endParaRPr lang="en-US" sz="2000" kern="0" dirty="0" smtClean="0"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63" charset="-128"/>
                <a:cs typeface="Arial" pitchFamily="34" charset="0"/>
              </a:rPr>
              <a:t>The FEL also holds the world record as the brightest source of Terahertz (THz) light and have now demonstrated its UV and VUV capability.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63" charset="-128"/>
                <a:cs typeface="Arial" pitchFamily="34" charset="0"/>
              </a:rPr>
              <a:t>VUV users are being reviewed and experiments scheduled for late summer 2011. </a:t>
            </a: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0" y="838200"/>
            <a:ext cx="2794000" cy="1852023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25937"/>
            <a:ext cx="3581400" cy="2303262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957762"/>
            <a:ext cx="2449513" cy="1443038"/>
          </a:xfrm>
          <a:prstGeom prst="rect">
            <a:avLst/>
          </a:prstGeom>
          <a:noFill/>
        </p:spPr>
      </p:pic>
      <p:sp>
        <p:nvSpPr>
          <p:cNvPr id="9" name="Freeform 7"/>
          <p:cNvSpPr>
            <a:spLocks/>
          </p:cNvSpPr>
          <p:nvPr/>
        </p:nvSpPr>
        <p:spPr bwMode="auto">
          <a:xfrm flipH="1" flipV="1">
            <a:off x="5867400" y="4876800"/>
            <a:ext cx="806450" cy="396875"/>
          </a:xfrm>
          <a:custGeom>
            <a:avLst/>
            <a:gdLst/>
            <a:ahLst/>
            <a:cxnLst>
              <a:cxn ang="0">
                <a:pos x="0" y="13297"/>
              </a:cxn>
              <a:cxn ang="0">
                <a:pos x="8352" y="4944"/>
              </a:cxn>
              <a:cxn ang="0">
                <a:pos x="4196" y="789"/>
              </a:cxn>
              <a:cxn ang="0">
                <a:pos x="4992" y="10"/>
              </a:cxn>
              <a:cxn ang="0">
                <a:pos x="21460" y="151"/>
              </a:cxn>
              <a:cxn ang="0">
                <a:pos x="21600" y="16611"/>
              </a:cxn>
              <a:cxn ang="0">
                <a:pos x="20821" y="17412"/>
              </a:cxn>
              <a:cxn ang="0">
                <a:pos x="16665" y="13257"/>
              </a:cxn>
              <a:cxn ang="0">
                <a:pos x="8312" y="21610"/>
              </a:cxn>
              <a:cxn ang="0">
                <a:pos x="0" y="13297"/>
              </a:cxn>
            </a:cxnLst>
            <a:rect l="0" t="0" r="r" b="b"/>
            <a:pathLst>
              <a:path w="21600" h="21610">
                <a:moveTo>
                  <a:pt x="0" y="13297"/>
                </a:moveTo>
                <a:lnTo>
                  <a:pt x="8352" y="4944"/>
                </a:lnTo>
                <a:cubicBezTo>
                  <a:pt x="8352" y="4944"/>
                  <a:pt x="4221" y="838"/>
                  <a:pt x="4196" y="789"/>
                </a:cubicBezTo>
                <a:cubicBezTo>
                  <a:pt x="3405" y="0"/>
                  <a:pt x="4992" y="10"/>
                  <a:pt x="4992" y="10"/>
                </a:cubicBezTo>
                <a:lnTo>
                  <a:pt x="21460" y="151"/>
                </a:lnTo>
                <a:cubicBezTo>
                  <a:pt x="21460" y="151"/>
                  <a:pt x="21582" y="16594"/>
                  <a:pt x="21600" y="16611"/>
                </a:cubicBezTo>
                <a:cubicBezTo>
                  <a:pt x="21501" y="18354"/>
                  <a:pt x="20821" y="17412"/>
                  <a:pt x="20821" y="17412"/>
                </a:cubicBezTo>
                <a:lnTo>
                  <a:pt x="16665" y="13257"/>
                </a:lnTo>
                <a:lnTo>
                  <a:pt x="8312" y="21610"/>
                </a:lnTo>
                <a:lnTo>
                  <a:pt x="0" y="13297"/>
                </a:lnTo>
                <a:close/>
              </a:path>
            </a:pathLst>
          </a:custGeom>
          <a:solidFill>
            <a:srgbClr val="FFF2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76600" y="4800600"/>
            <a:ext cx="1943100" cy="3070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bevel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UV Wiggler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4957762"/>
            <a:ext cx="2754313" cy="14319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Description of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JLab’s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FEL</a:t>
            </a:r>
            <a:endParaRPr lang="en-US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9600" y="4800600"/>
            <a:ext cx="1943100" cy="3070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bevel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</a:rPr>
              <a:t>UV 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</a:rPr>
              <a:t>Lasing</a:t>
            </a:r>
            <a:endParaRPr lang="en-US" sz="21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5715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dirty="0" smtClean="0">
                <a:ln cap="flat">
                  <a:solidFill>
                    <a:schemeClr val="tx1"/>
                  </a:solidFill>
                  <a:round/>
                </a:ln>
                <a:noFill/>
              </a:rPr>
              <a:t>IT Infrastructure in place!</a:t>
            </a:r>
            <a:endParaRPr lang="en-US" dirty="0">
              <a:ln cap="flat">
                <a:solidFill>
                  <a:schemeClr val="tx1"/>
                </a:solidFill>
                <a:round/>
              </a:ln>
              <a:noFill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993775"/>
            <a:ext cx="35052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63" charset="-128"/>
                <a:cs typeface="Arial" pitchFamily="34" charset="0"/>
              </a:rPr>
              <a:t> JLAMP?</a:t>
            </a:r>
            <a:endParaRPr lang="en-US" sz="2000" kern="0" dirty="0" smtClean="0">
              <a:solidFill>
                <a:srgbClr val="000000"/>
              </a:solidFill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63" charset="-128"/>
                <a:cs typeface="Arial" pitchFamily="34" charset="0"/>
              </a:rPr>
              <a:t> 4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63" charset="-128"/>
                <a:cs typeface="Arial" pitchFamily="34" charset="0"/>
              </a:rPr>
              <a:t>th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63" charset="-128"/>
                <a:cs typeface="Arial" pitchFamily="34" charset="0"/>
              </a:rPr>
              <a:t> Generation Light Source?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63" charset="-128"/>
                <a:cs typeface="Arial" pitchFamily="34" charset="0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63" charset="-128"/>
                <a:cs typeface="Arial" pitchFamily="34" charset="0"/>
              </a:rPr>
              <a:t>???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ea typeface="ＭＳ Ｐゴシック" pitchFamily="63" charset="-128"/>
                <a:cs typeface="Arial" pitchFamily="34" charset="0"/>
              </a:rPr>
              <a:t>Construction of a future light source could have a serious  IT footprint.  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ＭＳ Ｐゴシック" pitchFamily="63" charset="-128"/>
                <a:cs typeface="Arial" pitchFamily="34" charset="0"/>
              </a:rPr>
              <a:t>However, there would be no impact to IT services for the early years of the 12GeV era.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Possibilities…</a:t>
            </a:r>
            <a:endParaRPr lang="en-US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990600"/>
            <a:ext cx="5213985" cy="524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Questions?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2895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slide </a:t>
            </a:r>
            <a:r>
              <a:rPr lang="en-US" dirty="0" smtClean="0"/>
              <a:t>i</a:t>
            </a:r>
            <a:r>
              <a:rPr lang="en-US" dirty="0" smtClean="0"/>
              <a:t>s intentionally left blank.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3919</TotalTime>
  <Words>78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JLab_PowerPoint1</vt:lpstr>
      <vt:lpstr>Slide 1</vt:lpstr>
      <vt:lpstr>Description of JLab’s FEL</vt:lpstr>
      <vt:lpstr>The Possibilities…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Division</dc:title>
  <dc:creator>Roy Whitney</dc:creator>
  <cp:lastModifiedBy> </cp:lastModifiedBy>
  <cp:revision>82</cp:revision>
  <dcterms:created xsi:type="dcterms:W3CDTF">2011-04-28T17:49:16Z</dcterms:created>
  <dcterms:modified xsi:type="dcterms:W3CDTF">2011-05-20T02:40:13Z</dcterms:modified>
</cp:coreProperties>
</file>