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5"/>
  </p:notes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F2CBF-FD04-424F-9A82-4769E743A0D1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8B8BA-258E-4083-9078-B9AD5AF4A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10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50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9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7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3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9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7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4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6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6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584CC-8F53-48D7-AC8C-3171A695C41C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D6C0C-0E8F-4736-8BD4-0FAD2DCAD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9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2871989" y="1630316"/>
            <a:ext cx="3309870" cy="15681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5" descr="JLab_logo_white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244" y="76282"/>
            <a:ext cx="1485900" cy="43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Logo Left UCONN-2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4" y="76282"/>
            <a:ext cx="1543050" cy="36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255" y="1756055"/>
            <a:ext cx="280952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sz="1600" dirty="0"/>
              <a:t>Photonuclear experiments, such as the </a:t>
            </a:r>
            <a:r>
              <a:rPr lang="en-US" sz="1600" dirty="0" err="1"/>
              <a:t>GlueX</a:t>
            </a:r>
            <a:r>
              <a:rPr lang="en-US" sz="1600" dirty="0"/>
              <a:t> experiment at Jefferson Lab in Newport News Virginia, require high energy, low </a:t>
            </a:r>
            <a:r>
              <a:rPr lang="en-US" sz="1600" dirty="0" err="1"/>
              <a:t>emittance</a:t>
            </a:r>
            <a:r>
              <a:rPr lang="en-US" sz="1600" dirty="0"/>
              <a:t> photon beams 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sz="1600" dirty="0"/>
              <a:t>The photon beam is created through the process of coherent bremsstrahlung. 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Diamond is chosen for photon production due to its high Debye temperature and well ordered crystal lattice.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 It must have well defined crystal structure with whole crystal rocking curves less than </a:t>
            </a:r>
            <a:r>
              <a:rPr lang="en-US" sz="1600" dirty="0" smtClean="0">
                <a:cs typeface="Arial" panose="020B0604020202020204" pitchFamily="34" charset="0"/>
              </a:rPr>
              <a:t>20</a:t>
            </a:r>
            <a:r>
              <a:rPr lang="el-GR" sz="1600" dirty="0" smtClean="0">
                <a:cs typeface="Arial" panose="020B0604020202020204" pitchFamily="34" charset="0"/>
              </a:rPr>
              <a:t>μ</a:t>
            </a:r>
            <a:r>
              <a:rPr lang="en-US" sz="1600" dirty="0">
                <a:cs typeface="Arial" panose="020B0604020202020204" pitchFamily="34" charset="0"/>
              </a:rPr>
              <a:t>r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Radiators also restricted to 20</a:t>
            </a:r>
            <a:r>
              <a:rPr lang="el-GR" sz="1600" dirty="0">
                <a:cs typeface="Arial" panose="020B0604020202020204" pitchFamily="34" charset="0"/>
              </a:rPr>
              <a:t>μ</a:t>
            </a:r>
            <a:r>
              <a:rPr lang="en-US" sz="1600" dirty="0">
                <a:cs typeface="Arial" panose="020B0604020202020204" pitchFamily="34" charset="0"/>
              </a:rPr>
              <a:t>m thickness due to multiple scattering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14313" indent="-214313">
              <a:buFont typeface="Wingdings" panose="05000000000000000000" pitchFamily="2" charset="2"/>
              <a:buChar char="q"/>
            </a:pPr>
            <a:endParaRPr lang="en-US" sz="1600" dirty="0"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09872" y="3348422"/>
            <a:ext cx="5717181" cy="3434697"/>
            <a:chOff x="3177519" y="3198488"/>
            <a:chExt cx="5733623" cy="3533115"/>
          </a:xfrm>
        </p:grpSpPr>
        <p:pic>
          <p:nvPicPr>
            <p:cNvPr id="5" name="Picture 7" descr="shapeimage_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7519" y="3198488"/>
              <a:ext cx="5733623" cy="3533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Oval 6"/>
            <p:cNvSpPr/>
            <p:nvPr/>
          </p:nvSpPr>
          <p:spPr>
            <a:xfrm>
              <a:off x="3177519" y="5351977"/>
              <a:ext cx="851731" cy="43466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62994" y="445376"/>
            <a:ext cx="8278741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/>
              <a:t>High-energy Polarized Photon Beams for Nuclear </a:t>
            </a:r>
            <a:r>
              <a:rPr lang="en-US" sz="2700" b="1" dirty="0" smtClean="0"/>
              <a:t>Physics</a:t>
            </a:r>
          </a:p>
          <a:p>
            <a:pPr algn="ctr"/>
            <a:r>
              <a:rPr lang="en-US" sz="2400" dirty="0" smtClean="0"/>
              <a:t>Fabricating thin, ultra-flat diamond mono-crystals</a:t>
            </a:r>
          </a:p>
          <a:p>
            <a:pPr algn="ctr"/>
            <a:r>
              <a:rPr lang="en-US" sz="2000" dirty="0" smtClean="0"/>
              <a:t>Richard T. Jones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2869778" y="1678781"/>
            <a:ext cx="3286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Advanced materials processing for </a:t>
            </a:r>
          </a:p>
          <a:p>
            <a:pPr algn="ctr"/>
            <a:r>
              <a:rPr lang="en-US" sz="2400" b="1" dirty="0" smtClean="0"/>
              <a:t>accelerator-based science. </a:t>
            </a:r>
            <a:endParaRPr lang="en-US" sz="2400" b="1" dirty="0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942" y="1339333"/>
            <a:ext cx="1619672" cy="200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974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255" y="181589"/>
            <a:ext cx="8860889" cy="944722"/>
          </a:xfrm>
        </p:spPr>
        <p:txBody>
          <a:bodyPr>
            <a:normAutofit/>
          </a:bodyPr>
          <a:lstStyle/>
          <a:p>
            <a:pPr algn="ctr"/>
            <a:r>
              <a:rPr lang="en-US" sz="2700" b="1" dirty="0">
                <a:latin typeface="+mn-lt"/>
              </a:rPr>
              <a:t>Diamond Target Fabrication for Nuclear Physics Experiments</a:t>
            </a:r>
          </a:p>
        </p:txBody>
      </p:sp>
      <p:sp>
        <p:nvSpPr>
          <p:cNvPr id="717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D92C8D-D95D-47AD-9215-F62B212A67C3}" type="slidenum">
              <a:rPr lang="en-US" altLang="en-US">
                <a:latin typeface="Garamond" panose="02020404030301010803" pitchFamily="18" charset="0"/>
              </a:rPr>
              <a:pPr eaLnBrk="1" hangingPunct="1"/>
              <a:t>2</a:t>
            </a:fld>
            <a:endParaRPr lang="en-US" altLang="en-US" dirty="0">
              <a:latin typeface="Garamond" panose="02020404030301010803" pitchFamily="18" charset="0"/>
            </a:endParaRPr>
          </a:p>
        </p:txBody>
      </p:sp>
      <p:pic>
        <p:nvPicPr>
          <p:cNvPr id="7172" name="Picture 5" descr="JLab_logo_white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244" y="63401"/>
            <a:ext cx="1485900" cy="43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 descr="Logo Left UCONN-28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4" y="63401"/>
            <a:ext cx="1543050" cy="36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280286" y="1010403"/>
            <a:ext cx="41958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dirty="0" smtClean="0"/>
              <a:t>Standard industry techniques for thinning leave diamonds warped with rocking curves &gt;&gt;20µr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dirty="0" smtClean="0"/>
              <a:t>Ablation with above band gap energy (193nm </a:t>
            </a:r>
            <a:r>
              <a:rPr lang="en-US" dirty="0" err="1" smtClean="0"/>
              <a:t>ArF</a:t>
            </a:r>
            <a:r>
              <a:rPr lang="en-US" dirty="0" smtClean="0"/>
              <a:t> </a:t>
            </a:r>
            <a:r>
              <a:rPr lang="en-US" dirty="0" err="1" smtClean="0"/>
              <a:t>Excimer</a:t>
            </a:r>
            <a:r>
              <a:rPr lang="en-US" dirty="0" smtClean="0"/>
              <a:t> laser) removes about 100 nanometers of material per pulse (energies vary between 70-120mJ)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dirty="0" smtClean="0"/>
              <a:t>Laser ablation preserves crystal planarity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en-US" dirty="0" smtClean="0"/>
              <a:t>Process is “self cleaning”, leaving minimal amorphous carbon on surface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5322194" y="3402702"/>
            <a:ext cx="3074155" cy="3434685"/>
            <a:chOff x="6021503" y="2300263"/>
            <a:chExt cx="3076463" cy="3672323"/>
          </a:xfrm>
        </p:grpSpPr>
        <p:sp>
          <p:nvSpPr>
            <p:cNvPr id="42" name="TextBox 41"/>
            <p:cNvSpPr txBox="1"/>
            <p:nvPr/>
          </p:nvSpPr>
          <p:spPr>
            <a:xfrm>
              <a:off x="6082746" y="5464755"/>
              <a:ext cx="301522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0" dirty="0"/>
                <a:t>3.0x3.0x0.312mm diamond wafer with 40µm central region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021503" y="2300263"/>
              <a:ext cx="3076463" cy="3101666"/>
              <a:chOff x="6021503" y="2300263"/>
              <a:chExt cx="3076463" cy="310166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1503" y="2300263"/>
                <a:ext cx="3076463" cy="3101666"/>
              </a:xfrm>
              <a:prstGeom prst="rect">
                <a:avLst/>
              </a:prstGeom>
            </p:spPr>
          </p:pic>
          <p:cxnSp>
            <p:nvCxnSpPr>
              <p:cNvPr id="44" name="Straight Arrow Connector 43"/>
              <p:cNvCxnSpPr/>
              <p:nvPr/>
            </p:nvCxnSpPr>
            <p:spPr>
              <a:xfrm>
                <a:off x="7322295" y="2703176"/>
                <a:ext cx="0" cy="675608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6640836" y="2313721"/>
                <a:ext cx="1659300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100" b="1" dirty="0">
                    <a:solidFill>
                      <a:srgbClr val="FF0000"/>
                    </a:solidFill>
                  </a:rPr>
                  <a:t>&gt;250µm Wall</a:t>
                </a:r>
              </a:p>
            </p:txBody>
          </p:sp>
        </p:grp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195" y="1010403"/>
            <a:ext cx="3074155" cy="2276388"/>
          </a:xfrm>
          <a:prstGeom prst="rect">
            <a:avLst/>
          </a:prstGeom>
        </p:spPr>
      </p:pic>
      <p:grpSp>
        <p:nvGrpSpPr>
          <p:cNvPr id="65" name="Group 64"/>
          <p:cNvGrpSpPr/>
          <p:nvPr/>
        </p:nvGrpSpPr>
        <p:grpSpPr>
          <a:xfrm>
            <a:off x="346220" y="4058539"/>
            <a:ext cx="4680680" cy="2393775"/>
            <a:chOff x="762535" y="839147"/>
            <a:chExt cx="9408005" cy="4087017"/>
          </a:xfrm>
        </p:grpSpPr>
        <p:sp>
          <p:nvSpPr>
            <p:cNvPr id="66" name="Rectangle 65"/>
            <p:cNvSpPr/>
            <p:nvPr/>
          </p:nvSpPr>
          <p:spPr>
            <a:xfrm>
              <a:off x="876835" y="2070252"/>
              <a:ext cx="2286000" cy="9144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LASER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924835" y="2792564"/>
              <a:ext cx="4038600" cy="304800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001035" y="3097364"/>
              <a:ext cx="76200" cy="152400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876123" y="3097364"/>
              <a:ext cx="76200" cy="152400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924835" y="3249764"/>
              <a:ext cx="2286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799923" y="3249764"/>
              <a:ext cx="2286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220235" y="2716364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350410" y="2557614"/>
              <a:ext cx="4445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5334535" y="2246464"/>
              <a:ext cx="76200" cy="304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964773" y="2716364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093360" y="2557614"/>
              <a:ext cx="46038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6079073" y="2246464"/>
              <a:ext cx="76200" cy="304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201435" y="2716364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331610" y="2557614"/>
              <a:ext cx="4445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315735" y="2246464"/>
              <a:ext cx="76200" cy="304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1" name="Isosceles Triangle 80"/>
            <p:cNvSpPr/>
            <p:nvPr/>
          </p:nvSpPr>
          <p:spPr>
            <a:xfrm rot="19604864">
              <a:off x="7876123" y="2775102"/>
              <a:ext cx="304800" cy="228600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 rot="1431894">
              <a:off x="7968198" y="2765577"/>
              <a:ext cx="315912" cy="825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 rot="17689727">
              <a:off x="7957879" y="2518721"/>
              <a:ext cx="315913" cy="825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495123" y="2259164"/>
              <a:ext cx="544512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8039635" y="2411564"/>
              <a:ext cx="762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 rot="2647116">
              <a:off x="7699910" y="2359177"/>
              <a:ext cx="114300" cy="1143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81835" y="3021164"/>
              <a:ext cx="1524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029235" y="3021164"/>
              <a:ext cx="1524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743735" y="3249764"/>
              <a:ext cx="2286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991135" y="3249764"/>
              <a:ext cx="228600" cy="76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162835" y="2306790"/>
              <a:ext cx="2171700" cy="180975"/>
            </a:xfrm>
            <a:prstGeom prst="rect">
              <a:avLst/>
            </a:prstGeom>
            <a:solidFill>
              <a:srgbClr val="FF66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2" name="Isosceles Triangle 91"/>
            <p:cNvSpPr/>
            <p:nvPr/>
          </p:nvSpPr>
          <p:spPr>
            <a:xfrm rot="5400000">
              <a:off x="5467885" y="2249639"/>
              <a:ext cx="190500" cy="304800"/>
            </a:xfrm>
            <a:prstGeom prst="triangle">
              <a:avLst/>
            </a:prstGeom>
            <a:solidFill>
              <a:srgbClr val="FF66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Isosceles Triangle 92"/>
            <p:cNvSpPr/>
            <p:nvPr/>
          </p:nvSpPr>
          <p:spPr>
            <a:xfrm rot="16200000">
              <a:off x="5732204" y="2204395"/>
              <a:ext cx="304800" cy="388938"/>
            </a:xfrm>
            <a:prstGeom prst="triangle">
              <a:avLst/>
            </a:prstGeom>
            <a:solidFill>
              <a:srgbClr val="FF66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155273" y="2259164"/>
              <a:ext cx="1160462" cy="292100"/>
            </a:xfrm>
            <a:prstGeom prst="rect">
              <a:avLst/>
            </a:prstGeom>
            <a:solidFill>
              <a:srgbClr val="FF66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Isosceles Triangle 94"/>
            <p:cNvSpPr/>
            <p:nvPr/>
          </p:nvSpPr>
          <p:spPr>
            <a:xfrm rot="5400000">
              <a:off x="7391935" y="2259164"/>
              <a:ext cx="304800" cy="304800"/>
            </a:xfrm>
            <a:prstGeom prst="triangle">
              <a:avLst/>
            </a:prstGeom>
            <a:solidFill>
              <a:srgbClr val="FF66CC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TextBox 38"/>
            <p:cNvSpPr txBox="1">
              <a:spLocks noChangeArrowheads="1"/>
            </p:cNvSpPr>
            <p:nvPr/>
          </p:nvSpPr>
          <p:spPr bwMode="auto">
            <a:xfrm>
              <a:off x="4785983" y="1736255"/>
              <a:ext cx="396876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/>
                <a:t>L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97" name="TextBox 39"/>
            <p:cNvSpPr txBox="1">
              <a:spLocks noChangeArrowheads="1"/>
            </p:cNvSpPr>
            <p:nvPr/>
          </p:nvSpPr>
          <p:spPr bwMode="auto">
            <a:xfrm>
              <a:off x="5581106" y="1693221"/>
              <a:ext cx="39846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/>
                <a:t>L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sp>
          <p:nvSpPr>
            <p:cNvPr id="98" name="TextBox 41"/>
            <p:cNvSpPr txBox="1">
              <a:spLocks noChangeArrowheads="1"/>
            </p:cNvSpPr>
            <p:nvPr/>
          </p:nvSpPr>
          <p:spPr bwMode="auto">
            <a:xfrm>
              <a:off x="6741445" y="1693060"/>
              <a:ext cx="396876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dirty="0"/>
                <a:t>L</a:t>
              </a:r>
              <a:r>
                <a:rPr lang="en-US" baseline="-25000" dirty="0"/>
                <a:t>3</a:t>
              </a:r>
              <a:endParaRPr lang="en-US" dirty="0"/>
            </a:p>
          </p:txBody>
        </p:sp>
        <p:sp>
          <p:nvSpPr>
            <p:cNvPr id="99" name="TextBox 42"/>
            <p:cNvSpPr txBox="1">
              <a:spLocks noChangeArrowheads="1"/>
            </p:cNvSpPr>
            <p:nvPr/>
          </p:nvSpPr>
          <p:spPr bwMode="auto">
            <a:xfrm>
              <a:off x="4803800" y="1262377"/>
              <a:ext cx="2148400" cy="578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600" dirty="0"/>
                <a:t>Diamond</a:t>
              </a: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7757060" y="1801965"/>
              <a:ext cx="0" cy="5905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47"/>
            <p:cNvSpPr txBox="1">
              <a:spLocks noChangeArrowheads="1"/>
            </p:cNvSpPr>
            <p:nvPr/>
          </p:nvSpPr>
          <p:spPr bwMode="auto">
            <a:xfrm>
              <a:off x="6757175" y="839147"/>
              <a:ext cx="1824038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600" dirty="0"/>
                <a:t>Ablation Chamber</a:t>
              </a:r>
            </a:p>
          </p:txBody>
        </p:sp>
        <p:cxnSp>
          <p:nvCxnSpPr>
            <p:cNvPr id="102" name="Elbow Connector 101"/>
            <p:cNvCxnSpPr/>
            <p:nvPr/>
          </p:nvCxnSpPr>
          <p:spPr>
            <a:xfrm rot="5400000">
              <a:off x="7819433" y="1452935"/>
              <a:ext cx="894675" cy="6288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endCxn id="99" idx="3"/>
            </p:cNvCxnSpPr>
            <p:nvPr/>
          </p:nvCxnSpPr>
          <p:spPr>
            <a:xfrm flipH="1" flipV="1">
              <a:off x="6952199" y="1551393"/>
              <a:ext cx="788389" cy="2632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54271"/>
            <p:cNvSpPr txBox="1">
              <a:spLocks noChangeArrowheads="1"/>
            </p:cNvSpPr>
            <p:nvPr/>
          </p:nvSpPr>
          <p:spPr bwMode="auto">
            <a:xfrm>
              <a:off x="8979915" y="1724682"/>
              <a:ext cx="1190625" cy="831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/>
                <a:t>X-Y </a:t>
              </a:r>
            </a:p>
            <a:p>
              <a:pPr algn="ctr" eaLnBrk="1" hangingPunct="1"/>
              <a:r>
                <a:rPr lang="en-US" sz="1600" dirty="0"/>
                <a:t>Translation</a:t>
              </a:r>
            </a:p>
            <a:p>
              <a:pPr algn="ctr" eaLnBrk="1" hangingPunct="1"/>
              <a:r>
                <a:rPr lang="en-US" sz="1600" dirty="0"/>
                <a:t>Stage</a:t>
              </a:r>
            </a:p>
          </p:txBody>
        </p:sp>
        <p:cxnSp>
          <p:nvCxnSpPr>
            <p:cNvPr id="105" name="Straight Arrow Connector 104"/>
            <p:cNvCxnSpPr/>
            <p:nvPr/>
          </p:nvCxnSpPr>
          <p:spPr>
            <a:xfrm flipH="1">
              <a:off x="8219023" y="2551264"/>
              <a:ext cx="233362" cy="1539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Rectangle 105"/>
            <p:cNvSpPr/>
            <p:nvPr/>
          </p:nvSpPr>
          <p:spPr>
            <a:xfrm>
              <a:off x="3438830" y="3706964"/>
              <a:ext cx="914400" cy="838201"/>
            </a:xfrm>
            <a:prstGeom prst="rect">
              <a:avLst/>
            </a:prstGeom>
            <a:solidFill>
              <a:schemeClr val="accent3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515030" y="3783163"/>
              <a:ext cx="762000" cy="685801"/>
            </a:xfrm>
            <a:prstGeom prst="rect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743736" y="4545163"/>
              <a:ext cx="2324097" cy="381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LabView</a:t>
              </a:r>
            </a:p>
          </p:txBody>
        </p:sp>
        <p:cxnSp>
          <p:nvCxnSpPr>
            <p:cNvPr id="109" name="Straight Connector 108"/>
            <p:cNvCxnSpPr>
              <a:stCxn id="82" idx="3"/>
            </p:cNvCxnSpPr>
            <p:nvPr/>
          </p:nvCxnSpPr>
          <p:spPr>
            <a:xfrm>
              <a:off x="8271411" y="2870352"/>
              <a:ext cx="15875" cy="10652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5067835" y="3935564"/>
              <a:ext cx="32194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067835" y="3935564"/>
              <a:ext cx="0" cy="8001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endCxn id="108" idx="3"/>
            </p:cNvCxnSpPr>
            <p:nvPr/>
          </p:nvCxnSpPr>
          <p:spPr>
            <a:xfrm flipH="1">
              <a:off x="5067833" y="4735664"/>
              <a:ext cx="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762535" y="2259164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762535" y="2259164"/>
              <a:ext cx="0" cy="2476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endCxn id="108" idx="1"/>
            </p:cNvCxnSpPr>
            <p:nvPr/>
          </p:nvCxnSpPr>
          <p:spPr>
            <a:xfrm>
              <a:off x="762535" y="4735664"/>
              <a:ext cx="198120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343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254" y="579732"/>
            <a:ext cx="88608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Diffraction topography using synchrotron </a:t>
            </a:r>
            <a:r>
              <a:rPr lang="en-US" sz="2700" b="1" dirty="0" smtClean="0"/>
              <a:t>X-rays</a:t>
            </a:r>
            <a:endParaRPr lang="en-US" sz="2700" b="1" dirty="0"/>
          </a:p>
        </p:txBody>
      </p:sp>
      <p:pic>
        <p:nvPicPr>
          <p:cNvPr id="3" name="Picture 2" descr="C:\Users\Brendan\Desktop\Collaboration_2_2013\Bobscan02_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09" y="1500862"/>
            <a:ext cx="2706877" cy="22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C:\Users\Brendan\Desktop\Collaboration_2_2013\Bobscan02wcr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98" y="1500862"/>
            <a:ext cx="2605703" cy="22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Brendan\Desktop\Collaboration_2_2013\S150scan0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09" y="4146374"/>
            <a:ext cx="2706878" cy="2202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C:\Users\Brendan\Desktop\Collaboration_2_2013\S150scan08wcr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98" y="4146374"/>
            <a:ext cx="2605702" cy="2312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1500862"/>
            <a:ext cx="3794758" cy="339804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en-US" sz="1800" dirty="0"/>
          </a:p>
          <a:p>
            <a:pPr marL="257175" indent="-257175" algn="l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800" dirty="0"/>
              <a:t>measurements at Cornell High Energy Synchrotron (CHESS</a:t>
            </a:r>
            <a:r>
              <a:rPr lang="en-US" sz="1800" dirty="0" smtClean="0"/>
              <a:t>) diffraction </a:t>
            </a:r>
            <a:r>
              <a:rPr lang="en-US" sz="1800" dirty="0"/>
              <a:t>end-station C</a:t>
            </a:r>
          </a:p>
          <a:p>
            <a:pPr marL="257175" indent="-257175" algn="l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800" dirty="0"/>
              <a:t>special </a:t>
            </a:r>
            <a:r>
              <a:rPr lang="en-US" sz="1800" dirty="0" err="1"/>
              <a:t>monochromator</a:t>
            </a:r>
            <a:r>
              <a:rPr lang="en-US" sz="1800" dirty="0"/>
              <a:t> setup and </a:t>
            </a:r>
            <a:r>
              <a:rPr lang="en-US" sz="1800" dirty="0" err="1"/>
              <a:t>diffractometer</a:t>
            </a:r>
            <a:r>
              <a:rPr lang="en-US" sz="1800" dirty="0"/>
              <a:t> configured for these measurements</a:t>
            </a:r>
          </a:p>
          <a:p>
            <a:pPr marL="257175" indent="-257175" algn="l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800" dirty="0"/>
              <a:t>Measurements taken reveal whole crystal rocking curves of the diamonds machined at the UConn ablation </a:t>
            </a:r>
            <a:r>
              <a:rPr lang="en-US" sz="1800" dirty="0" smtClean="0"/>
              <a:t>facility</a:t>
            </a:r>
          </a:p>
          <a:p>
            <a:pPr marL="257175" indent="-257175" algn="l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800" dirty="0" smtClean="0"/>
              <a:t>Diamonds machined at </a:t>
            </a:r>
            <a:r>
              <a:rPr lang="en-US" sz="1800" dirty="0" err="1" smtClean="0"/>
              <a:t>Uconn</a:t>
            </a:r>
            <a:r>
              <a:rPr lang="en-US" sz="1800" dirty="0" smtClean="0"/>
              <a:t> prove to be within the specifications of </a:t>
            </a:r>
            <a:r>
              <a:rPr lang="en-US" sz="1800" dirty="0" err="1" smtClean="0"/>
              <a:t>GlueX</a:t>
            </a:r>
            <a:endParaRPr lang="en-US" sz="1800" dirty="0"/>
          </a:p>
          <a:p>
            <a:pPr algn="l">
              <a:spcBef>
                <a:spcPct val="50000"/>
              </a:spcBef>
            </a:pPr>
            <a:endParaRPr lang="en-US" sz="1800" dirty="0"/>
          </a:p>
          <a:p>
            <a:pPr>
              <a:spcBef>
                <a:spcPct val="50000"/>
              </a:spcBef>
            </a:pPr>
            <a:endParaRPr lang="en-US" sz="1800" dirty="0"/>
          </a:p>
        </p:txBody>
      </p:sp>
      <p:pic>
        <p:nvPicPr>
          <p:cNvPr id="12" name="Picture 5" descr="JLab_logo_white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244" y="166433"/>
            <a:ext cx="1485900" cy="43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Logo Left UCONN-28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4" y="166433"/>
            <a:ext cx="1543050" cy="36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236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</TotalTime>
  <Words>247</Words>
  <Application>Microsoft Office PowerPoint</Application>
  <PresentationFormat>On-screen Show (4:3)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Garamond</vt:lpstr>
      <vt:lpstr>Wingdings</vt:lpstr>
      <vt:lpstr>Office Theme</vt:lpstr>
      <vt:lpstr>PowerPoint Presentation</vt:lpstr>
      <vt:lpstr>Diamond Target Fabrication for Nuclear Physics Experiments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</dc:creator>
  <cp:lastModifiedBy>Brendan</cp:lastModifiedBy>
  <cp:revision>17</cp:revision>
  <dcterms:created xsi:type="dcterms:W3CDTF">2013-09-10T15:48:15Z</dcterms:created>
  <dcterms:modified xsi:type="dcterms:W3CDTF">2013-09-12T13:18:46Z</dcterms:modified>
</cp:coreProperties>
</file>