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3.png"/><Relationship Id="rId4" Type="http://schemas.openxmlformats.org/officeDocument/2006/relationships/image" Target="../media/image00.png"/><Relationship Id="rId10" Type="http://schemas.openxmlformats.org/officeDocument/2006/relationships/image" Target="../media/image01.png"/><Relationship Id="rId9" Type="http://schemas.openxmlformats.org/officeDocument/2006/relationships/image" Target="../media/image07.png"/><Relationship Id="rId5" Type="http://schemas.openxmlformats.org/officeDocument/2006/relationships/image" Target="../media/image05.png"/><Relationship Id="rId6" Type="http://schemas.openxmlformats.org/officeDocument/2006/relationships/image" Target="../media/image06.png"/><Relationship Id="rId7" Type="http://schemas.openxmlformats.org/officeDocument/2006/relationships/image" Target="../media/image04.png"/><Relationship Id="rId8" Type="http://schemas.openxmlformats.org/officeDocument/2006/relationships/image" Target="../media/image0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50" y="85305"/>
            <a:ext cx="804300" cy="80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9125" y="142480"/>
            <a:ext cx="1795542" cy="68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 rotWithShape="1">
          <a:blip r:embed="rId5">
            <a:alphaModFix/>
          </a:blip>
          <a:srcRect b="29146" l="5907" r="12613" t="11576"/>
          <a:stretch/>
        </p:blipFill>
        <p:spPr>
          <a:xfrm>
            <a:off x="5069374" y="946624"/>
            <a:ext cx="1386900" cy="134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34476" y="986674"/>
            <a:ext cx="1503525" cy="164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80649" y="2425975"/>
            <a:ext cx="1464249" cy="10951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/>
          <p:nvPr/>
        </p:nvSpPr>
        <p:spPr>
          <a:xfrm>
            <a:off x="4897200" y="162600"/>
            <a:ext cx="3940800" cy="5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Cutting a thin window in a diamond plate using UV laser ablation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7234987" y="2569200"/>
            <a:ext cx="1702500" cy="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the GlueX polarized photon source</a:t>
            </a:r>
          </a:p>
        </p:txBody>
      </p:sp>
      <p:pic>
        <p:nvPicPr>
          <p:cNvPr id="61" name="Shape 61"/>
          <p:cNvPicPr preferRelativeResize="0"/>
          <p:nvPr/>
        </p:nvPicPr>
        <p:blipFill rotWithShape="1">
          <a:blip r:embed="rId8">
            <a:alphaModFix/>
          </a:blip>
          <a:srcRect b="0" l="0" r="1652" t="9812"/>
          <a:stretch/>
        </p:blipFill>
        <p:spPr>
          <a:xfrm>
            <a:off x="4619875" y="3605950"/>
            <a:ext cx="4524124" cy="274097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x="5306900" y="4613151"/>
            <a:ext cx="30819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3C78D8"/>
                </a:solidFill>
              </a:rPr>
              <a:t>thinned diamond radiator results </a:t>
            </a:r>
            <a:r>
              <a:rPr lang="en" sz="1800">
                <a:solidFill>
                  <a:srgbClr val="3C78D8"/>
                </a:solidFill>
              </a:rPr>
              <a:t>from Spring, 2016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1975" y="1596674"/>
            <a:ext cx="4381700" cy="246742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909625" y="6100525"/>
            <a:ext cx="47919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This material is based upon work supported by the National Science Foundation under Grant No. 1508238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161975" y="1070300"/>
            <a:ext cx="41511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The Hall D tagger microscope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9349" y="6000009"/>
            <a:ext cx="743525" cy="7435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>
            <a:off x="82350" y="4190437"/>
            <a:ext cx="4476000" cy="1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1000"/>
              </a:spcAft>
              <a:buSzPct val="100000"/>
              <a:buChar char="●"/>
            </a:pPr>
            <a:r>
              <a:rPr lang="en" sz="1800"/>
              <a:t>40% polarization over range 8-9 GeV</a:t>
            </a:r>
          </a:p>
          <a:p>
            <a:pPr indent="-342900" lvl="0" marL="457200" rtl="0">
              <a:spcBef>
                <a:spcPts val="0"/>
              </a:spcBef>
              <a:spcAft>
                <a:spcPts val="1000"/>
              </a:spcAft>
              <a:buSzPct val="100000"/>
              <a:buChar char="●"/>
            </a:pPr>
            <a:r>
              <a:rPr lang="en" sz="1800"/>
              <a:t>8 MeV energy bins</a:t>
            </a:r>
          </a:p>
          <a:p>
            <a:pPr indent="-342900" lvl="0" marL="457200" rtl="0">
              <a:spcBef>
                <a:spcPts val="0"/>
              </a:spcBef>
              <a:spcAft>
                <a:spcPts val="1000"/>
              </a:spcAft>
              <a:buSzPct val="100000"/>
              <a:buChar char="●"/>
            </a:pPr>
            <a:r>
              <a:rPr lang="en" sz="1800"/>
              <a:t>200 ps time resolution</a:t>
            </a:r>
          </a:p>
          <a:p>
            <a:pPr indent="-342900" lvl="0" marL="457200">
              <a:spcBef>
                <a:spcPts val="0"/>
              </a:spcBef>
              <a:spcAft>
                <a:spcPts val="1000"/>
              </a:spcAft>
              <a:buSzPct val="100000"/>
              <a:buChar char="●"/>
            </a:pPr>
            <a:r>
              <a:rPr lang="en" sz="1800"/>
              <a:t>10</a:t>
            </a:r>
            <a:r>
              <a:rPr baseline="30000" lang="en" sz="1800"/>
              <a:t>8</a:t>
            </a:r>
            <a:r>
              <a:rPr lang="en" sz="1800"/>
              <a:t> γ/s rate capability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