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7" r:id="rId2"/>
    <p:sldId id="340" r:id="rId3"/>
    <p:sldId id="345" r:id="rId4"/>
    <p:sldId id="361" r:id="rId5"/>
    <p:sldId id="349" r:id="rId6"/>
    <p:sldId id="350" r:id="rId7"/>
    <p:sldId id="351" r:id="rId8"/>
    <p:sldId id="339" r:id="rId9"/>
    <p:sldId id="352" r:id="rId10"/>
    <p:sldId id="342" r:id="rId11"/>
    <p:sldId id="355" r:id="rId12"/>
    <p:sldId id="360" r:id="rId13"/>
    <p:sldId id="362" r:id="rId14"/>
    <p:sldId id="358" r:id="rId15"/>
    <p:sldId id="357" r:id="rId16"/>
    <p:sldId id="343" r:id="rId17"/>
    <p:sldId id="341" r:id="rId18"/>
    <p:sldId id="32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  <a:srgbClr val="3B12AE"/>
    <a:srgbClr val="190DB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9" autoAdjust="0"/>
    <p:restoredTop sz="94638" autoAdjust="0"/>
  </p:normalViewPr>
  <p:slideViewPr>
    <p:cSldViewPr>
      <p:cViewPr varScale="1">
        <p:scale>
          <a:sx n="73" d="100"/>
          <a:sy n="73" d="100"/>
        </p:scale>
        <p:origin x="-14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4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17" Type="http://schemas.openxmlformats.org/officeDocument/2006/relationships/slide" Target="slides/slide18.xml"/><Relationship Id="rId2" Type="http://schemas.openxmlformats.org/officeDocument/2006/relationships/slide" Target="slides/slide3.xml"/><Relationship Id="rId16" Type="http://schemas.openxmlformats.org/officeDocument/2006/relationships/slide" Target="slides/slide17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5" Type="http://schemas.openxmlformats.org/officeDocument/2006/relationships/slide" Target="slides/slide6.xml"/><Relationship Id="rId15" Type="http://schemas.openxmlformats.org/officeDocument/2006/relationships/slide" Target="slides/slide16.xml"/><Relationship Id="rId10" Type="http://schemas.openxmlformats.org/officeDocument/2006/relationships/slide" Target="slides/slide11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CB498-CBB1-42B0-827E-793382115EE2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D0203-4B91-4912-832F-F11AEEFD2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E1974-0179-43AD-A895-CE67EA7A42ED}" type="datetime1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Status of Pair Spectrometer Installation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E9BC-0A32-42B4-B141-126200C93A42}" type="datetime1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Status of Pair Spectrometer Installation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3C18-CB34-4016-96EE-421D7870E3A5}" type="datetime1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Status of Pair Spectrometer Installation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C0EB-AB92-481C-84B3-B25D7F62D9B3}" type="datetime1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Status of Pair Spectrometer Installation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32EF-5EE6-40B4-B2D2-49E7B02C5BEF}" type="datetime1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Status of Pair Spectrometer Installation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A8FF-DB02-4350-BEDD-F60DB7087B91}" type="datetime1">
              <a:rPr lang="en-US" smtClean="0"/>
              <a:pPr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Status of Pair Spectrometer Installation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5DF6-AB6B-4435-A443-E340175A2ABB}" type="datetime1">
              <a:rPr lang="en-US" smtClean="0"/>
              <a:pPr/>
              <a:t>5/12/2015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Status of Pair Spectrometer Installation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2F83-C8EE-4C05-8A37-804F2E340D58}" type="datetime1">
              <a:rPr lang="en-US" smtClean="0"/>
              <a:pPr/>
              <a:t>5/12/2015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Status of Pair Spectrometer Installation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5A42-44C1-4593-B747-3E9759A717F6}" type="datetime1">
              <a:rPr lang="en-US" smtClean="0"/>
              <a:pPr/>
              <a:t>5/12/2015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Status of Pair Spectrometer Installation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855D-0BF9-49DF-AC8C-352F29922061}" type="datetime1">
              <a:rPr lang="en-US" smtClean="0"/>
              <a:pPr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Status of Pair Spectrometer Installation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3161-D3D1-456C-8EBD-A33011C37B4C}" type="datetime1">
              <a:rPr lang="en-US" smtClean="0"/>
              <a:pPr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Status of Pair Spectrometer Installation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8F5B8-0BF1-4C76-B37F-F89BABB49DCB}" type="datetime1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Status of Pair Spectrometer Installation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828800" y="2590800"/>
            <a:ext cx="571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Status of the Pair Spectrometer </a:t>
            </a:r>
          </a:p>
        </p:txBody>
      </p:sp>
      <p:pic>
        <p:nvPicPr>
          <p:cNvPr id="2051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8963" y="736600"/>
            <a:ext cx="3322637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3810000" y="3505200"/>
            <a:ext cx="11913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Somov</a:t>
            </a:r>
            <a:r>
              <a:rPr lang="en-US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de-DE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81000" y="228600"/>
            <a:ext cx="4038600" cy="1600200"/>
            <a:chOff x="144" y="2352"/>
            <a:chExt cx="2976" cy="1443"/>
          </a:xfrm>
        </p:grpSpPr>
        <p:pic>
          <p:nvPicPr>
            <p:cNvPr id="2056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" y="2352"/>
              <a:ext cx="2960" cy="14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057" name="Rectangle 21"/>
            <p:cNvSpPr>
              <a:spLocks noChangeArrowheads="1"/>
            </p:cNvSpPr>
            <p:nvPr/>
          </p:nvSpPr>
          <p:spPr bwMode="auto">
            <a:xfrm>
              <a:off x="2064" y="2400"/>
              <a:ext cx="1056" cy="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1981200" y="3962400"/>
            <a:ext cx="42242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GlueX</a:t>
            </a:r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Collaboration Meeting,  </a:t>
            </a:r>
          </a:p>
          <a:p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12, 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endParaRPr lang="de-DE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26" descr="JLab_logo_whit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762000"/>
            <a:ext cx="17526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Status of pair spectrometer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ps_spectr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64" y="838200"/>
            <a:ext cx="5499823" cy="533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90971" y="152400"/>
            <a:ext cx="5857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Photon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Spectrum Measured with PS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Status of Pair Spectrometer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33933" y="914400"/>
            <a:ext cx="1752467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Diamond crystal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352800" y="2754868"/>
            <a:ext cx="2132828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Amorphous radiator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581400" y="1676400"/>
            <a:ext cx="1195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Not acceptance </a:t>
            </a:r>
          </a:p>
          <a:p>
            <a:r>
              <a:rPr lang="en-US" sz="1200" dirty="0" smtClean="0"/>
              <a:t>    corrected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657600" y="3200400"/>
            <a:ext cx="1195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Not acceptance </a:t>
            </a:r>
          </a:p>
          <a:p>
            <a:r>
              <a:rPr lang="en-US" sz="1200" dirty="0" smtClean="0"/>
              <a:t>    corrected</a:t>
            </a:r>
            <a:endParaRPr lang="en-US" sz="12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105400" y="50292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26448" y="4572000"/>
            <a:ext cx="1255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End-point energy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86400" y="3429000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hodoscope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energy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has not yet been calibrated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Magnetic field lowered to 0.7 T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Detector acceptance ~2.5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0" y="4583668"/>
            <a:ext cx="722762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Ratio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71800" y="228600"/>
            <a:ext cx="3735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 Geometry in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Geant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Status of Pair Spectrometer </a:t>
            </a:r>
            <a:endParaRPr lang="en-US" dirty="0"/>
          </a:p>
        </p:txBody>
      </p:sp>
      <p:pic>
        <p:nvPicPr>
          <p:cNvPr id="6" name="Picture 5" descr="ps_ge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3691608" cy="35189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95800" y="1752600"/>
            <a:ext cx="418794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Initially implemented in </a:t>
            </a:r>
            <a:r>
              <a:rPr lang="en-US" dirty="0" err="1" smtClean="0"/>
              <a:t>Geant</a:t>
            </a:r>
            <a:endParaRPr lang="en-US" dirty="0" smtClean="0"/>
          </a:p>
          <a:p>
            <a:r>
              <a:rPr lang="en-US" dirty="0" smtClean="0"/>
              <a:t>about 2 years ago</a:t>
            </a:r>
          </a:p>
          <a:p>
            <a:endParaRPr lang="en-US" dirty="0" smtClean="0"/>
          </a:p>
          <a:p>
            <a:r>
              <a:rPr lang="en-US" dirty="0" smtClean="0"/>
              <a:t>Tuned by Simon during  commissioning</a:t>
            </a:r>
          </a:p>
          <a:p>
            <a:r>
              <a:rPr lang="en-US" dirty="0" smtClean="0"/>
              <a:t>runs</a:t>
            </a:r>
          </a:p>
          <a:p>
            <a:endParaRPr lang="en-US" dirty="0" smtClean="0"/>
          </a:p>
          <a:p>
            <a:r>
              <a:rPr lang="en-US" dirty="0" smtClean="0"/>
              <a:t>Counters  geometry has to be tuned</a:t>
            </a:r>
          </a:p>
          <a:p>
            <a:endParaRPr lang="en-US" dirty="0" smtClean="0"/>
          </a:p>
          <a:p>
            <a:r>
              <a:rPr lang="en-US" dirty="0" smtClean="0"/>
              <a:t>Magnetic filed map is being  implemented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1752600"/>
            <a:ext cx="914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Magnet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09800" y="1752600"/>
            <a:ext cx="185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Vacuum Chamber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33600" y="3886200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 and PSC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667000" y="21336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600200" y="21336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971800" y="3581400"/>
            <a:ext cx="152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00400" y="48768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SEG blocks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733800" y="44196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81400" y="381000"/>
            <a:ext cx="1702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Status of Pair Spectrometer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524000"/>
            <a:ext cx="8823441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Pair spectrometer  detectors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successfully  operated during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beam test in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spring 2015.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Large data sample (~8 M events)  was acquired using the PS trigger with the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diamond crystal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morphous  radiator. 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PS trigger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was operated  in parallel with other trigger types during production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runs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PS online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photon beam monitor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allowed to monitor the position of coherent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peaks  in photon  energy  spectrum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29000" y="381000"/>
            <a:ext cx="1786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List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Status of Pair Spectrometer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295400"/>
            <a:ext cx="8637301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Study  performance of PS detectors during spring run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 try to fix 8 bad channels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during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summer break)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Update PS geometry 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Geant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implement magnetic field map (compare PS field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measurements with TOSCA simulation) 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Perform PS energy and time calibration, add calibration parameters to the DB.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Study  detector efficiency . Refine energy calibration of tagger detectors.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Start working on tools for the luminosity (beam flux) determination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7000" y="304800"/>
            <a:ext cx="398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Photon Flux Prediction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Status of Pair Spectrometer</a:t>
            </a:r>
            <a:endParaRPr lang="en-US" dirty="0"/>
          </a:p>
        </p:txBody>
      </p:sp>
      <p:pic>
        <p:nvPicPr>
          <p:cNvPr id="2050" name="Picture 2" descr="C:\Users\somov\Desktop\Documents\meetings\col_02_19_15\pair_spec\table_Page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7652380" cy="2998556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>
            <a:off x="5638800" y="3200400"/>
            <a:ext cx="381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705600" y="3200400"/>
            <a:ext cx="381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33600" y="4876800"/>
            <a:ext cx="43223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Smaller rate observed than predicted by MC</a:t>
            </a:r>
          </a:p>
          <a:p>
            <a:r>
              <a:rPr lang="en-US" dirty="0" smtClean="0"/>
              <a:t>   - beam profile at collimator</a:t>
            </a:r>
          </a:p>
          <a:p>
            <a:r>
              <a:rPr lang="en-US" dirty="0" smtClean="0"/>
              <a:t>   - position of counters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urrentbe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000"/>
            <a:ext cx="4521759" cy="2667000"/>
          </a:xfrm>
          <a:prstGeom prst="rect">
            <a:avLst/>
          </a:prstGeom>
        </p:spPr>
      </p:pic>
      <p:pic>
        <p:nvPicPr>
          <p:cNvPr id="2050" name="Picture 2" descr="C:\Users\somov\Desktop\Documents\meetings\col_02_19_15\pair_spec\beam_profi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2786" y="1981200"/>
            <a:ext cx="4661214" cy="274320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Status of Pair Spectrometer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228600"/>
            <a:ext cx="398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Photon Flux Prediction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553200" y="3429000"/>
            <a:ext cx="685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057400" y="2743200"/>
            <a:ext cx="381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00200" y="5257800"/>
            <a:ext cx="6565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About  20 – 30 % wider beam spot measured with the beam profiler</a:t>
            </a:r>
          </a:p>
          <a:p>
            <a:r>
              <a:rPr lang="en-US" dirty="0" smtClean="0"/>
              <a:t>    - has to be studies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Status of Pair Spectrometer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00" y="228600"/>
            <a:ext cx="2140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Calibration 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ped_ps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815" y="990600"/>
            <a:ext cx="3587985" cy="43813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5486400"/>
            <a:ext cx="82724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Pedestals calibrated in the beginning of the run, didn’t change since then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Single pixel  amplitude  ~20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fadc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counts.  The single pixel amplitude is similar for all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channels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3246" y="1371600"/>
            <a:ext cx="1226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 (rocps1)</a:t>
            </a:r>
            <a:endParaRPr lang="en-US" dirty="0"/>
          </a:p>
        </p:txBody>
      </p:sp>
      <p:pic>
        <p:nvPicPr>
          <p:cNvPr id="13" name="Picture 12" descr="ps_calib_exam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066800"/>
            <a:ext cx="4267200" cy="407831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848600" y="1295400"/>
            <a:ext cx="990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543800" y="1524000"/>
            <a:ext cx="123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pixel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629400" y="19812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34000" y="990600"/>
            <a:ext cx="29448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Maximum fadc250 amplitude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315200" y="5029200"/>
            <a:ext cx="11728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ADC count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667000" y="5181600"/>
            <a:ext cx="11728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ADC count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71600" y="533400"/>
            <a:ext cx="6197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Pair Spectrometer Installed in Hall D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Status of Pair Spectrometer</a:t>
            </a:r>
            <a:endParaRPr lang="en-US" dirty="0"/>
          </a:p>
        </p:txBody>
      </p:sp>
      <p:pic>
        <p:nvPicPr>
          <p:cNvPr id="5" name="Picture 4" descr="DSC054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828800"/>
            <a:ext cx="4572000" cy="3429000"/>
          </a:xfrm>
          <a:prstGeom prst="rect">
            <a:avLst/>
          </a:prstGeom>
        </p:spPr>
      </p:pic>
      <p:pic>
        <p:nvPicPr>
          <p:cNvPr id="10" name="Picture 9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2951" y="2008135"/>
            <a:ext cx="4248649" cy="29448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15000" y="1447800"/>
            <a:ext cx="2021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Coarse counters 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SC054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3581400"/>
            <a:ext cx="3657600" cy="2743200"/>
          </a:xfrm>
          <a:prstGeom prst="rect">
            <a:avLst/>
          </a:prstGeom>
        </p:spPr>
      </p:pic>
      <p:pic>
        <p:nvPicPr>
          <p:cNvPr id="11" name="Picture 10" descr="DSC054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81000"/>
            <a:ext cx="5181600" cy="38862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Status of Pair Spectrometer Installation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81400" y="457200"/>
            <a:ext cx="1657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Overview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Status of Pair Spectrometer Installation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1905000"/>
            <a:ext cx="462498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Pair spectrometer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trigger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and data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sample</a:t>
            </a:r>
            <a:endParaRPr lang="en-US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Hardware performance during beam test</a:t>
            </a:r>
          </a:p>
          <a:p>
            <a:endParaRPr lang="en-US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Photon beam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monitor</a:t>
            </a:r>
            <a:endParaRPr lang="en-US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Status of Pair Spectrometer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62200" y="228600"/>
            <a:ext cx="4734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rigger and Data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ample 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ps_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600200"/>
            <a:ext cx="5410200" cy="25459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43456" y="1828800"/>
            <a:ext cx="1938544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PSC used in trigger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53200" y="3124200"/>
            <a:ext cx="1493999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PS </a:t>
            </a:r>
            <a:r>
              <a:rPr lang="en-US" dirty="0" err="1" smtClean="0"/>
              <a:t>hodoscope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914400"/>
            <a:ext cx="6408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Trigger based on hit coincidence between two arms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PSC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5400" y="4648200"/>
            <a:ext cx="6172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Took  calibration  data with the PS trigger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-  read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out  pair spectrometer and TAGM/TAGH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crates.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Operated PS trigger in parallel with other trigger types for 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production runs.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Status of Pair Spectrometer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09800" y="314980"/>
            <a:ext cx="4873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 Trigger and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ata Samples 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3000" y="1508879"/>
            <a:ext cx="7391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onditions for  calibration runs:</a:t>
            </a:r>
          </a:p>
          <a:p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- PS magnetic field was lowered to  ~0.7 T in order to  be able to see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coherent peak in the photon energy spectrum.  PS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hodoscope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energy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range :  2.3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4.8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(energy range for 12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6 – 12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- Data taken with  diamond crystal (S145-S90, 90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m)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and amorphous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(2x10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10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-4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radiators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- Typical rates : 500 Hz – 1 kHz.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- Acquired about 8 M  events for the PS and tagger detectors calibration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psc_waveform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2529363"/>
            <a:ext cx="3276600" cy="3026037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Status of Pair Spectrometer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33600" y="162580"/>
            <a:ext cx="4577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Maximum Amplitudes PSC 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2876" y="38978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150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657600" y="4343400"/>
            <a:ext cx="0" cy="914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524000" y="5638800"/>
            <a:ext cx="6253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Relatively large pulses, peak amplitude ~600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fadc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counts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 descr="spring_psc_amp_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143000"/>
            <a:ext cx="8915400" cy="960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Status of Pair Spectrometer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0"/>
            <a:ext cx="4488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Maximum Amplitudes: PS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spring_ps_amp_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9144000" cy="5568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pring_ps_am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533400"/>
            <a:ext cx="7239000" cy="4399644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Status of Pair Spectrometer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99316" y="0"/>
            <a:ext cx="4488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Maximum Amplitudes: PS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066800" y="1752600"/>
            <a:ext cx="5715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066800" y="4114800"/>
            <a:ext cx="5715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71600" y="5105400"/>
            <a:ext cx="64139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Amount of light collected from tiles corresponds to 60 – 90 </a:t>
            </a:r>
            <a:r>
              <a:rPr lang="en-US" dirty="0" smtClean="0"/>
              <a:t>pixels</a:t>
            </a:r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Several bad channels: 3 (arm A) and 4 (arm B)  </a:t>
            </a:r>
          </a:p>
          <a:p>
            <a:r>
              <a:rPr lang="en-US" dirty="0" smtClean="0"/>
              <a:t>    </a:t>
            </a:r>
            <a:r>
              <a:rPr lang="en-US" dirty="0" smtClean="0"/>
              <a:t>No “new” bad channels since the run in the fall 2014.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71800" y="228600"/>
            <a:ext cx="3458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Temperature Control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Status of Pair Spectrometer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4648200"/>
            <a:ext cx="51027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Temperature monitored for various detector  rates: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 - no “large” </a:t>
            </a:r>
            <a:r>
              <a:rPr lang="en-US" dirty="0" smtClean="0"/>
              <a:t>temperature </a:t>
            </a:r>
            <a:r>
              <a:rPr lang="en-US" dirty="0" smtClean="0"/>
              <a:t>dependence observed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Temperature span less than </a:t>
            </a:r>
            <a:r>
              <a:rPr lang="en-US" dirty="0" smtClean="0"/>
              <a:t>3</a:t>
            </a:r>
            <a:r>
              <a:rPr lang="en-US" dirty="0" smtClean="0">
                <a:sym typeface="Symbol"/>
              </a:rPr>
              <a:t></a:t>
            </a:r>
            <a:r>
              <a:rPr lang="en-US" dirty="0" smtClean="0"/>
              <a:t> C</a:t>
            </a:r>
            <a:endParaRPr lang="en-US" dirty="0" smtClean="0"/>
          </a:p>
        </p:txBody>
      </p:sp>
      <p:pic>
        <p:nvPicPr>
          <p:cNvPr id="1026" name="Picture 2" descr="C:\Users\somov\Desktop\Documents\meetings\col_5_11_2015\pair_spec\ps_online_plots\susp_tem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066800"/>
            <a:ext cx="7081837" cy="33112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613046" y="990600"/>
            <a:ext cx="33785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Temperature stabilized in the Hall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791200" y="1371600"/>
            <a:ext cx="533400" cy="5334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mov\Desktop\Documents\meetings\col_5_11_2015\pair_spec\ps_online_plots\coh_peak_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24840"/>
            <a:ext cx="6400800" cy="4480560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Status of Pair Spectrometer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0"/>
            <a:ext cx="3876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Online PS/PSC Monitor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3568" y="4050268"/>
            <a:ext cx="1661032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Beam spectrum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52578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Continuously monitor photon beam spectrum using CTP </a:t>
            </a:r>
            <a:r>
              <a:rPr lang="en-US" dirty="0" err="1" smtClean="0"/>
              <a:t>scalers</a:t>
            </a:r>
            <a:r>
              <a:rPr lang="en-US" dirty="0" smtClean="0"/>
              <a:t> (32 </a:t>
            </a:r>
            <a:r>
              <a:rPr lang="en-US" dirty="0" err="1" smtClean="0"/>
              <a:t>ps</a:t>
            </a:r>
            <a:r>
              <a:rPr lang="en-US" dirty="0" smtClean="0"/>
              <a:t> channels are      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positioned in another crate – not accessible for monitoring)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Photon spectrum is not acceptance corrected (work in progress)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3613</TotalTime>
  <Words>776</Words>
  <Application>Microsoft Office PowerPoint</Application>
  <PresentationFormat>On-screen Show (4:3)</PresentationFormat>
  <Paragraphs>158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Alexander Somov</dc:creator>
  <cp:lastModifiedBy>somov</cp:lastModifiedBy>
  <cp:revision>548</cp:revision>
  <dcterms:created xsi:type="dcterms:W3CDTF">2006-08-16T00:00:00Z</dcterms:created>
  <dcterms:modified xsi:type="dcterms:W3CDTF">2015-05-12T18:34:28Z</dcterms:modified>
</cp:coreProperties>
</file>