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12192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9" name="Shape 199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6" name="Shape 20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48" name="Shape 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57" name="Shape 5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Font typeface="Arial"/>
              <a:buNone/>
            </a:pPr>
            <a:r>
              <a:t/>
            </a:r>
            <a:endParaRPr strike="noStrike" u="none" b="0" cap="none" baseline="0" sz="1100" i="0"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idx="1" type="subTitle"/>
          </p:nvPr>
        </p:nvSpPr>
        <p:spPr>
          <a:xfrm>
            <a:off y="3786737" x="914400"/>
            <a:ext cy="10464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1pPr>
            <a:lvl2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2pPr>
            <a:lvl3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3pPr>
            <a:lvl4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4pPr>
            <a:lvl5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5pPr>
            <a:lvl6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6pPr>
            <a:lvl7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7pPr>
            <a:lvl8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8pPr>
            <a:lvl9pPr algn="ctr" rtl="0" marR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y="2111123" x="914400"/>
            <a:ext cy="15465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3048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algn="ctr" rtl="0" marR="0" indent="3048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3pPr>
            <a:lvl4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4pPr>
            <a:lvl5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5pPr>
            <a:lvl6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6pPr>
            <a:lvl7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7pPr>
            <a:lvl8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8pPr>
            <a:lvl9pPr algn="ctr" rtl="0" marR="0" indent="3048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1" name="Shape 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600200" x="609600"/>
            <a:ext cy="4967700" cx="5325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2" type="body"/>
          </p:nvPr>
        </p:nvSpPr>
        <p:spPr>
          <a:xfrm>
            <a:off y="1600200" x="6256364"/>
            <a:ext cy="4967700" cx="5325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idx="1" type="body"/>
          </p:nvPr>
        </p:nvSpPr>
        <p:spPr>
          <a:xfrm>
            <a:off y="5875078" x="609600"/>
            <a:ext cy="692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171450" marL="28575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y="365125" x="838200"/>
            <a:ext cy="1325700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1825625" x="838200"/>
            <a:ext cy="4351198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139700" marL="22860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algn="l" rtl="0" indent="76200" marL="6858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algn="l" rtl="0" indent="50800" marL="11430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algn="l" rtl="0" indent="0" marL="16002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algn="l" rtl="0" indent="0" marL="20574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algn="l" rtl="0" indent="0" marL="25146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algn="l" rtl="0" indent="0" marL="29718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algn="l" rtl="0" indent="0" marL="34290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algn="l" rtl="0" indent="0" marL="388620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y="6356350" x="838200"/>
            <a:ext cy="365099" cx="2743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algn="l" rtl="0" marR="0" indent="0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algn="l" rtl="0" marR="0" indent="0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y="6356350" x="4038600"/>
            <a:ext cy="365099" cx="4114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algn="l" rtl="0" marR="0" indent="0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algn="l" rtl="0" marR="0" indent="0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y="6356350" x="8610600"/>
            <a:ext cy="365099" cx="2743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algn="l" rtl="0" marR="0" indent="0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algn="l" rtl="0" marR="0" indent="0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8"/><Relationship Target="../slideLayouts/slideLayout7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algn="l" rtl="0" marR="0" indent="2286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3pPr>
            <a:lvl4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4pPr>
            <a:lvl5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5pPr>
            <a:lvl6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6pPr>
            <a:lvl7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7pPr>
            <a:lvl8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8pPr>
            <a:lvl9pPr algn="l" rtl="0" marR="0" indent="228600" mar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52400" marL="3429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algn="l" rtl="0" marR="0" indent="-1333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None/>
              <a:defRPr/>
            </a:lvl2pPr>
            <a:lvl3pPr algn="l" rtl="0" marR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Arial"/>
              <a:buNone/>
              <a:defRPr/>
            </a:lvl3pPr>
            <a:lvl4pPr algn="l" rtl="0" marR="0" indent="-114300" marL="1600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4pPr>
            <a:lvl5pPr algn="l" rtl="0" marR="0" indent="-114300" marL="20574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5pPr>
            <a:lvl6pPr algn="l" rtl="0" marR="0" indent="-114300" marL="25146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6pPr>
            <a:lvl7pPr algn="l" rtl="0" marR="0" indent="-114300" marL="29718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7pPr>
            <a:lvl8pPr algn="l" rtl="0" marR="0" indent="-114300" marL="34290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8pPr>
            <a:lvl9pPr algn="l" rtl="0" marR="0" indent="-114300" marL="388620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Font typeface="Arial"/>
              <a:buNone/>
              <a:defRPr/>
            </a:lvl9pPr>
          </a:lstStyle>
          <a:p/>
        </p:txBody>
      </p:sp>
      <p:sp>
        <p:nvSpPr>
          <p:cNvPr id="7" name="Shape 7"/>
          <p:cNvSpPr txBox="1"/>
          <p:nvPr/>
        </p:nvSpPr>
        <p:spPr>
          <a:xfrm>
            <a:off y="6400800" x="0"/>
            <a:ext cy="457200" cx="594389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GlueX Collaboration Meeting, Newport News, May 12-14, 2014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17.jpg" Type="http://schemas.openxmlformats.org/officeDocument/2006/relationships/image" Id="rId4"/><Relationship Target="../media/image23.jpg" Type="http://schemas.openxmlformats.org/officeDocument/2006/relationships/image" Id="rId3"/><Relationship Target="../media/image18.jpg" Type="http://schemas.openxmlformats.org/officeDocument/2006/relationships/image" Id="rId5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19.jpg" Type="http://schemas.openxmlformats.org/officeDocument/2006/relationships/image" Id="rId4"/><Relationship Target="../media/image21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25.png" Type="http://schemas.openxmlformats.org/officeDocument/2006/relationships/image" Id="rId4"/><Relationship Target="../media/image22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20.png" Type="http://schemas.openxmlformats.org/officeDocument/2006/relationships/image" Id="rId4"/><Relationship Target="../media/image24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7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1.jpg" Type="http://schemas.openxmlformats.org/officeDocument/2006/relationships/image" Id="rId4"/><Relationship Target="../media/image06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8.png" Type="http://schemas.openxmlformats.org/officeDocument/2006/relationships/image" Id="rId4"/><Relationship Target="../media/image09.png" Type="http://schemas.openxmlformats.org/officeDocument/2006/relationships/image" Id="rId3"/><Relationship Target="../media/image02.png" Type="http://schemas.openxmlformats.org/officeDocument/2006/relationships/image" Id="rId6"/><Relationship Target="../media/image04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03.jpg" Type="http://schemas.openxmlformats.org/officeDocument/2006/relationships/image" Id="rId4"/><Relationship Target="../media/image07.png" Type="http://schemas.openxmlformats.org/officeDocument/2006/relationships/image" Id="rId3"/><Relationship Target="../media/image05.jp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7.xml" Type="http://schemas.openxmlformats.org/officeDocument/2006/relationships/slideLayout" Id="rId1"/><Relationship Target="../media/image12.png" Type="http://schemas.openxmlformats.org/officeDocument/2006/relationships/image" Id="rId4"/><Relationship Target="../media/image14.jpg" Type="http://schemas.openxmlformats.org/officeDocument/2006/relationships/image" Id="rId3"/><Relationship Target="../media/image15.png" Type="http://schemas.openxmlformats.org/officeDocument/2006/relationships/image" Id="rId9"/><Relationship Target="../media/image11.png" Type="http://schemas.openxmlformats.org/officeDocument/2006/relationships/image" Id="rId6"/><Relationship Target="../media/image10.png" Type="http://schemas.openxmlformats.org/officeDocument/2006/relationships/image" Id="rId5"/><Relationship Target="../media/image16.png" Type="http://schemas.openxmlformats.org/officeDocument/2006/relationships/image" Id="rId8"/><Relationship Target="../media/image13.png" Type="http://schemas.openxmlformats.org/officeDocument/2006/relationships/image" Id="rId7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2111123" x="914400"/>
            <a:ext cy="15465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ctr" rtl="0" lvl="0" marR="0" indent="3048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4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Tagger Microscope Construction Update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3786737" x="914400"/>
            <a:ext cy="10464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University of Connecticut GlueX group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Ann Marie Carroll, Alex Barnes, Richard Jones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26" name="Shape 126"/>
          <p:cNvPicPr preferRelativeResize="0"/>
          <p:nvPr/>
        </p:nvPicPr>
        <p:blipFill rotWithShape="1">
          <a:blip r:embed="rId3"/>
          <a:srcRect t="36795" b="14864" r="10248" l="10646"/>
          <a:stretch/>
        </p:blipFill>
        <p:spPr>
          <a:xfrm>
            <a:off y="4328555" x="273133"/>
            <a:ext cy="2410690" cx="5260768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pic>
        <p:nvPicPr>
          <p:cNvPr id="127" name="Shape 127"/>
          <p:cNvPicPr preferRelativeResize="0"/>
          <p:nvPr/>
        </p:nvPicPr>
        <p:blipFill rotWithShape="1">
          <a:blip r:embed="rId4"/>
          <a:srcRect t="35495" b="13631" r="0" l="0"/>
          <a:stretch/>
        </p:blipFill>
        <p:spPr>
          <a:xfrm>
            <a:off y="1253029" x="190006"/>
            <a:ext cy="1947553" cx="6936183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28" name="Shape 128"/>
          <p:cNvSpPr txBox="1"/>
          <p:nvPr/>
        </p:nvSpPr>
        <p:spPr>
          <a:xfrm>
            <a:off y="267670" x="7433403"/>
            <a:ext cy="2554543" cx="46517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Gluing was permanent.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With new mount, individual fibers can be replaced if needed.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3 Kapton straps hold fibers in place.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Plates and gasket fit tight “popsicle stick” mount placement.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Gasket keeps straps from moving.  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Keeps the fibers square and in line.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5"/>
          <a:srcRect t="19720" b="0" r="0" l="0"/>
          <a:stretch/>
        </p:blipFill>
        <p:spPr>
          <a:xfrm>
            <a:off y="3538846" x="6487885"/>
            <a:ext cy="3069771" cx="5098473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30" name="Shape 130"/>
          <p:cNvSpPr txBox="1"/>
          <p:nvPr/>
        </p:nvSpPr>
        <p:spPr>
          <a:xfrm>
            <a:off y="153415" x="1520041"/>
            <a:ext cy="584774" cx="36932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No more gluing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y="6431467" x="11801067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9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36" name="Shape 136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1892105" x="229587"/>
            <a:ext cy="4793701" cx="6391603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pic>
        <p:nvPicPr>
          <p:cNvPr id="137" name="Shape 137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1892105" x="6832271"/>
            <a:ext cy="3950554" cx="5267406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38" name="Shape 138"/>
          <p:cNvSpPr txBox="1"/>
          <p:nvPr/>
        </p:nvSpPr>
        <p:spPr>
          <a:xfrm>
            <a:off y="260889" x="360879"/>
            <a:ext cy="1631214" cx="78753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Final product will have a reflector on the face of the SciFi’s.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Degree of misalignment horizontally is a fraction of a millimeter.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Better alignment in the vertical direction where it is most necessary.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Columns and rows aligned well with this mounting setup.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10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/>
        </p:nvSpPr>
        <p:spPr>
          <a:xfrm>
            <a:off y="463137" x="831273"/>
            <a:ext cy="6093976" cx="1058091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Current Status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Contracted to deliver 102 columns of fibers.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Planned contingency of 24 extra columns.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Can chose the best 102 columns to put in the final detector</a:t>
            </a:r>
          </a:p>
          <a:p>
            <a:pPr algn="l" rtl="0" lvl="0" marR="0" indent="-215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126 columns fused already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114 columns bent, 12 columns remain unbent as of now</a:t>
            </a:r>
          </a:p>
          <a:p>
            <a:pPr algn="l" rtl="0" lvl="1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60 columns painted already, 48 still painted, 12 with paint removed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66 columns never painted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Able to deliver 66 never painted columns (65% of our contracted columns) to JLab in one month, plus 42 additional columns performance below spec.</a:t>
            </a:r>
          </a:p>
          <a:p>
            <a:pPr algn="l" rtl="0" lvl="0" marR="0" indent="-215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Saint Gobain agrees to deliver 100% of original order with multi-clad light guide at zero cost, delivery date unknown (fluorinated acrylic material deficit)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11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Absolute photon yields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mean cosmic yield = </a:t>
            </a:r>
          </a:p>
          <a:p>
            <a:pPr algn="l" rtl="0" lvl="0" marR="0" indent="0" marL="190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	(8000 /MeV) * (1.6 MeV/cm) * (mean cosmic scint path length) *</a:t>
            </a:r>
          </a:p>
          <a:p>
            <a:pPr algn="l" rtl="0" lvl="0" marR="0" indent="0" marL="190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	(SiPM pde) * (fiber transmission fraction) * (factor for reflection)</a:t>
            </a:r>
          </a:p>
          <a:p>
            <a:pPr algn="l" rtl="0" lvl="0" marR="0" indent="0" marL="190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mean cosmic scint path length = 0.21 mm (from Geant)</a:t>
            </a:r>
          </a:p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SiPM pde is 25% in this wavelength range</a:t>
            </a:r>
          </a:p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reflection factor  = 1.7 for aluminized mylar</a:t>
            </a:r>
          </a:p>
          <a:p>
            <a:pPr algn="l" rtl="0" lvl="0" marR="0" indent="-1905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design goal 200 pixels per electron =&gt; 200ps time resolution rms</a:t>
            </a:r>
          </a:p>
          <a:p>
            <a:pPr algn="l" rtl="0" lvl="0" marR="0" indent="-1905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342900" marL="533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❑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minimum fiber transmission factor 1.8%</a:t>
            </a:r>
          </a:p>
          <a:p>
            <a:pPr algn="l" rtl="0" lvl="0" marR="0" indent="-1524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30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12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Light yield from cosmic rays</a:t>
            </a:r>
          </a:p>
        </p:txBody>
      </p:sp>
      <p:pic>
        <p:nvPicPr>
          <p:cNvPr id="158" name="Shape 158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1714500" x="0"/>
            <a:ext cy="5143499" cx="9144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9" name="Shape 159"/>
          <p:cNvCxnSpPr/>
          <p:nvPr/>
        </p:nvCxnSpPr>
        <p:spPr>
          <a:xfrm>
            <a:off y="2438400" x="246742"/>
            <a:ext cy="3889828" cx="2989942"/>
          </a:xfrm>
          <a:prstGeom prst="straightConnector1">
            <a:avLst/>
          </a:prstGeom>
          <a:noFill/>
          <a:ln w="9525" cap="flat">
            <a:solidFill>
              <a:srgbClr val="357EB9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60" name="Shape 160"/>
          <p:cNvSpPr txBox="1"/>
          <p:nvPr/>
        </p:nvSpPr>
        <p:spPr>
          <a:xfrm>
            <a:off y="6317314" x="2696313"/>
            <a:ext cy="307777" cx="108074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Cosmic ray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13</a:t>
            </a:r>
          </a:p>
        </p:txBody>
      </p:sp>
      <p:pic>
        <p:nvPicPr>
          <p:cNvPr id="162" name="Shape 162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846137" x="7867650"/>
            <a:ext cy="4324351" cx="4324349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 txBox="1"/>
          <p:nvPr/>
        </p:nvSpPr>
        <p:spPr>
          <a:xfrm>
            <a:off y="5282846" x="7796432"/>
            <a:ext cy="1200329" cx="396775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1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Cosmic ray simulation: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path length of triggered cosmic ray in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plastic scintillator, middle column is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~2.1 mm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y="4855010" x="9492342"/>
            <a:ext cy="307777" cx="147668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path length (cm)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y="187551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Light yield from cosmic rays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14</a:t>
            </a: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1829334" x="219073"/>
            <a:ext cy="4495800" cx="5876924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 txBox="1"/>
          <p:nvPr/>
        </p:nvSpPr>
        <p:spPr>
          <a:xfrm>
            <a:off y="1460003" x="885370"/>
            <a:ext cy="369332" cx="412164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(from several weeks of data collection)</a:t>
            </a:r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1829334" x="6288937"/>
            <a:ext cy="4495800" cx="5676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 txBox="1"/>
          <p:nvPr/>
        </p:nvSpPr>
        <p:spPr>
          <a:xfrm>
            <a:off y="1460003" x="6793267"/>
            <a:ext cy="369332" cx="49808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(B-type bundle, several days of data collection)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Differences of production from prototype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514350" marL="704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junction fused instead of glued (yield-neutral)</a:t>
            </a:r>
          </a:p>
          <a:p>
            <a:pPr algn="l" rtl="0" lvl="0" marR="0" indent="-514350" marL="704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light guide 166cm instead of 80cm</a:t>
            </a:r>
          </a:p>
          <a:p>
            <a:pPr algn="l" rtl="0" lvl="0" marR="0" indent="-514350" marL="704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different bend pattern, prototype bend was more severe</a:t>
            </a:r>
          </a:p>
          <a:p>
            <a:pPr algn="l" rtl="0" lvl="0" marR="0" indent="-514350" marL="704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prototype was painted the full length, and glued</a:t>
            </a:r>
          </a:p>
          <a:p>
            <a:pPr algn="l" rtl="0" lvl="0" marR="0" indent="-514350" marL="704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simulation points to cladding: </a:t>
            </a:r>
            <a:r>
              <a:rPr strike="noStrike" u="none" b="0" cap="none" baseline="0" sz="3000" lang="en-US" i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single-clad is highly sensitive</a:t>
            </a:r>
          </a:p>
          <a:p>
            <a:pPr algn="l" rtl="0" lvl="1" marR="0" indent="-520700" marL="1104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/>
              <a:buChar char="o"/>
            </a:pPr>
            <a:r>
              <a:rPr strike="noStrike" u="none" b="0" cap="none" baseline="0" sz="2400" lang="en-US" i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bends, paint, scratches, random defects all lead to significant loss</a:t>
            </a:r>
          </a:p>
          <a:p>
            <a:pPr algn="l" rtl="0" lvl="1" marR="0" indent="-520700" marL="1104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/>
              <a:buChar char="o"/>
            </a:pPr>
            <a:r>
              <a:rPr strike="noStrike" u="none" b="0" cap="none" baseline="0" sz="2400" lang="en-US" i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second cladding layer reduces sensitivity by ~1 order magnitude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y="6446012" x="11582399"/>
            <a:ext cy="307777" cx="38343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15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type="ctrTitle"/>
          </p:nvPr>
        </p:nvSpPr>
        <p:spPr>
          <a:xfrm>
            <a:off y="2111123" x="914400"/>
            <a:ext cy="15465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ctr" rtl="0" lvl="0" marR="0" indent="3048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4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Tagger Microscope Installation</a:t>
            </a:r>
          </a:p>
        </p:txBody>
      </p:sp>
      <p:sp>
        <p:nvSpPr>
          <p:cNvPr id="187" name="Shape 187"/>
          <p:cNvSpPr txBox="1"/>
          <p:nvPr>
            <p:ph idx="1" type="subTitle"/>
          </p:nvPr>
        </p:nvSpPr>
        <p:spPr>
          <a:xfrm>
            <a:off y="3786737" x="914400"/>
            <a:ext cy="1046400" cx="1036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Alex Barnes 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(moving to JLab after H2014)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y="365125" x="838200"/>
            <a:ext cy="1325700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Data Monitoring and Calibration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y="1549854" x="838199"/>
            <a:ext cy="4647746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228600" marL="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Pulse height spectra in the TAGM counters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Time spectra relative to the accelerator clock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Total rates per TAGM channel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228600" marL="406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Measure pedestals for all FADC channels, time offsets for F1TDCs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Calibrate the individual channel gains from pulse height spectra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Measure time-pulse height correlations to derive optimal time-walk corrections</a:t>
            </a:r>
          </a:p>
          <a:p>
            <a:pPr algn="l" rtl="0" lvl="0" marR="0" indent="-228600" marL="406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Run in raw mode occasionally to make sure pulse window is properly aligned with actual pulses relative to trigger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</a:t>
            </a:r>
          </a:p>
        </p:txBody>
      </p:sp>
      <p:sp>
        <p:nvSpPr>
          <p:cNvPr id="195" name="Shape 195"/>
          <p:cNvSpPr/>
          <p:nvPr/>
        </p:nvSpPr>
        <p:spPr>
          <a:xfrm>
            <a:off y="1690825" x="7953828"/>
            <a:ext cy="950774" cx="232228"/>
          </a:xfrm>
          <a:prstGeom prst="rightBrace">
            <a:avLst>
              <a:gd fmla="val 8333" name="adj1"/>
              <a:gd fmla="val 50000" name="adj2"/>
            </a:avLst>
          </a:prstGeom>
          <a:noFill/>
          <a:ln w="9525" cap="flat">
            <a:solidFill>
              <a:srgbClr val="357EB9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1" cap="none" baseline="0" sz="1400" i="0">
              <a:solidFill>
                <a:srgbClr val="EFD7AE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y="1904601" x="8432800"/>
            <a:ext cy="707886" cx="308770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Things to monitor online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for the tagger microscope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y="365125" x="838200"/>
            <a:ext cy="1325700" cx="10744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Control and Monitoring Software for Microscope</a:t>
            </a:r>
          </a:p>
        </p:txBody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1524000" x="838200"/>
            <a:ext cy="4652824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287338" marL="465138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Interface for controlling TAGM power supplies</a:t>
            </a:r>
          </a:p>
          <a:p>
            <a:pPr algn="l" rtl="0" lvl="0" marR="0" indent="-287338" marL="465138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Interface for controlling SiPM preamplifiers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Bias voltages (15 SiPMs x 34 boards = 510 voltages)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Gain mode (1x, 14x)</a:t>
            </a:r>
          </a:p>
          <a:p>
            <a:pPr algn="l" rtl="0" lvl="1" marR="0" indent="-105093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2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287338" marL="465138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Interface for controlling TAGM alignment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3 stepper motors</a:t>
            </a:r>
          </a:p>
          <a:p>
            <a:pPr algn="l" rtl="0" lvl="1" marR="0" indent="-105093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2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287338" marL="465138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8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Interface for slow controls monitoring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DAC health voltage (1 for each control board, 17 total)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Preamp reference voltages (1 per preamp, 34 total)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Preamp temperatures (1 per preamp, 34 total)</a:t>
            </a:r>
          </a:p>
          <a:p>
            <a:pPr algn="l" rtl="0" lvl="1" marR="0" indent="-246062" marL="855663">
              <a:lnSpc>
                <a:spcPct val="7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2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Alarms for values outside of acceptable ranges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1524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Fiber bundle production - Ann Marie Carroll</a:t>
            </a:r>
          </a:p>
          <a:p>
            <a:pPr algn="l" rtl="0" lvl="1" marR="0" indent="-214312" marL="7985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Overview of production stage</a:t>
            </a:r>
          </a:p>
          <a:p>
            <a:pPr algn="l" rtl="0" lvl="1" marR="0" indent="-214312" marL="7985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Light yield measurements</a:t>
            </a:r>
          </a:p>
          <a:p>
            <a:pPr algn="l" rtl="0" lvl="1" marR="0" indent="-214312" marL="7985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Manufacturer’s blunder</a:t>
            </a:r>
          </a:p>
          <a:p>
            <a:pPr algn="l" rtl="0" lvl="1" marR="0" indent="-311150" marL="1047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1524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Absolute photon yields - Richard Jones</a:t>
            </a:r>
          </a:p>
          <a:p>
            <a:pPr algn="l" rtl="0" lvl="1" marR="0" indent="-214312" marL="7985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Comparison with prototype</a:t>
            </a:r>
          </a:p>
          <a:p>
            <a:pPr algn="l" rtl="0" lvl="1" marR="0" indent="-214312" marL="7985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strike="noStrike" u="none" b="0" cap="none" baseline="0" sz="2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Comparison with simulation</a:t>
            </a:r>
          </a:p>
          <a:p>
            <a:pPr algn="l" rtl="0" lvl="1" marR="0" indent="-311150" marL="1047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-1524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Task list prior to October run - Alex Barnes</a:t>
            </a:r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Outline</a:t>
            </a:r>
          </a:p>
        </p:txBody>
      </p:sp>
      <p:sp>
        <p:nvSpPr>
          <p:cNvPr id="38" name="Shape 38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1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8" name="Shape 208"/>
          <p:cNvSpPr txBox="1"/>
          <p:nvPr>
            <p:ph type="title"/>
          </p:nvPr>
        </p:nvSpPr>
        <p:spPr>
          <a:xfrm>
            <a:off y="365125" x="838200"/>
            <a:ext cy="1325700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Active Collimator and other work</a:t>
            </a:r>
          </a:p>
        </p:txBody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y="1825625" x="838200"/>
            <a:ext cy="4351198" cx="10515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Active Collimator</a:t>
            </a:r>
          </a:p>
          <a:p>
            <a:pPr algn="l" rtl="0" lvl="0" marR="0" indent="-287338" marL="465138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Work with John Bartolotta to optimize the algorithm</a:t>
            </a:r>
          </a:p>
          <a:p>
            <a:pPr algn="l" rtl="0" lvl="0" marR="0" indent="-287338" marL="465138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Implement algorithm and develop real-time visualization</a:t>
            </a:r>
          </a:p>
          <a:p>
            <a:pPr algn="l" rtl="0" lvl="0" marR="0" indent="1397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30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algn="l" rtl="0" lvl="0" marR="0" indent="0" mar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Other work</a:t>
            </a:r>
          </a:p>
          <a:p>
            <a:pPr algn="l" rtl="0" lvl="0" marR="0" indent="-287338" marL="465138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Cable up the TAGM detector and run cosmic tests</a:t>
            </a:r>
          </a:p>
          <a:p>
            <a:pPr algn="l" rtl="0" lvl="0" marR="0" indent="-287338" marL="46513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30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Write software to calibrate and monitor TAGM performance within Hall D framework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6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Quick overview of steps in bundle production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609600"/>
            <a:ext cy="4967700" cx="10972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28600" marL="2286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Rough cut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Straighten light guide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End-mill to final length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Polish non-fused ends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Fuse 2 cm of scintillator to 166 cm light guide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Bend: s-bend near scintillator end, 110° bend near midpoint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Paint: 20 micron layer of titanium dioxide covering first 80 cm</a:t>
            </a:r>
          </a:p>
          <a:p>
            <a:pPr algn="l" rtl="0" lvl="0" marR="0" indent="-228600" marL="22860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Glue: holds fibers in precise mechanical alignment, first 20 cm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50" name="Shape 50"/>
          <p:cNvPicPr preferRelativeResize="0"/>
          <p:nvPr/>
        </p:nvPicPr>
        <p:blipFill rotWithShape="1">
          <a:blip r:embed="rId3"/>
          <a:srcRect t="0" b="0" r="22286" l="-2"/>
          <a:stretch/>
        </p:blipFill>
        <p:spPr>
          <a:xfrm>
            <a:off y="2768058" x="112816"/>
            <a:ext cy="3971187" cx="4114800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51" name="Shape 51"/>
          <p:cNvSpPr txBox="1"/>
          <p:nvPr/>
        </p:nvSpPr>
        <p:spPr>
          <a:xfrm>
            <a:off y="394541" x="112816"/>
            <a:ext cy="1488848" cx="31217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Fiber Light Yield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Measurement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1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1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1" cap="none" baseline="0" sz="32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52" name="Shape 52"/>
          <p:cNvSpPr/>
          <p:nvPr/>
        </p:nvSpPr>
        <p:spPr>
          <a:xfrm>
            <a:off y="4439876" x="4801589"/>
            <a:ext cy="1631214" cx="673330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Red laser diode with a diffuser in a 200 kHz pulsing circuit.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Black out material separating pulser end from SiPM’s</a:t>
            </a: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Minimal “wetted” surface contact</a:t>
            </a:r>
          </a:p>
        </p:txBody>
      </p:sp>
      <p:pic>
        <p:nvPicPr>
          <p:cNvPr id="53" name="Shape 53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83128" x="4227616"/>
            <a:ext cy="3832666" cx="7881257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54" name="Shape 54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/>
        </p:nvSpPr>
        <p:spPr>
          <a:xfrm>
            <a:off y="834908" x="567825"/>
            <a:ext cy="5878532" cx="551253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Cosmic tests: First production bundle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Fused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Bent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Painted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Glued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1/4 expected yield!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strike="noStrike" u="none" b="0" cap="none" baseline="0" sz="2000" lang="en-US" i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Reason: missing cladding</a:t>
            </a:r>
          </a:p>
          <a:p>
            <a:pPr algn="l" rtl="0" lvl="0" marR="0" indent="-1714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Core is polystyrene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First cladding is 4% of core size - acrylic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Second cladding is 2% of core size – fluor-acrylic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Total fiber size is 2mm x 2mm </a:t>
            </a:r>
          </a:p>
          <a:p>
            <a:pPr algn="l" rtl="0" lvl="0" marR="0" indent="-1714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Procedures designed for double-clad scintillators and double-clad light guides</a:t>
            </a:r>
          </a:p>
          <a:p>
            <a:pPr algn="l" rtl="0" lvl="0" marR="0" indent="-1714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Prototype worked as expected, and easily met experimental needs. (double-clad light guide)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grpSp>
        <p:nvGrpSpPr>
          <p:cNvPr id="60" name="Shape 60"/>
          <p:cNvGrpSpPr/>
          <p:nvPr/>
        </p:nvGrpSpPr>
        <p:grpSpPr>
          <a:xfrm>
            <a:off y="142504" x="6857596"/>
            <a:ext cy="5594474" cx="5215649"/>
            <a:chOff y="0" x="6976349"/>
            <a:chExt cy="5594474" cx="5215649"/>
          </a:xfrm>
        </p:grpSpPr>
        <p:pic>
          <p:nvPicPr>
            <p:cNvPr id="61" name="Shape 61"/>
            <p:cNvPicPr preferRelativeResize="0"/>
            <p:nvPr/>
          </p:nvPicPr>
          <p:blipFill rotWithShape="1">
            <a:blip r:embed="rId3"/>
            <a:srcRect t="0" b="0" r="0" l="0"/>
            <a:stretch/>
          </p:blipFill>
          <p:spPr>
            <a:xfrm>
              <a:off y="0" x="6976349"/>
              <a:ext cy="3922168" cx="5215649"/>
            </a:xfrm>
            <a:prstGeom prst="rect">
              <a:avLst/>
            </a:prstGeom>
            <a:noFill/>
            <a:ln w="9525" cap="flat">
              <a:solidFill>
                <a:schemeClr val="dk1"/>
              </a:solidFill>
              <a:prstDash val="solid"/>
              <a:round/>
              <a:headEnd w="med" len="med" type="none"/>
              <a:tailEnd w="med" len="med" type="none"/>
            </a:ln>
          </p:spPr>
        </p:pic>
        <p:cxnSp>
          <p:nvCxnSpPr>
            <p:cNvPr id="62" name="Shape 62"/>
            <p:cNvCxnSpPr/>
            <p:nvPr/>
          </p:nvCxnSpPr>
          <p:spPr>
            <a:xfrm rot="10800000" flipH="1">
              <a:off y="3693225" x="10219121"/>
              <a:ext cy="1295607" cx="409294"/>
            </a:xfrm>
            <a:prstGeom prst="straightConnector1">
              <a:avLst/>
            </a:prstGeom>
            <a:noFill/>
            <a:ln w="57150" cap="flat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63" name="Shape 63"/>
            <p:cNvCxnSpPr/>
            <p:nvPr/>
          </p:nvCxnSpPr>
          <p:spPr>
            <a:xfrm rot="10800000" flipH="1">
              <a:off y="3760197" x="8293531"/>
              <a:ext cy="1228635" cx="508852"/>
            </a:xfrm>
            <a:prstGeom prst="straightConnector1">
              <a:avLst/>
            </a:prstGeom>
            <a:noFill/>
            <a:ln w="57150" cap="flat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sp>
          <p:nvSpPr>
            <p:cNvPr id="64" name="Shape 64"/>
            <p:cNvSpPr txBox="1"/>
            <p:nvPr/>
          </p:nvSpPr>
          <p:spPr>
            <a:xfrm>
              <a:off y="5091598" x="7245328"/>
              <a:ext cy="400109" cx="1487181"/>
            </a:xfrm>
            <a:prstGeom prst="rect">
              <a:avLst/>
            </a:prstGeom>
            <a:noFill/>
            <a:ln w="9525" cap="flat">
              <a:solidFill>
                <a:schemeClr val="dk1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Calibri"/>
                <a:buNone/>
              </a:pPr>
              <a:r>
                <a:rPr strike="noStrike" u="none" b="0" cap="none" baseline="0" sz="2000" lang="en-US" i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rtl val="0"/>
                </a:rPr>
                <a:t> Single clad</a:t>
              </a: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y="5102875" x="9427038"/>
              <a:ext cy="400109" cx="1851764"/>
            </a:xfrm>
            <a:prstGeom prst="rect">
              <a:avLst/>
            </a:prstGeom>
            <a:noFill/>
            <a:ln w="9525" cap="flat">
              <a:solidFill>
                <a:schemeClr val="dk1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Calibri"/>
                <a:buNone/>
              </a:pPr>
              <a:r>
                <a:rPr strike="noStrike" u="none" b="0" cap="none" baseline="0" sz="2000" lang="en-US" i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rtl val="0"/>
                </a:rPr>
                <a:t>    Double clad</a:t>
              </a:r>
            </a:p>
          </p:txBody>
        </p:sp>
        <p:sp>
          <p:nvSpPr>
            <p:cNvPr id="66" name="Shape 66"/>
            <p:cNvSpPr/>
            <p:nvPr/>
          </p:nvSpPr>
          <p:spPr>
            <a:xfrm>
              <a:off y="5000110" x="7137070"/>
              <a:ext cy="594364" cx="1665312"/>
            </a:xfrm>
            <a:prstGeom prst="roundRect">
              <a:avLst>
                <a:gd fmla="val 16667" name="adj"/>
              </a:avLst>
            </a:prstGeom>
            <a:noFill/>
            <a:ln w="9525" cap="flat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strike="noStrike" u="none" b="0" cap="none" baseline="0" sz="1800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rtl val="0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y="4988832" x="9340346"/>
              <a:ext cy="605641" cx="2025147"/>
            </a:xfrm>
            <a:prstGeom prst="roundRect">
              <a:avLst>
                <a:gd fmla="val 16667" name="adj"/>
              </a:avLst>
            </a:prstGeom>
            <a:noFill/>
            <a:ln w="9525" cap="flat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strike="noStrike" u="none" b="0" cap="none" baseline="0" sz="1800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rtl val="0"/>
              </a:endParaRPr>
            </a:p>
          </p:txBody>
        </p:sp>
      </p:grpSp>
      <p:sp>
        <p:nvSpPr>
          <p:cNvPr id="68" name="Shape 68"/>
          <p:cNvSpPr txBox="1"/>
          <p:nvPr/>
        </p:nvSpPr>
        <p:spPr>
          <a:xfrm>
            <a:off y="269808" x="236666"/>
            <a:ext cy="584774" cx="424453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1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Manufacturer’s Blunder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y="5851019" x="7126577"/>
            <a:ext cy="369332" cx="454450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Visually difficult to distinguish difference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4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/>
        </p:nvSpPr>
        <p:spPr>
          <a:xfrm>
            <a:off y="641268" x="1009403"/>
            <a:ext cy="5970865" cx="887086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76" name="Shape 76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5</a:t>
            </a:r>
          </a:p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y="274637" x="609600"/>
            <a:ext cy="1143000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6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Fibers categorized according to production steps: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1611084" x="609599"/>
            <a:ext cy="4804589" cx="1097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C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 off the spool, never otherwise touched.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S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Cut, straightened, but not fused or otherwise touched.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F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Cut, straightened, fused, bent, but not otherwise touched. 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B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Cut, straightened, fused, bent, but not otherwise touched. 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Cut, straightened, fused, bent, painted, but not glued.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R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 - Cut, straightened, fused, bent, painted, and then had the paint removed.</a:t>
            </a:r>
          </a:p>
          <a:p>
            <a:pPr algn="l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</a:t>
            </a:r>
            <a:r>
              <a:rPr strike="noStrike" u="none" b="1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G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” -  Cut, straightened, fused, bent, painted, and glued.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2400" i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83" name="Shape 83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0" x="143697"/>
            <a:ext cy="3543300" cx="37719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y="848320" x="3581892"/>
            <a:ext cy="1200329" cx="185700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“C”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Mean = 891.3 ADC count.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~ 70 pixels/pulse</a:t>
            </a: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4"/>
          <a:srcRect t="0" b="0" r="0" l="0"/>
          <a:stretch/>
        </p:blipFill>
        <p:spPr>
          <a:xfrm>
            <a:off y="3314700" x="143697"/>
            <a:ext cy="3543300" cx="37719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/>
          <p:nvPr/>
        </p:nvSpPr>
        <p:spPr>
          <a:xfrm>
            <a:off y="4391619" x="3581892"/>
            <a:ext cy="1200329" cx="19520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“S”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Mean = 1096 ADC count.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~ 85 pixels/pulse</a:t>
            </a:r>
          </a:p>
        </p:txBody>
      </p:sp>
      <p:pic>
        <p:nvPicPr>
          <p:cNvPr id="87" name="Shape 87"/>
          <p:cNvPicPr preferRelativeResize="0"/>
          <p:nvPr/>
        </p:nvPicPr>
        <p:blipFill rotWithShape="1">
          <a:blip r:embed="rId5"/>
          <a:srcRect t="0" b="0" r="0" l="0"/>
          <a:stretch/>
        </p:blipFill>
        <p:spPr>
          <a:xfrm>
            <a:off y="0" x="5343896"/>
            <a:ext cy="3543300" cx="377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 rotWithShape="1">
          <a:blip r:embed="rId6"/>
          <a:srcRect t="0" b="0" r="0" l="0"/>
          <a:stretch/>
        </p:blipFill>
        <p:spPr>
          <a:xfrm>
            <a:off y="3357230" x="5343896"/>
            <a:ext cy="3458237" cx="36813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y="4389369" x="8799614"/>
            <a:ext cy="1200329" cx="176942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“P”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Mean = 176.1 ADC count.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~15 pixels/pulse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877241" x="8900553"/>
            <a:ext cy="1200329" cx="18703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“B”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Mean = 624 ADC count.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~ 50 pixels / pulse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6110250" x="9719950"/>
            <a:ext cy="369332" cx="1620983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Not expected!</a:t>
            </a:r>
          </a:p>
        </p:txBody>
      </p:sp>
      <p:cxnSp>
        <p:nvCxnSpPr>
          <p:cNvPr id="92" name="Shape 92"/>
          <p:cNvCxnSpPr>
            <a:stCxn id="91" idx="1"/>
          </p:cNvCxnSpPr>
          <p:nvPr/>
        </p:nvCxnSpPr>
        <p:spPr>
          <a:xfrm rot="10800000">
            <a:off y="6285911" x="8835239"/>
            <a:ext cy="9004" cx="884710"/>
          </a:xfrm>
          <a:prstGeom prst="straightConnector1">
            <a:avLst/>
          </a:prstGeom>
          <a:noFill/>
          <a:ln w="38100" cap="flat">
            <a:solidFill>
              <a:schemeClr val="accent1"/>
            </a:solidFill>
            <a:prstDash val="solid"/>
            <a:miter/>
            <a:headEnd w="med" len="med" type="none"/>
            <a:tailEnd w="med" len="med" type="triangle"/>
          </a:ln>
        </p:spPr>
      </p:cxnSp>
      <p:sp>
        <p:nvSpPr>
          <p:cNvPr id="93" name="Shape 93"/>
          <p:cNvSpPr txBox="1"/>
          <p:nvPr/>
        </p:nvSpPr>
        <p:spPr>
          <a:xfrm>
            <a:off y="6325692" x="11751585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8" name="Shape 98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887819" x="0"/>
            <a:ext cy="5328733" cx="5672524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 txBox="1"/>
          <p:nvPr/>
        </p:nvSpPr>
        <p:spPr>
          <a:xfrm>
            <a:off y="29001" x="621570"/>
            <a:ext cy="800218" cx="48405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Paint removed: Type “R”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~ 1 pixel/pulse</a:t>
            </a:r>
          </a:p>
        </p:txBody>
      </p:sp>
      <p:pic>
        <p:nvPicPr>
          <p:cNvPr id="100" name="Shape 100"/>
          <p:cNvPicPr preferRelativeResize="0"/>
          <p:nvPr/>
        </p:nvPicPr>
        <p:blipFill rotWithShape="1">
          <a:blip r:embed="rId4"/>
          <a:srcRect t="35498" b="33839" r="0" l="0"/>
          <a:stretch/>
        </p:blipFill>
        <p:spPr>
          <a:xfrm>
            <a:off y="1570836" x="5462132"/>
            <a:ext cy="1498967" cx="6500792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pic>
        <p:nvPicPr>
          <p:cNvPr id="101" name="Shape 101"/>
          <p:cNvPicPr preferRelativeResize="0"/>
          <p:nvPr/>
        </p:nvPicPr>
        <p:blipFill rotWithShape="1">
          <a:blip r:embed="rId5"/>
          <a:srcRect t="39027" b="36681" r="2374" l="5683"/>
          <a:stretch/>
        </p:blipFill>
        <p:spPr>
          <a:xfrm>
            <a:off y="4494708" x="5819423"/>
            <a:ext cy="1211395" cx="6143501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02" name="Shape 102"/>
          <p:cNvSpPr txBox="1"/>
          <p:nvPr/>
        </p:nvSpPr>
        <p:spPr>
          <a:xfrm>
            <a:off y="3890541" x="7823384"/>
            <a:ext cy="461664" cx="213558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Never painted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y="3069803" x="1470341"/>
            <a:ext cy="461664" cx="273184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He’s dead Jim!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7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y="954600" x="7186382"/>
            <a:ext cy="461664" cx="305229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After paint is removed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10" name="Shape 110"/>
          <p:cNvPicPr preferRelativeResize="0"/>
          <p:nvPr/>
        </p:nvPicPr>
        <p:blipFill rotWithShape="1">
          <a:blip r:embed="rId3"/>
          <a:srcRect t="0" b="0" r="0" l="0"/>
          <a:stretch/>
        </p:blipFill>
        <p:spPr>
          <a:xfrm>
            <a:off y="987616" x="5223630"/>
            <a:ext cy="3737759" cx="4983678"/>
          </a:xfrm>
          <a:prstGeom prst="rect">
            <a:avLst/>
          </a:prstGeom>
          <a:noFill/>
          <a:ln w="88900" cap="sq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pic>
      <p:sp>
        <p:nvSpPr>
          <p:cNvPr id="111" name="Shape 111"/>
          <p:cNvSpPr/>
          <p:nvPr/>
        </p:nvSpPr>
        <p:spPr>
          <a:xfrm>
            <a:off y="2576946" x="7394871"/>
            <a:ext cy="553425" cx="537845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y="245806" x="5816712"/>
            <a:ext cy="584774" cx="407542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strike="noStrike" u="none" b="0" cap="none" baseline="0" sz="32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Optical Crosstalk 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y="5332019" x="5332019"/>
            <a:ext cy="1015661" cx="621079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Negligible optical crosstalk even without paper spacing &lt;1%</a:t>
            </a:r>
          </a:p>
          <a:p>
            <a:pPr algn="l" rtl="0" lvl="0" marR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Paint not necessary</a:t>
            </a:r>
          </a:p>
        </p:txBody>
      </p:sp>
      <p:grpSp>
        <p:nvGrpSpPr>
          <p:cNvPr id="114" name="Shape 114"/>
          <p:cNvGrpSpPr/>
          <p:nvPr/>
        </p:nvGrpSpPr>
        <p:grpSpPr>
          <a:xfrm>
            <a:off y="236805" x="-3313"/>
            <a:ext cy="6632093" cx="4693627"/>
            <a:chOff y="236805" x="-3313"/>
            <a:chExt cy="6632093" cx="4693627"/>
          </a:xfrm>
        </p:grpSpPr>
        <p:pic>
          <p:nvPicPr>
            <p:cNvPr id="115" name="Shape 115"/>
            <p:cNvPicPr preferRelativeResize="0"/>
            <p:nvPr/>
          </p:nvPicPr>
          <p:blipFill rotWithShape="1">
            <a:blip r:embed="rId4"/>
            <a:srcRect t="0" b="0" r="0" l="0"/>
            <a:stretch/>
          </p:blipFill>
          <p:spPr>
            <a:xfrm>
              <a:off y="4693555" x="47339"/>
              <a:ext cy="2175343" cx="23156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Shape 116"/>
            <p:cNvPicPr preferRelativeResize="0"/>
            <p:nvPr/>
          </p:nvPicPr>
          <p:blipFill rotWithShape="1">
            <a:blip r:embed="rId5"/>
            <a:srcRect t="0" b="0" r="0" l="0"/>
            <a:stretch/>
          </p:blipFill>
          <p:spPr>
            <a:xfrm>
              <a:off y="2496415" x="-3313"/>
              <a:ext cy="2222925" cx="23663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Shape 117"/>
            <p:cNvPicPr preferRelativeResize="0"/>
            <p:nvPr/>
          </p:nvPicPr>
          <p:blipFill rotWithShape="1">
            <a:blip r:embed="rId6"/>
            <a:srcRect t="0" b="0" r="0" l="0"/>
            <a:stretch/>
          </p:blipFill>
          <p:spPr>
            <a:xfrm>
              <a:off y="236805" x="0"/>
              <a:ext cy="2222927" cx="236633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Shape 118"/>
            <p:cNvPicPr preferRelativeResize="0"/>
            <p:nvPr/>
          </p:nvPicPr>
          <p:blipFill rotWithShape="1">
            <a:blip r:embed="rId7"/>
            <a:srcRect t="0" b="0" r="0" l="0"/>
            <a:stretch/>
          </p:blipFill>
          <p:spPr>
            <a:xfrm>
              <a:off y="4651014" x="2363026"/>
              <a:ext cy="2186241" cx="232728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Shape 119"/>
            <p:cNvPicPr preferRelativeResize="0"/>
            <p:nvPr/>
          </p:nvPicPr>
          <p:blipFill rotWithShape="1">
            <a:blip r:embed="rId8"/>
            <a:srcRect t="0" b="0" r="0" l="0"/>
            <a:stretch/>
          </p:blipFill>
          <p:spPr>
            <a:xfrm>
              <a:off y="2554563" x="2395834"/>
              <a:ext cy="2102805" cx="22384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Shape 120"/>
            <p:cNvPicPr preferRelativeResize="0"/>
            <p:nvPr/>
          </p:nvPicPr>
          <p:blipFill rotWithShape="1">
            <a:blip r:embed="rId9"/>
            <a:srcRect t="0" b="0" r="0" l="0"/>
            <a:stretch/>
          </p:blipFill>
          <p:spPr>
            <a:xfrm>
              <a:off y="273488" x="2363026"/>
              <a:ext cy="2186241" cx="23272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1" name="Shape 121"/>
          <p:cNvSpPr txBox="1"/>
          <p:nvPr/>
        </p:nvSpPr>
        <p:spPr>
          <a:xfrm>
            <a:off y="6446012" x="11582399"/>
            <a:ext cy="307777" cx="28405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strike="noStrike" u="none" b="0" cap="none" baseline="0" sz="1400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8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