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62" r:id="rId4"/>
    <p:sldId id="259" r:id="rId5"/>
    <p:sldId id="258" r:id="rId6"/>
    <p:sldId id="260" r:id="rId7"/>
    <p:sldId id="261" r:id="rId8"/>
    <p:sldId id="263" r:id="rId9"/>
    <p:sldId id="264" r:id="rId10"/>
    <p:sldId id="265" r:id="rId11"/>
    <p:sldId id="271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2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9E1F9FF-8DFD-4E1C-A289-319C4BEB2852}" type="datetimeFigureOut">
              <a:rPr lang="en-US"/>
              <a:pPr/>
              <a:t>8/24/2009</a:t>
            </a:fld>
            <a:endParaRPr lang="en-US"/>
          </a:p>
        </p:txBody>
      </p:sp>
      <p:sp>
        <p:nvSpPr>
          <p:cNvPr id="368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B8BF2AB-A4B3-4750-88DB-6D6807DE60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C260136-81A1-4782-AE85-882F2B01DAF0}" type="datetimeFigureOut">
              <a:rPr lang="en-US"/>
              <a:pPr>
                <a:defRPr/>
              </a:pPr>
              <a:t>8/24/2009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F9938C6-C1A2-4EA4-A4E0-E2808AECC8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7546E-3E77-472A-B0C8-7C336BD3AABD}" type="datetimeFigureOut">
              <a:rPr lang="en-US"/>
              <a:pPr>
                <a:defRPr/>
              </a:pPr>
              <a:t>8/24/2009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22DE2-F608-4549-8E6C-45EF654D1D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BBA72-BA05-49C2-9CC8-5919338BA524}" type="datetimeFigureOut">
              <a:rPr lang="en-US"/>
              <a:pPr>
                <a:defRPr/>
              </a:pPr>
              <a:t>8/24/2009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38E82-BB69-48D6-8E2D-A646A60E08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B37F7-EEC2-4B1E-80B8-43FB1251D4F7}" type="datetimeFigureOut">
              <a:rPr lang="en-US"/>
              <a:pPr>
                <a:defRPr/>
              </a:pPr>
              <a:t>8/24/2009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302C3-E9CD-4B10-AD4C-3535C2E493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F57FA42-23AC-4567-8186-852F534B38B1}" type="datetimeFigureOut">
              <a:rPr lang="en-US"/>
              <a:pPr>
                <a:defRPr/>
              </a:pPr>
              <a:t>8/24/2009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844926F-9A5B-4C9E-A1CB-02602DC703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449CF7C-A601-4286-88CA-7EE682563B71}" type="datetimeFigureOut">
              <a:rPr lang="en-US"/>
              <a:pPr>
                <a:defRPr/>
              </a:pPr>
              <a:t>8/24/2009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DFA4617-C45B-4F1E-8251-A9ABB016DF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194E96-2558-4210-AB9A-837FE3FC8A7B}" type="datetimeFigureOut">
              <a:rPr lang="en-US"/>
              <a:pPr>
                <a:defRPr/>
              </a:pPr>
              <a:t>8/24/2009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D0564B6-6A3A-4AD1-A0A7-A52538834C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38AF6B2-3E5F-4867-84F0-7E7E16062C7D}" type="datetimeFigureOut">
              <a:rPr lang="en-US"/>
              <a:pPr>
                <a:defRPr/>
              </a:pPr>
              <a:t>8/24/2009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305687B-E531-4B00-8821-26DB6ED347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F254B-6349-4AA3-AA2F-21B5E784250B}" type="datetimeFigureOut">
              <a:rPr lang="en-US"/>
              <a:pPr>
                <a:defRPr/>
              </a:pPr>
              <a:t>8/24/2009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947351-6EAF-4412-99B4-519BB3250C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3DFC18D-1889-4955-AB19-41173AE81C87}" type="datetimeFigureOut">
              <a:rPr lang="en-US"/>
              <a:pPr>
                <a:defRPr/>
              </a:pPr>
              <a:t>8/24/2009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37813B8-48F8-42C8-A516-0EDC0ACD2B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0245551-D54A-446C-8FA3-45A77DB46FE0}" type="datetimeFigureOut">
              <a:rPr lang="en-US"/>
              <a:pPr>
                <a:defRPr/>
              </a:pPr>
              <a:t>8/24/2009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8152FCA-BBEC-4680-A4EC-6866567153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A81E6071-D049-4E94-86B6-CAAAA9490987}" type="datetimeFigureOut">
              <a:rPr lang="en-US"/>
              <a:pPr>
                <a:defRPr/>
              </a:pPr>
              <a:t>8/24/2009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F742148F-C7C4-4856-86AD-A68FF961AC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4" r:id="rId4"/>
    <p:sldLayoutId id="2147483675" r:id="rId5"/>
    <p:sldLayoutId id="2147483676" r:id="rId6"/>
    <p:sldLayoutId id="2147483670" r:id="rId7"/>
    <p:sldLayoutId id="2147483677" r:id="rId8"/>
    <p:sldLayoutId id="2147483678" r:id="rId9"/>
    <p:sldLayoutId id="2147483669" r:id="rId10"/>
    <p:sldLayoutId id="214748366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Scientific Computing using GPUs</a:t>
            </a:r>
            <a:endParaRPr lang="en-US" dirty="0"/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r>
              <a:rPr lang="en-US" smtClean="0"/>
              <a:t>Jie Chen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CUDA SDK</a:t>
            </a:r>
            <a:endParaRPr lang="en-US" dirty="0"/>
          </a:p>
        </p:txBody>
      </p:sp>
      <p:pic>
        <p:nvPicPr>
          <p:cNvPr id="2253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938213" y="1481138"/>
            <a:ext cx="7267575" cy="45259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bg1"/>
                </a:solidFill>
              </a:rPr>
              <a:t>CUDA Extended 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sz="half" idx="1"/>
          </p:nvPr>
        </p:nvSpPr>
        <p:spPr>
          <a:xfrm>
            <a:off x="457200" y="1481138"/>
            <a:ext cx="4038600" cy="4525962"/>
          </a:xfrm>
        </p:spPr>
        <p:txBody>
          <a:bodyPr/>
          <a:lstStyle/>
          <a:p>
            <a:pPr eaLnBrk="1" hangingPunct="1">
              <a:spcBef>
                <a:spcPts val="5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600" b="1" smtClean="0">
                <a:solidFill>
                  <a:schemeClr val="bg1"/>
                </a:solidFill>
              </a:rPr>
              <a:t>Declspecs</a:t>
            </a:r>
          </a:p>
          <a:p>
            <a:pPr lvl="1" eaLnBrk="1" hangingPunct="1">
              <a:spcBef>
                <a:spcPts val="4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600" b="1" smtClean="0">
                <a:solidFill>
                  <a:schemeClr val="bg1"/>
                </a:solidFill>
              </a:rPr>
              <a:t>global, device, shared, local, constant</a:t>
            </a:r>
          </a:p>
          <a:p>
            <a:pPr eaLnBrk="1" hangingPunct="1">
              <a:spcBef>
                <a:spcPts val="500"/>
              </a:spcBef>
              <a:buFont typeface="Times New Roman" pitchFamily="18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1600" b="1" smtClean="0">
              <a:solidFill>
                <a:schemeClr val="bg1"/>
              </a:solidFill>
            </a:endParaRPr>
          </a:p>
          <a:p>
            <a:pPr eaLnBrk="1" hangingPunct="1">
              <a:spcBef>
                <a:spcPts val="5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600" b="1" smtClean="0">
                <a:solidFill>
                  <a:schemeClr val="bg1"/>
                </a:solidFill>
              </a:rPr>
              <a:t>Keywords</a:t>
            </a:r>
          </a:p>
          <a:p>
            <a:pPr lvl="1" eaLnBrk="1" hangingPunct="1">
              <a:spcBef>
                <a:spcPts val="4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600" b="1" smtClean="0">
                <a:solidFill>
                  <a:schemeClr val="bg1"/>
                </a:solidFill>
              </a:rPr>
              <a:t>threadIdx, blockIdx</a:t>
            </a:r>
          </a:p>
          <a:p>
            <a:pPr eaLnBrk="1" hangingPunct="1">
              <a:spcBef>
                <a:spcPts val="5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600" b="1" smtClean="0">
                <a:solidFill>
                  <a:schemeClr val="bg1"/>
                </a:solidFill>
              </a:rPr>
              <a:t>Intrinsics</a:t>
            </a:r>
          </a:p>
          <a:p>
            <a:pPr lvl="1" eaLnBrk="1" hangingPunct="1">
              <a:spcBef>
                <a:spcPts val="4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600" b="1" smtClean="0">
                <a:solidFill>
                  <a:schemeClr val="bg1"/>
                </a:solidFill>
              </a:rPr>
              <a:t>__syncthreads</a:t>
            </a:r>
          </a:p>
          <a:p>
            <a:pPr eaLnBrk="1" hangingPunct="1">
              <a:spcBef>
                <a:spcPts val="500"/>
              </a:spcBef>
              <a:buFont typeface="Times New Roman" pitchFamily="18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1600" b="1" smtClean="0">
              <a:solidFill>
                <a:schemeClr val="bg1"/>
              </a:solidFill>
            </a:endParaRPr>
          </a:p>
          <a:p>
            <a:pPr eaLnBrk="1" hangingPunct="1">
              <a:spcBef>
                <a:spcPts val="5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600" b="1" smtClean="0">
                <a:solidFill>
                  <a:schemeClr val="bg1"/>
                </a:solidFill>
              </a:rPr>
              <a:t>Runtime API</a:t>
            </a:r>
          </a:p>
          <a:p>
            <a:pPr lvl="1" eaLnBrk="1" hangingPunct="1">
              <a:spcBef>
                <a:spcPts val="4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600" b="1" smtClean="0">
                <a:solidFill>
                  <a:schemeClr val="bg1"/>
                </a:solidFill>
              </a:rPr>
              <a:t>Memory, symbol, execution management</a:t>
            </a:r>
          </a:p>
          <a:p>
            <a:pPr eaLnBrk="1" hangingPunct="1">
              <a:spcBef>
                <a:spcPts val="500"/>
              </a:spcBef>
              <a:buFont typeface="Times New Roman" pitchFamily="18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1600" b="1" smtClean="0">
              <a:solidFill>
                <a:schemeClr val="bg1"/>
              </a:solidFill>
            </a:endParaRPr>
          </a:p>
          <a:p>
            <a:pPr eaLnBrk="1" hangingPunct="1">
              <a:spcBef>
                <a:spcPts val="5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1600" b="1" smtClean="0">
                <a:solidFill>
                  <a:schemeClr val="bg1"/>
                </a:solidFill>
              </a:rPr>
              <a:t>Function launch</a:t>
            </a:r>
          </a:p>
        </p:txBody>
      </p:sp>
      <p:sp>
        <p:nvSpPr>
          <p:cNvPr id="23556" name="Text Box 3"/>
          <p:cNvSpPr>
            <a:spLocks noGrp="1" noChangeArrowheads="1"/>
          </p:cNvSpPr>
          <p:nvPr>
            <p:ph sz="half" idx="2"/>
          </p:nvPr>
        </p:nvSpPr>
        <p:spPr>
          <a:xfrm>
            <a:off x="4648200" y="1481138"/>
            <a:ext cx="4038600" cy="5060950"/>
          </a:xfrm>
        </p:spPr>
        <p:txBody>
          <a:bodyPr lIns="90000" tIns="46800" rIns="90000" bIns="46800">
            <a:spAutoFit/>
          </a:bodyPr>
          <a:lstStyle/>
          <a:p>
            <a:pPr eaLnBrk="1" hangingPunct="1"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smtClean="0">
                <a:solidFill>
                  <a:srgbClr val="000000"/>
                </a:solidFill>
                <a:latin typeface="Courier New" pitchFamily="49" charset="0"/>
                <a:cs typeface="DejaVu Sans" pitchFamily="34" charset="0"/>
              </a:rPr>
              <a:t>__device__ float filter[N]; </a:t>
            </a:r>
          </a:p>
          <a:p>
            <a:pPr eaLnBrk="1" hangingPunct="1"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400" smtClean="0">
              <a:solidFill>
                <a:srgbClr val="000000"/>
              </a:solidFill>
              <a:latin typeface="Courier New" pitchFamily="49" charset="0"/>
              <a:cs typeface="DejaVu Sans" pitchFamily="34" charset="0"/>
            </a:endParaRPr>
          </a:p>
          <a:p>
            <a:pPr eaLnBrk="1" hangingPunct="1"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smtClean="0">
                <a:solidFill>
                  <a:srgbClr val="000000"/>
                </a:solidFill>
                <a:latin typeface="Courier New" pitchFamily="49" charset="0"/>
                <a:cs typeface="DejaVu Sans" pitchFamily="34" charset="0"/>
              </a:rPr>
              <a:t>__global__ void convolve (float *image)  {</a:t>
            </a:r>
          </a:p>
          <a:p>
            <a:pPr eaLnBrk="1" hangingPunct="1"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smtClean="0">
                <a:solidFill>
                  <a:srgbClr val="000000"/>
                </a:solidFill>
                <a:latin typeface="Courier New" pitchFamily="49" charset="0"/>
                <a:cs typeface="DejaVu Sans" pitchFamily="34" charset="0"/>
              </a:rPr>
              <a:t>  __shared__ float region[M];</a:t>
            </a:r>
          </a:p>
          <a:p>
            <a:pPr eaLnBrk="1" hangingPunct="1"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smtClean="0">
                <a:solidFill>
                  <a:srgbClr val="000000"/>
                </a:solidFill>
                <a:latin typeface="Courier New" pitchFamily="49" charset="0"/>
                <a:cs typeface="DejaVu Sans" pitchFamily="34" charset="0"/>
              </a:rPr>
              <a:t>  ... </a:t>
            </a:r>
          </a:p>
          <a:p>
            <a:pPr eaLnBrk="1" hangingPunct="1"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smtClean="0">
                <a:solidFill>
                  <a:srgbClr val="000000"/>
                </a:solidFill>
                <a:latin typeface="Courier New" pitchFamily="49" charset="0"/>
                <a:cs typeface="DejaVu Sans" pitchFamily="34" charset="0"/>
              </a:rPr>
              <a:t>  region[threadIdx] = image[i]; </a:t>
            </a:r>
          </a:p>
          <a:p>
            <a:pPr eaLnBrk="1" hangingPunct="1"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400" smtClean="0">
              <a:solidFill>
                <a:srgbClr val="000000"/>
              </a:solidFill>
              <a:latin typeface="Courier New" pitchFamily="49" charset="0"/>
              <a:cs typeface="DejaVu Sans" pitchFamily="34" charset="0"/>
            </a:endParaRPr>
          </a:p>
          <a:p>
            <a:pPr eaLnBrk="1" hangingPunct="1"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smtClean="0">
                <a:solidFill>
                  <a:srgbClr val="000000"/>
                </a:solidFill>
                <a:latin typeface="Courier New" pitchFamily="49" charset="0"/>
                <a:cs typeface="DejaVu Sans" pitchFamily="34" charset="0"/>
              </a:rPr>
              <a:t>  __syncthreads()  </a:t>
            </a:r>
          </a:p>
          <a:p>
            <a:pPr eaLnBrk="1" hangingPunct="1"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smtClean="0">
                <a:solidFill>
                  <a:srgbClr val="000000"/>
                </a:solidFill>
                <a:latin typeface="Courier New" pitchFamily="49" charset="0"/>
                <a:cs typeface="DejaVu Sans" pitchFamily="34" charset="0"/>
              </a:rPr>
              <a:t>  ... </a:t>
            </a:r>
          </a:p>
          <a:p>
            <a:pPr eaLnBrk="1" hangingPunct="1"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smtClean="0">
                <a:solidFill>
                  <a:srgbClr val="000000"/>
                </a:solidFill>
                <a:latin typeface="Courier New" pitchFamily="49" charset="0"/>
                <a:cs typeface="DejaVu Sans" pitchFamily="34" charset="0"/>
              </a:rPr>
              <a:t>  image[j] = result;</a:t>
            </a:r>
          </a:p>
          <a:p>
            <a:pPr eaLnBrk="1" hangingPunct="1"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smtClean="0">
                <a:solidFill>
                  <a:srgbClr val="000000"/>
                </a:solidFill>
                <a:latin typeface="Courier New" pitchFamily="49" charset="0"/>
                <a:cs typeface="DejaVu Sans" pitchFamily="34" charset="0"/>
              </a:rPr>
              <a:t>}</a:t>
            </a:r>
          </a:p>
          <a:p>
            <a:pPr eaLnBrk="1" hangingPunct="1"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400" smtClean="0">
              <a:solidFill>
                <a:srgbClr val="000000"/>
              </a:solidFill>
              <a:latin typeface="Courier New" pitchFamily="49" charset="0"/>
              <a:cs typeface="DejaVu Sans" pitchFamily="34" charset="0"/>
            </a:endParaRPr>
          </a:p>
          <a:p>
            <a:pPr eaLnBrk="1" hangingPunct="1"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smtClean="0">
                <a:solidFill>
                  <a:srgbClr val="000000"/>
                </a:solidFill>
                <a:latin typeface="Courier New" pitchFamily="49" charset="0"/>
                <a:cs typeface="DejaVu Sans" pitchFamily="34" charset="0"/>
              </a:rPr>
              <a:t>// Allocate GPU memory</a:t>
            </a:r>
          </a:p>
          <a:p>
            <a:pPr eaLnBrk="1" hangingPunct="1"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smtClean="0">
                <a:solidFill>
                  <a:srgbClr val="000000"/>
                </a:solidFill>
                <a:latin typeface="Courier New" pitchFamily="49" charset="0"/>
                <a:cs typeface="DejaVu Sans" pitchFamily="34" charset="0"/>
              </a:rPr>
              <a:t>void *myimage = cudaMalloc(bytes)‏</a:t>
            </a:r>
          </a:p>
          <a:p>
            <a:pPr eaLnBrk="1" hangingPunct="1"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400" smtClean="0">
              <a:solidFill>
                <a:srgbClr val="000000"/>
              </a:solidFill>
              <a:latin typeface="Courier New" pitchFamily="49" charset="0"/>
              <a:cs typeface="DejaVu Sans" pitchFamily="34" charset="0"/>
            </a:endParaRPr>
          </a:p>
          <a:p>
            <a:pPr eaLnBrk="1" hangingPunct="1"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400" smtClean="0">
              <a:solidFill>
                <a:srgbClr val="000000"/>
              </a:solidFill>
              <a:latin typeface="Courier New" pitchFamily="49" charset="0"/>
              <a:cs typeface="DejaVu Sans" pitchFamily="34" charset="0"/>
            </a:endParaRPr>
          </a:p>
          <a:p>
            <a:pPr eaLnBrk="1" hangingPunct="1"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smtClean="0">
                <a:solidFill>
                  <a:srgbClr val="000000"/>
                </a:solidFill>
                <a:latin typeface="Courier New" pitchFamily="49" charset="0"/>
                <a:cs typeface="DejaVu Sans" pitchFamily="34" charset="0"/>
              </a:rPr>
              <a:t>// 100 blocks, 10 threads per block</a:t>
            </a:r>
          </a:p>
          <a:p>
            <a:pPr eaLnBrk="1" hangingPunct="1"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smtClean="0">
                <a:solidFill>
                  <a:srgbClr val="000000"/>
                </a:solidFill>
                <a:latin typeface="Courier New" pitchFamily="49" charset="0"/>
                <a:cs typeface="DejaVu Sans" pitchFamily="34" charset="0"/>
              </a:rPr>
              <a:t>convolve&lt;&lt;&lt;100, 10&gt;&gt;&gt; (myimage);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CUDA Program</a:t>
            </a:r>
            <a:endParaRPr lang="en-US" dirty="0"/>
          </a:p>
        </p:txBody>
      </p:sp>
      <p:pic>
        <p:nvPicPr>
          <p:cNvPr id="245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746125" y="1481138"/>
            <a:ext cx="7651750" cy="45259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Wilson-Dirac Matrix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/>
              <a:t>M = -1/2 *  </a:t>
            </a:r>
            <a:r>
              <a:rPr lang="en-US" dirty="0" err="1" smtClean="0"/>
              <a:t>Dx,x</a:t>
            </a:r>
            <a:r>
              <a:rPr lang="en-US" dirty="0" smtClean="0"/>
              <a:t>’ + (4 + m)</a:t>
            </a:r>
            <a:r>
              <a:rPr lang="el-GR" dirty="0" smtClean="0"/>
              <a:t>δ</a:t>
            </a:r>
            <a:r>
              <a:rPr lang="en-US" dirty="0" err="1" smtClean="0"/>
              <a:t>x,x</a:t>
            </a:r>
            <a:r>
              <a:rPr lang="en-US" dirty="0" smtClean="0"/>
              <a:t>’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/>
              <a:t>M(U) x = b where U is gauge field, b is source spin vector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err="1" smtClean="0"/>
              <a:t>Dslash</a:t>
            </a:r>
            <a:r>
              <a:rPr lang="en-US" dirty="0" smtClean="0"/>
              <a:t> is an application of D to a </a:t>
            </a:r>
            <a:r>
              <a:rPr lang="en-US" dirty="0" err="1" smtClean="0"/>
              <a:t>spinor</a:t>
            </a:r>
            <a:r>
              <a:rPr lang="en-US" dirty="0" smtClean="0"/>
              <a:t> field.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Quarks live on sites (24 floats each)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err="1" smtClean="0"/>
              <a:t>Spinor</a:t>
            </a:r>
            <a:r>
              <a:rPr lang="en-US" dirty="0" smtClean="0"/>
              <a:t> (4 x 3 complex numbers)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Gluons live on links (18 floats each)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/>
              <a:t>Gauge field: 3 x 3 color complex matrices (SU(3) matrix)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Most calculations are multiplications of </a:t>
            </a:r>
            <a:r>
              <a:rPr lang="en-US" dirty="0" err="1" smtClean="0"/>
              <a:t>spinors</a:t>
            </a:r>
            <a:r>
              <a:rPr lang="en-US" dirty="0" smtClean="0"/>
              <a:t> and gauge field.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LQCD Calculation at JLAB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/>
                </a:solidFill>
              </a:rPr>
              <a:t>LQCD at JLAB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1752600"/>
            <a:ext cx="3352800" cy="33528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Connector 6"/>
          <p:cNvCxnSpPr>
            <a:stCxn id="5" idx="0"/>
            <a:endCxn id="5" idx="2"/>
          </p:cNvCxnSpPr>
          <p:nvPr/>
        </p:nvCxnSpPr>
        <p:spPr>
          <a:xfrm rot="16200000" flipH="1">
            <a:off x="685800" y="3429000"/>
            <a:ext cx="33528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5" idx="1"/>
            <a:endCxn id="5" idx="3"/>
          </p:cNvCxnSpPr>
          <p:nvPr/>
        </p:nvCxnSpPr>
        <p:spPr>
          <a:xfrm rot="10800000" flipH="1">
            <a:off x="685800" y="3429000"/>
            <a:ext cx="33528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533400" y="1600200"/>
            <a:ext cx="304800" cy="3048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33400" y="3276600"/>
            <a:ext cx="304800" cy="304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886200" y="1600200"/>
            <a:ext cx="304800" cy="3048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33400" y="4876800"/>
            <a:ext cx="304800" cy="3048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886200" y="4876800"/>
            <a:ext cx="304800" cy="3048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886200" y="3276600"/>
            <a:ext cx="304800" cy="304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209800" y="1600200"/>
            <a:ext cx="304800" cy="304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2209800" y="4876800"/>
            <a:ext cx="304800" cy="304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2209800" y="3276600"/>
            <a:ext cx="304800" cy="3048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Arc 19"/>
          <p:cNvSpPr/>
          <p:nvPr/>
        </p:nvSpPr>
        <p:spPr>
          <a:xfrm>
            <a:off x="1981200" y="3581400"/>
            <a:ext cx="762000" cy="1295400"/>
          </a:xfrm>
          <a:prstGeom prst="arc">
            <a:avLst>
              <a:gd name="adj1" fmla="val 16200000"/>
              <a:gd name="adj2" fmla="val 5243530"/>
            </a:avLst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Arc 20"/>
          <p:cNvSpPr/>
          <p:nvPr/>
        </p:nvSpPr>
        <p:spPr>
          <a:xfrm>
            <a:off x="1905000" y="1905000"/>
            <a:ext cx="838200" cy="1371600"/>
          </a:xfrm>
          <a:prstGeom prst="arc">
            <a:avLst>
              <a:gd name="adj1" fmla="val 16200000"/>
              <a:gd name="adj2" fmla="val 5243530"/>
            </a:avLst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Arc 21"/>
          <p:cNvSpPr/>
          <p:nvPr/>
        </p:nvSpPr>
        <p:spPr>
          <a:xfrm flipH="1">
            <a:off x="1981200" y="3581400"/>
            <a:ext cx="838200" cy="1295400"/>
          </a:xfrm>
          <a:prstGeom prst="arc">
            <a:avLst>
              <a:gd name="adj1" fmla="val 16200000"/>
              <a:gd name="adj2" fmla="val 5243530"/>
            </a:avLst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Arc 22"/>
          <p:cNvSpPr/>
          <p:nvPr/>
        </p:nvSpPr>
        <p:spPr>
          <a:xfrm flipH="1">
            <a:off x="1981200" y="1905000"/>
            <a:ext cx="838200" cy="1371600"/>
          </a:xfrm>
          <a:prstGeom prst="arc">
            <a:avLst>
              <a:gd name="adj1" fmla="val 16200000"/>
              <a:gd name="adj2" fmla="val 5243530"/>
            </a:avLst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Arc 23"/>
          <p:cNvSpPr/>
          <p:nvPr/>
        </p:nvSpPr>
        <p:spPr>
          <a:xfrm rot="16200000">
            <a:off x="1104900" y="2705100"/>
            <a:ext cx="838200" cy="1371600"/>
          </a:xfrm>
          <a:prstGeom prst="arc">
            <a:avLst>
              <a:gd name="adj1" fmla="val 16200000"/>
              <a:gd name="adj2" fmla="val 5243530"/>
            </a:avLst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Arc 24"/>
          <p:cNvSpPr/>
          <p:nvPr/>
        </p:nvSpPr>
        <p:spPr>
          <a:xfrm rot="16200000">
            <a:off x="2781300" y="2705100"/>
            <a:ext cx="838200" cy="1371600"/>
          </a:xfrm>
          <a:prstGeom prst="arc">
            <a:avLst>
              <a:gd name="adj1" fmla="val 16200000"/>
              <a:gd name="adj2" fmla="val 5243530"/>
            </a:avLst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Arc 25"/>
          <p:cNvSpPr/>
          <p:nvPr/>
        </p:nvSpPr>
        <p:spPr>
          <a:xfrm rot="5400000">
            <a:off x="1104900" y="2705100"/>
            <a:ext cx="838200" cy="1371600"/>
          </a:xfrm>
          <a:prstGeom prst="arc">
            <a:avLst>
              <a:gd name="adj1" fmla="val 16200000"/>
              <a:gd name="adj2" fmla="val 5243530"/>
            </a:avLst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Arc 26"/>
          <p:cNvSpPr/>
          <p:nvPr/>
        </p:nvSpPr>
        <p:spPr>
          <a:xfrm rot="5400000">
            <a:off x="2781300" y="2705100"/>
            <a:ext cx="838200" cy="1371600"/>
          </a:xfrm>
          <a:prstGeom prst="arc">
            <a:avLst>
              <a:gd name="adj1" fmla="val 16200000"/>
              <a:gd name="adj2" fmla="val 5243530"/>
            </a:avLst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647" name="TextBox 27"/>
          <p:cNvSpPr txBox="1">
            <a:spLocks noChangeArrowheads="1"/>
          </p:cNvSpPr>
          <p:nvPr/>
        </p:nvSpPr>
        <p:spPr bwMode="auto">
          <a:xfrm>
            <a:off x="5257800" y="1828800"/>
            <a:ext cx="23415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Lucida Sans Unicode" pitchFamily="34" charset="0"/>
              </a:rPr>
              <a:t>1 output quark site</a:t>
            </a:r>
          </a:p>
          <a:p>
            <a:r>
              <a:rPr lang="en-US">
                <a:solidFill>
                  <a:schemeClr val="bg1"/>
                </a:solidFill>
                <a:latin typeface="Lucida Sans Unicode" pitchFamily="34" charset="0"/>
              </a:rPr>
              <a:t>(24 floats)</a:t>
            </a:r>
          </a:p>
        </p:txBody>
      </p:sp>
      <p:sp>
        <p:nvSpPr>
          <p:cNvPr id="26648" name="TextBox 29"/>
          <p:cNvSpPr txBox="1">
            <a:spLocks noChangeArrowheads="1"/>
          </p:cNvSpPr>
          <p:nvPr/>
        </p:nvSpPr>
        <p:spPr bwMode="auto">
          <a:xfrm>
            <a:off x="5257800" y="2895600"/>
            <a:ext cx="2616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Lucida Sans Unicode" pitchFamily="34" charset="0"/>
              </a:rPr>
              <a:t>2 x 4 input quark site</a:t>
            </a:r>
          </a:p>
          <a:p>
            <a:r>
              <a:rPr lang="en-US">
                <a:solidFill>
                  <a:schemeClr val="bg1"/>
                </a:solidFill>
                <a:latin typeface="Lucida Sans Unicode" pitchFamily="34" charset="0"/>
              </a:rPr>
              <a:t>(24 x 8 floats)</a:t>
            </a:r>
          </a:p>
        </p:txBody>
      </p:sp>
      <p:sp>
        <p:nvSpPr>
          <p:cNvPr id="26649" name="TextBox 30"/>
          <p:cNvSpPr txBox="1">
            <a:spLocks noChangeArrowheads="1"/>
          </p:cNvSpPr>
          <p:nvPr/>
        </p:nvSpPr>
        <p:spPr bwMode="auto">
          <a:xfrm>
            <a:off x="5334000" y="4038600"/>
            <a:ext cx="27384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Lucida Sans Unicode" pitchFamily="34" charset="0"/>
              </a:rPr>
              <a:t>2 x 4 input gluon links</a:t>
            </a:r>
          </a:p>
          <a:p>
            <a:r>
              <a:rPr lang="en-US">
                <a:solidFill>
                  <a:schemeClr val="bg1"/>
                </a:solidFill>
                <a:latin typeface="Lucida Sans Unicode" pitchFamily="34" charset="0"/>
              </a:rPr>
              <a:t>(18 x 8 floats)</a:t>
            </a:r>
          </a:p>
        </p:txBody>
      </p:sp>
      <p:sp>
        <p:nvSpPr>
          <p:cNvPr id="26650" name="TextBox 31"/>
          <p:cNvSpPr txBox="1">
            <a:spLocks noChangeArrowheads="1"/>
          </p:cNvSpPr>
          <p:nvPr/>
        </p:nvSpPr>
        <p:spPr bwMode="auto">
          <a:xfrm>
            <a:off x="1600200" y="5562600"/>
            <a:ext cx="5502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Lucida Sans Unicode" pitchFamily="34" charset="0"/>
              </a:rPr>
              <a:t>Total memory: 4 x 32 x (24 + 4 x18) = 384 MB</a:t>
            </a:r>
          </a:p>
        </p:txBody>
      </p:sp>
      <p:sp>
        <p:nvSpPr>
          <p:cNvPr id="26651" name="TextBox 32"/>
          <p:cNvSpPr txBox="1">
            <a:spLocks noChangeArrowheads="1"/>
          </p:cNvSpPr>
          <p:nvPr/>
        </p:nvSpPr>
        <p:spPr bwMode="auto">
          <a:xfrm>
            <a:off x="5334000" y="4953000"/>
            <a:ext cx="25495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Lucida Sans Unicode" pitchFamily="34" charset="0"/>
              </a:rPr>
              <a:t>1320 Flops/each site</a:t>
            </a:r>
          </a:p>
        </p:txBody>
      </p:sp>
      <p:sp>
        <p:nvSpPr>
          <p:cNvPr id="26652" name="TextBox 33"/>
          <p:cNvSpPr txBox="1">
            <a:spLocks noChangeArrowheads="1"/>
          </p:cNvSpPr>
          <p:nvPr/>
        </p:nvSpPr>
        <p:spPr bwMode="auto">
          <a:xfrm>
            <a:off x="3962400" y="5410200"/>
            <a:ext cx="330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Lucida Sans Unicode" pitchFamily="34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Dslash/Clover on Intel CPUs</a:t>
            </a:r>
          </a:p>
          <a:p>
            <a:pPr lvl="1" eaLnBrk="1" hangingPunct="1"/>
            <a:r>
              <a:rPr lang="en-US" smtClean="0"/>
              <a:t>~ 20 Gflops on Nehalem 8 cores.</a:t>
            </a:r>
          </a:p>
          <a:p>
            <a:pPr eaLnBrk="1" hangingPunct="1"/>
            <a:r>
              <a:rPr lang="en-US" sz="3200" smtClean="0"/>
              <a:t>Dslash/Clover on Tesla GPUs</a:t>
            </a:r>
          </a:p>
          <a:p>
            <a:pPr lvl="1" eaLnBrk="1" hangingPunct="1"/>
            <a:r>
              <a:rPr lang="en-US" smtClean="0"/>
              <a:t>~80 Gflops on single C1060</a:t>
            </a:r>
          </a:p>
          <a:p>
            <a:pPr eaLnBrk="1" hangingPunct="1"/>
            <a:r>
              <a:rPr lang="en-US" sz="3200" smtClean="0"/>
              <a:t>Dlassh/Clover on Multiple GPUs</a:t>
            </a:r>
          </a:p>
          <a:p>
            <a:pPr lvl="1" eaLnBrk="1" hangingPunct="1"/>
            <a:r>
              <a:rPr lang="en-US" smtClean="0"/>
              <a:t>~240 Gflops on 4 C1060 GPUs with MPI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LQCD at JLAB</a:t>
            </a:r>
            <a:endParaRPr lang="en-US" dirty="0"/>
          </a:p>
        </p:txBody>
      </p:sp>
      <p:pic>
        <p:nvPicPr>
          <p:cNvPr id="2765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4327525"/>
            <a:ext cx="4029075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Data Parallel</a:t>
            </a:r>
          </a:p>
          <a:p>
            <a:pPr lvl="1" eaLnBrk="1" hangingPunct="1"/>
            <a:r>
              <a:rPr lang="en-US" smtClean="0"/>
              <a:t>Any non-data parallel code will slow down applications.</a:t>
            </a:r>
          </a:p>
          <a:p>
            <a:pPr eaLnBrk="1" hangingPunct="1"/>
            <a:r>
              <a:rPr lang="en-US" smtClean="0"/>
              <a:t>Memory layout</a:t>
            </a:r>
          </a:p>
          <a:p>
            <a:pPr lvl="1" eaLnBrk="1" hangingPunct="1"/>
            <a:r>
              <a:rPr lang="en-US" smtClean="0"/>
              <a:t>Avoid memory access conflicts</a:t>
            </a:r>
          </a:p>
          <a:p>
            <a:pPr lvl="1" eaLnBrk="1" hangingPunct="1"/>
            <a:r>
              <a:rPr lang="en-US" smtClean="0"/>
              <a:t>Half-warp threads (16 threads) could access all memory in one transaction</a:t>
            </a:r>
          </a:p>
          <a:p>
            <a:pPr eaLnBrk="1" hangingPunct="1"/>
            <a:r>
              <a:rPr lang="en-US" smtClean="0"/>
              <a:t>Use shared memory or registers</a:t>
            </a:r>
          </a:p>
          <a:p>
            <a:pPr lvl="1" eaLnBrk="1" hangingPunct="1"/>
            <a:r>
              <a:rPr lang="en-US" smtClean="0"/>
              <a:t>Local and global memory too slow</a:t>
            </a:r>
          </a:p>
          <a:p>
            <a:pPr lvl="2" eaLnBrk="1" hangingPunct="1"/>
            <a:r>
              <a:rPr lang="en-US" smtClean="0"/>
              <a:t>At least 100 times slower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Lessons Learned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Why GPUs</a:t>
            </a:r>
            <a:endParaRPr lang="en-US" dirty="0"/>
          </a:p>
        </p:txBody>
      </p:sp>
      <p:pic>
        <p:nvPicPr>
          <p:cNvPr id="1433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447800"/>
            <a:ext cx="7086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Why GPUs</a:t>
            </a:r>
            <a:endParaRPr lang="en-US" dirty="0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533400" y="1524000"/>
            <a:ext cx="7924800" cy="4419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57200" y="1600200"/>
            <a:ext cx="8086725" cy="2886075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Why GPUs</a:t>
            </a:r>
            <a:endParaRPr lang="en-US" dirty="0"/>
          </a:p>
        </p:txBody>
      </p:sp>
      <p:sp>
        <p:nvSpPr>
          <p:cNvPr id="16387" name="TextBox 5"/>
          <p:cNvSpPr txBox="1">
            <a:spLocks noChangeArrowheads="1"/>
          </p:cNvSpPr>
          <p:nvPr/>
        </p:nvSpPr>
        <p:spPr bwMode="auto">
          <a:xfrm>
            <a:off x="609600" y="5029200"/>
            <a:ext cx="82248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Lucida Sans Unicode" pitchFamily="34" charset="0"/>
              </a:rPr>
              <a:t>30 Multi-Processors each contains 8 cores at 1.4 GHz</a:t>
            </a:r>
          </a:p>
        </p:txBody>
      </p:sp>
      <p:sp>
        <p:nvSpPr>
          <p:cNvPr id="16388" name="TextBox 6"/>
          <p:cNvSpPr txBox="1">
            <a:spLocks noChangeArrowheads="1"/>
          </p:cNvSpPr>
          <p:nvPr/>
        </p:nvSpPr>
        <p:spPr bwMode="auto">
          <a:xfrm>
            <a:off x="1828800" y="5791200"/>
            <a:ext cx="6661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4GB GDDR3 memory offers ~100GB/s memory bandwidth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smtClean="0"/>
              <a:t>General Purpose computation using GPU</a:t>
            </a:r>
            <a:br>
              <a:rPr lang="en-GB" sz="2400" smtClean="0"/>
            </a:br>
            <a:r>
              <a:rPr lang="en-GB" sz="2400" smtClean="0"/>
              <a:t>in applications other than 3D graphics</a:t>
            </a:r>
          </a:p>
          <a:p>
            <a:pPr lvl="1" eaLnBrk="1" hangingPunct="1">
              <a:spcBef>
                <a:spcPts val="5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smtClean="0"/>
              <a:t>GPU accelerates critical path of application</a:t>
            </a:r>
          </a:p>
          <a:p>
            <a:pPr eaLnBrk="1" hangingPunct="1"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smtClean="0">
                <a:solidFill>
                  <a:srgbClr val="FF0000"/>
                </a:solidFill>
              </a:rPr>
              <a:t>Data parallel algorithms </a:t>
            </a:r>
            <a:r>
              <a:rPr lang="en-GB" sz="2400" smtClean="0"/>
              <a:t>leverage GPU attributes</a:t>
            </a:r>
          </a:p>
          <a:p>
            <a:pPr lvl="1" eaLnBrk="1" hangingPunct="1">
              <a:spcBef>
                <a:spcPts val="5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smtClean="0"/>
              <a:t>Large data arrays, streaming throughput</a:t>
            </a:r>
          </a:p>
          <a:p>
            <a:pPr lvl="1" eaLnBrk="1" hangingPunct="1">
              <a:spcBef>
                <a:spcPts val="5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smtClean="0"/>
              <a:t>Fine-grain SIMD parallelism</a:t>
            </a:r>
          </a:p>
          <a:p>
            <a:pPr lvl="1" eaLnBrk="1" hangingPunct="1">
              <a:spcBef>
                <a:spcPts val="5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smtClean="0"/>
              <a:t>Low-latency floating point (FP) computation</a:t>
            </a:r>
          </a:p>
          <a:p>
            <a:pPr eaLnBrk="1" hangingPunct="1"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smtClean="0"/>
              <a:t>Applications – see //GPGPU.org</a:t>
            </a:r>
          </a:p>
          <a:p>
            <a:pPr lvl="1" eaLnBrk="1" hangingPunct="1">
              <a:spcBef>
                <a:spcPts val="5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smtClean="0"/>
              <a:t>Game effects (FX) physics, image processing</a:t>
            </a:r>
          </a:p>
          <a:p>
            <a:pPr lvl="1" eaLnBrk="1" hangingPunct="1">
              <a:spcBef>
                <a:spcPts val="5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smtClean="0"/>
              <a:t>Physical modeling, computational engineering, matrix algebra, convolution, correlation, sorting</a:t>
            </a:r>
          </a:p>
          <a:p>
            <a:pPr eaLnBrk="1" hangingPunct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What is GPGPU?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CUDA</a:t>
            </a:r>
          </a:p>
          <a:p>
            <a:pPr lvl="1" eaLnBrk="1" hangingPunct="1"/>
            <a:r>
              <a:rPr lang="en-GB" sz="2000" smtClean="0"/>
              <a:t>Compute Unified Device Arc</a:t>
            </a:r>
            <a:r>
              <a:rPr lang="en-GB" sz="1800" smtClean="0"/>
              <a:t>hitecture</a:t>
            </a:r>
          </a:p>
          <a:p>
            <a:pPr lvl="2" eaLnBrk="1" hangingPunct="1"/>
            <a:r>
              <a:rPr lang="en-GB" smtClean="0"/>
              <a:t>NVIDIA Specific</a:t>
            </a:r>
          </a:p>
          <a:p>
            <a:pPr eaLnBrk="1" hangingPunct="1"/>
            <a:r>
              <a:rPr lang="en-GB" smtClean="0"/>
              <a:t>OpenCL</a:t>
            </a:r>
          </a:p>
          <a:p>
            <a:pPr lvl="1" eaLnBrk="1" hangingPunct="1"/>
            <a:r>
              <a:rPr lang="en-US" sz="2000" smtClean="0"/>
              <a:t>The open standard for parallel programming of heterogeneous systems</a:t>
            </a:r>
          </a:p>
          <a:p>
            <a:pPr lvl="2" eaLnBrk="1" hangingPunct="1"/>
            <a:r>
              <a:rPr lang="en-US" sz="1800" smtClean="0"/>
              <a:t>Hardware independent</a:t>
            </a:r>
          </a:p>
          <a:p>
            <a:pPr lvl="2" eaLnBrk="1" hangingPunct="1"/>
            <a:r>
              <a:rPr lang="en-US" sz="1800" smtClean="0"/>
              <a:t>Industrial Standard</a:t>
            </a:r>
          </a:p>
          <a:p>
            <a:pPr lvl="2" eaLnBrk="1" hangingPunct="1"/>
            <a:r>
              <a:rPr lang="en-US" sz="1800" smtClean="0"/>
              <a:t>Version 1.0 specification is out, Beta implementations</a:t>
            </a:r>
          </a:p>
          <a:p>
            <a:pPr eaLnBrk="1" hangingPunct="1"/>
            <a:r>
              <a:rPr lang="en-US" sz="2400" smtClean="0"/>
              <a:t>BrookGPU</a:t>
            </a:r>
          </a:p>
          <a:p>
            <a:pPr lvl="1" eaLnBrk="1" hangingPunct="1"/>
            <a:r>
              <a:rPr lang="en-US" sz="2000" smtClean="0"/>
              <a:t>ATI Specific</a:t>
            </a:r>
          </a:p>
          <a:p>
            <a:pPr eaLnBrk="1" hangingPunct="1"/>
            <a:r>
              <a:rPr lang="en-US" sz="2400" smtClean="0"/>
              <a:t>Stream Programming (SIMD)</a:t>
            </a:r>
          </a:p>
          <a:p>
            <a:pPr lvl="1" eaLnBrk="1" hangingPunct="1"/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GPGPU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tabLst>
                <a:tab pos="1027113" algn="l"/>
                <a:tab pos="1941513" algn="l"/>
                <a:tab pos="2855913" algn="l"/>
                <a:tab pos="3770313" algn="l"/>
                <a:tab pos="4684713" algn="l"/>
                <a:tab pos="5599113" algn="l"/>
                <a:tab pos="6513513" algn="l"/>
                <a:tab pos="7427913" algn="l"/>
                <a:tab pos="8342313" algn="l"/>
                <a:tab pos="9256713" algn="l"/>
                <a:tab pos="10171113" algn="l"/>
              </a:tabLst>
              <a:defRPr/>
            </a:pPr>
            <a:r>
              <a:rPr lang="en-GB" dirty="0" smtClean="0"/>
              <a:t>The GPU is viewed as a compute</a:t>
            </a:r>
            <a:r>
              <a:rPr lang="en-GB" dirty="0" smtClean="0">
                <a:solidFill>
                  <a:srgbClr val="3333CC"/>
                </a:solidFill>
              </a:rPr>
              <a:t> device </a:t>
            </a:r>
            <a:r>
              <a:rPr lang="en-GB" dirty="0" smtClean="0"/>
              <a:t>that:</a:t>
            </a:r>
          </a:p>
          <a:p>
            <a:pPr marL="973138" lvl="1" indent="-401638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tabLst>
                <a:tab pos="1027113" algn="l"/>
                <a:tab pos="1941513" algn="l"/>
                <a:tab pos="2855913" algn="l"/>
                <a:tab pos="3770313" algn="l"/>
                <a:tab pos="4684713" algn="l"/>
                <a:tab pos="5599113" algn="l"/>
                <a:tab pos="6513513" algn="l"/>
                <a:tab pos="7427913" algn="l"/>
                <a:tab pos="8342313" algn="l"/>
                <a:tab pos="9256713" algn="l"/>
                <a:tab pos="10171113" algn="l"/>
              </a:tabLst>
              <a:defRPr/>
            </a:pPr>
            <a:r>
              <a:rPr lang="en-GB" dirty="0" smtClean="0"/>
              <a:t>Is a coprocessor to the CPU or </a:t>
            </a:r>
            <a:r>
              <a:rPr lang="en-GB" dirty="0" smtClean="0">
                <a:solidFill>
                  <a:srgbClr val="3333CC"/>
                </a:solidFill>
              </a:rPr>
              <a:t>host</a:t>
            </a:r>
          </a:p>
          <a:p>
            <a:pPr marL="973138" lvl="1" indent="-401638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tabLst>
                <a:tab pos="1027113" algn="l"/>
                <a:tab pos="1941513" algn="l"/>
                <a:tab pos="2855913" algn="l"/>
                <a:tab pos="3770313" algn="l"/>
                <a:tab pos="4684713" algn="l"/>
                <a:tab pos="5599113" algn="l"/>
                <a:tab pos="6513513" algn="l"/>
                <a:tab pos="7427913" algn="l"/>
                <a:tab pos="8342313" algn="l"/>
                <a:tab pos="9256713" algn="l"/>
                <a:tab pos="10171113" algn="l"/>
              </a:tabLst>
              <a:defRPr/>
            </a:pPr>
            <a:r>
              <a:rPr lang="en-GB" dirty="0" smtClean="0"/>
              <a:t>Has its own DRAM (</a:t>
            </a:r>
            <a:r>
              <a:rPr lang="en-GB" dirty="0" smtClean="0">
                <a:solidFill>
                  <a:srgbClr val="3333CC"/>
                </a:solidFill>
              </a:rPr>
              <a:t>device memory</a:t>
            </a:r>
            <a:r>
              <a:rPr lang="en-GB" dirty="0" smtClean="0"/>
              <a:t>)‏</a:t>
            </a:r>
          </a:p>
          <a:p>
            <a:pPr marL="973138" lvl="1" indent="-401638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tabLst>
                <a:tab pos="1027113" algn="l"/>
                <a:tab pos="1941513" algn="l"/>
                <a:tab pos="2855913" algn="l"/>
                <a:tab pos="3770313" algn="l"/>
                <a:tab pos="4684713" algn="l"/>
                <a:tab pos="5599113" algn="l"/>
                <a:tab pos="6513513" algn="l"/>
                <a:tab pos="7427913" algn="l"/>
                <a:tab pos="8342313" algn="l"/>
                <a:tab pos="9256713" algn="l"/>
                <a:tab pos="10171113" algn="l"/>
              </a:tabLst>
              <a:defRPr/>
            </a:pPr>
            <a:r>
              <a:rPr lang="en-GB" dirty="0" smtClean="0"/>
              <a:t>Data parallel portions of an application: kernels</a:t>
            </a:r>
          </a:p>
          <a:p>
            <a:pPr marL="973138" lvl="1" indent="-401638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tabLst>
                <a:tab pos="1027113" algn="l"/>
                <a:tab pos="1941513" algn="l"/>
                <a:tab pos="2855913" algn="l"/>
                <a:tab pos="3770313" algn="l"/>
                <a:tab pos="4684713" algn="l"/>
                <a:tab pos="5599113" algn="l"/>
                <a:tab pos="6513513" algn="l"/>
                <a:tab pos="7427913" algn="l"/>
                <a:tab pos="8342313" algn="l"/>
                <a:tab pos="9256713" algn="l"/>
                <a:tab pos="10171113" algn="l"/>
              </a:tabLst>
              <a:defRPr/>
            </a:pPr>
            <a:r>
              <a:rPr lang="en-GB" dirty="0" smtClean="0"/>
              <a:t>A single kernel runs many </a:t>
            </a:r>
            <a:r>
              <a:rPr lang="en-GB" dirty="0" smtClean="0">
                <a:solidFill>
                  <a:srgbClr val="3333CC"/>
                </a:solidFill>
              </a:rPr>
              <a:t>threads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3333CC"/>
                </a:solidFill>
              </a:rPr>
              <a:t>in parallel</a:t>
            </a:r>
          </a:p>
          <a:p>
            <a:pPr marL="973138" lvl="1" indent="-401638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 pitchFamily="34" charset="0"/>
              <a:buNone/>
              <a:tabLst>
                <a:tab pos="1027113" algn="l"/>
                <a:tab pos="1941513" algn="l"/>
                <a:tab pos="2855913" algn="l"/>
                <a:tab pos="3770313" algn="l"/>
                <a:tab pos="4684713" algn="l"/>
                <a:tab pos="5599113" algn="l"/>
                <a:tab pos="6513513" algn="l"/>
                <a:tab pos="7427913" algn="l"/>
                <a:tab pos="8342313" algn="l"/>
                <a:tab pos="9256713" algn="l"/>
                <a:tab pos="10171113" algn="l"/>
              </a:tabLst>
              <a:defRPr/>
            </a:pPr>
            <a:endParaRPr lang="en-GB" sz="2400" smtClean="0">
              <a:solidFill>
                <a:srgbClr val="3333CC"/>
              </a:solidFill>
            </a:endParaRPr>
          </a:p>
          <a:p>
            <a:pPr marL="973138" lvl="1" indent="-401638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 pitchFamily="34" charset="0"/>
              <a:buNone/>
              <a:tabLst>
                <a:tab pos="1027113" algn="l"/>
                <a:tab pos="1941513" algn="l"/>
                <a:tab pos="2855913" algn="l"/>
                <a:tab pos="3770313" algn="l"/>
                <a:tab pos="4684713" algn="l"/>
                <a:tab pos="5599113" algn="l"/>
                <a:tab pos="6513513" algn="l"/>
                <a:tab pos="7427913" algn="l"/>
                <a:tab pos="8342313" algn="l"/>
                <a:tab pos="9256713" algn="l"/>
                <a:tab pos="10171113" algn="l"/>
              </a:tabLst>
              <a:defRPr/>
            </a:pPr>
            <a:endParaRPr lang="en-GB" sz="2400" dirty="0" smtClean="0"/>
          </a:p>
          <a:p>
            <a:pPr marL="457200" indent="-457200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tabLst>
                <a:tab pos="1027113" algn="l"/>
                <a:tab pos="1941513" algn="l"/>
                <a:tab pos="2855913" algn="l"/>
                <a:tab pos="3770313" algn="l"/>
                <a:tab pos="4684713" algn="l"/>
                <a:tab pos="5599113" algn="l"/>
                <a:tab pos="6513513" algn="l"/>
                <a:tab pos="7427913" algn="l"/>
                <a:tab pos="8342313" algn="l"/>
                <a:tab pos="9256713" algn="l"/>
                <a:tab pos="10171113" algn="l"/>
              </a:tabLst>
              <a:defRPr/>
            </a:pPr>
            <a:r>
              <a:rPr lang="en-GB" dirty="0" smtClean="0"/>
              <a:t>Differences between GPU and CPU threads </a:t>
            </a:r>
          </a:p>
          <a:p>
            <a:pPr marL="973138" lvl="1" indent="-401638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tabLst>
                <a:tab pos="1027113" algn="l"/>
                <a:tab pos="1941513" algn="l"/>
                <a:tab pos="2855913" algn="l"/>
                <a:tab pos="3770313" algn="l"/>
                <a:tab pos="4684713" algn="l"/>
                <a:tab pos="5599113" algn="l"/>
                <a:tab pos="6513513" algn="l"/>
                <a:tab pos="7427913" algn="l"/>
                <a:tab pos="8342313" algn="l"/>
                <a:tab pos="9256713" algn="l"/>
                <a:tab pos="10171113" algn="l"/>
              </a:tabLst>
              <a:defRPr/>
            </a:pPr>
            <a:r>
              <a:rPr lang="en-GB" dirty="0" smtClean="0"/>
              <a:t>GPU threads are extremely lightweight</a:t>
            </a:r>
          </a:p>
          <a:p>
            <a:pPr marL="1430338" lvl="2" indent="-341313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"/>
              <a:tabLst>
                <a:tab pos="1027113" algn="l"/>
                <a:tab pos="1941513" algn="l"/>
                <a:tab pos="2855913" algn="l"/>
                <a:tab pos="3770313" algn="l"/>
                <a:tab pos="4684713" algn="l"/>
                <a:tab pos="5599113" algn="l"/>
                <a:tab pos="6513513" algn="l"/>
                <a:tab pos="7427913" algn="l"/>
                <a:tab pos="8342313" algn="l"/>
                <a:tab pos="9256713" algn="l"/>
                <a:tab pos="10171113" algn="l"/>
              </a:tabLst>
              <a:defRPr/>
            </a:pPr>
            <a:r>
              <a:rPr lang="en-GB" dirty="0" smtClean="0"/>
              <a:t>Very little creation overhead</a:t>
            </a:r>
          </a:p>
          <a:p>
            <a:pPr marL="973138" lvl="1" indent="-401638" eaLnBrk="1" fontAlgn="auto" hangingPunct="1">
              <a:lnSpc>
                <a:spcPct val="90000"/>
              </a:lnSpc>
              <a:spcBef>
                <a:spcPts val="324"/>
              </a:spcBef>
              <a:spcAft>
                <a:spcPts val="0"/>
              </a:spcAft>
              <a:buFont typeface="Verdana"/>
              <a:buChar char="◦"/>
              <a:tabLst>
                <a:tab pos="1027113" algn="l"/>
                <a:tab pos="1941513" algn="l"/>
                <a:tab pos="2855913" algn="l"/>
                <a:tab pos="3770313" algn="l"/>
                <a:tab pos="4684713" algn="l"/>
                <a:tab pos="5599113" algn="l"/>
                <a:tab pos="6513513" algn="l"/>
                <a:tab pos="7427913" algn="l"/>
                <a:tab pos="8342313" algn="l"/>
                <a:tab pos="9256713" algn="l"/>
                <a:tab pos="10171113" algn="l"/>
              </a:tabLst>
              <a:defRPr/>
            </a:pPr>
            <a:r>
              <a:rPr lang="en-GB" dirty="0" smtClean="0"/>
              <a:t>GPU needs 1000s of threads for full efficiency</a:t>
            </a:r>
          </a:p>
          <a:p>
            <a:pPr marL="1430338" lvl="2" indent="-341313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"/>
              <a:tabLst>
                <a:tab pos="1027113" algn="l"/>
                <a:tab pos="1941513" algn="l"/>
                <a:tab pos="2855913" algn="l"/>
                <a:tab pos="3770313" algn="l"/>
                <a:tab pos="4684713" algn="l"/>
                <a:tab pos="5599113" algn="l"/>
                <a:tab pos="6513513" algn="l"/>
                <a:tab pos="7427913" algn="l"/>
                <a:tab pos="8342313" algn="l"/>
                <a:tab pos="9256713" algn="l"/>
                <a:tab pos="10171113" algn="l"/>
              </a:tabLst>
              <a:defRPr/>
            </a:pPr>
            <a:r>
              <a:rPr lang="en-GB" dirty="0" smtClean="0"/>
              <a:t>Multi-core CPU needs only a few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CUDA Programming Model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481138"/>
            <a:ext cx="4038600" cy="4525962"/>
          </a:xfrm>
        </p:spPr>
        <p:txBody>
          <a:bodyPr>
            <a:normAutofit fontScale="85000" lnSpcReduction="10000"/>
          </a:bodyPr>
          <a:lstStyle/>
          <a:p>
            <a:pPr marL="457200" indent="-457200" eaLnBrk="1" fontAlgn="auto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Font typeface="Wingdings 3"/>
              <a:buChar char=""/>
              <a:tabLst>
                <a:tab pos="1027113" algn="l"/>
                <a:tab pos="1941513" algn="l"/>
                <a:tab pos="2855913" algn="l"/>
                <a:tab pos="3770313" algn="l"/>
                <a:tab pos="4684713" algn="l"/>
                <a:tab pos="5599113" algn="l"/>
                <a:tab pos="6513513" algn="l"/>
                <a:tab pos="7427913" algn="l"/>
                <a:tab pos="8342313" algn="l"/>
                <a:tab pos="9256713" algn="l"/>
                <a:tab pos="10171113" algn="l"/>
              </a:tabLst>
              <a:defRPr/>
            </a:pPr>
            <a:r>
              <a:rPr lang="en-GB" sz="2400" dirty="0" smtClean="0">
                <a:solidFill>
                  <a:schemeClr val="bg1"/>
                </a:solidFill>
              </a:rPr>
              <a:t>A kernel is executed as a grid of thread blocks</a:t>
            </a:r>
          </a:p>
          <a:p>
            <a:pPr marL="973138" lvl="1" indent="-401638" eaLnBrk="1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Font typeface="Verdana"/>
              <a:buChar char="◦"/>
              <a:tabLst>
                <a:tab pos="1027113" algn="l"/>
                <a:tab pos="1941513" algn="l"/>
                <a:tab pos="2855913" algn="l"/>
                <a:tab pos="3770313" algn="l"/>
                <a:tab pos="4684713" algn="l"/>
                <a:tab pos="5599113" algn="l"/>
                <a:tab pos="6513513" algn="l"/>
                <a:tab pos="7427913" algn="l"/>
                <a:tab pos="8342313" algn="l"/>
                <a:tab pos="9256713" algn="l"/>
                <a:tab pos="10171113" algn="l"/>
              </a:tabLst>
              <a:defRPr/>
            </a:pPr>
            <a:r>
              <a:rPr lang="en-GB" sz="2000" dirty="0" smtClean="0">
                <a:solidFill>
                  <a:schemeClr val="accent2"/>
                </a:solidFill>
              </a:rPr>
              <a:t>All threads share data memory space</a:t>
            </a:r>
          </a:p>
          <a:p>
            <a:pPr marL="457200" indent="-457200" eaLnBrk="1" fontAlgn="auto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Font typeface="Wingdings 3"/>
              <a:buChar char=""/>
              <a:tabLst>
                <a:tab pos="1027113" algn="l"/>
                <a:tab pos="1941513" algn="l"/>
                <a:tab pos="2855913" algn="l"/>
                <a:tab pos="3770313" algn="l"/>
                <a:tab pos="4684713" algn="l"/>
                <a:tab pos="5599113" algn="l"/>
                <a:tab pos="6513513" algn="l"/>
                <a:tab pos="7427913" algn="l"/>
                <a:tab pos="8342313" algn="l"/>
                <a:tab pos="9256713" algn="l"/>
                <a:tab pos="10171113" algn="l"/>
              </a:tabLst>
              <a:defRPr/>
            </a:pPr>
            <a:r>
              <a:rPr lang="en-GB" sz="2400" dirty="0" smtClean="0">
                <a:solidFill>
                  <a:schemeClr val="bg1"/>
                </a:solidFill>
              </a:rPr>
              <a:t>A thread block is a batch of threads that can cooperate with each other by:</a:t>
            </a:r>
          </a:p>
          <a:p>
            <a:pPr marL="973138" lvl="1" indent="-401638" eaLnBrk="1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Font typeface="Verdana"/>
              <a:buChar char="◦"/>
              <a:tabLst>
                <a:tab pos="1027113" algn="l"/>
                <a:tab pos="1941513" algn="l"/>
                <a:tab pos="2855913" algn="l"/>
                <a:tab pos="3770313" algn="l"/>
                <a:tab pos="4684713" algn="l"/>
                <a:tab pos="5599113" algn="l"/>
                <a:tab pos="6513513" algn="l"/>
                <a:tab pos="7427913" algn="l"/>
                <a:tab pos="8342313" algn="l"/>
                <a:tab pos="9256713" algn="l"/>
                <a:tab pos="10171113" algn="l"/>
              </a:tabLst>
              <a:defRPr/>
            </a:pPr>
            <a:r>
              <a:rPr lang="en-GB" sz="2000" dirty="0" smtClean="0">
                <a:solidFill>
                  <a:schemeClr val="accent2"/>
                </a:solidFill>
              </a:rPr>
              <a:t>Synchronizing their execution</a:t>
            </a:r>
          </a:p>
          <a:p>
            <a:pPr marL="1430338" lvl="2" indent="-341313" eaLnBrk="1" fontAlgn="auto" hangingPunct="1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Font typeface="Wingdings 2"/>
              <a:buChar char=""/>
              <a:tabLst>
                <a:tab pos="1027113" algn="l"/>
                <a:tab pos="1941513" algn="l"/>
                <a:tab pos="2855913" algn="l"/>
                <a:tab pos="3770313" algn="l"/>
                <a:tab pos="4684713" algn="l"/>
                <a:tab pos="5599113" algn="l"/>
                <a:tab pos="6513513" algn="l"/>
                <a:tab pos="7427913" algn="l"/>
                <a:tab pos="8342313" algn="l"/>
                <a:tab pos="9256713" algn="l"/>
                <a:tab pos="10171113" algn="l"/>
              </a:tabLst>
              <a:defRPr/>
            </a:pPr>
            <a:r>
              <a:rPr lang="en-GB" sz="1800" dirty="0" smtClean="0">
                <a:solidFill>
                  <a:schemeClr val="accent2"/>
                </a:solidFill>
              </a:rPr>
              <a:t>For hazard-free shared memory accesses</a:t>
            </a:r>
          </a:p>
          <a:p>
            <a:pPr marL="973138" lvl="1" indent="-401638" eaLnBrk="1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Font typeface="Verdana"/>
              <a:buChar char="◦"/>
              <a:tabLst>
                <a:tab pos="1027113" algn="l"/>
                <a:tab pos="1941513" algn="l"/>
                <a:tab pos="2855913" algn="l"/>
                <a:tab pos="3770313" algn="l"/>
                <a:tab pos="4684713" algn="l"/>
                <a:tab pos="5599113" algn="l"/>
                <a:tab pos="6513513" algn="l"/>
                <a:tab pos="7427913" algn="l"/>
                <a:tab pos="8342313" algn="l"/>
                <a:tab pos="9256713" algn="l"/>
                <a:tab pos="10171113" algn="l"/>
              </a:tabLst>
              <a:defRPr/>
            </a:pPr>
            <a:r>
              <a:rPr lang="en-GB" sz="2000" dirty="0" smtClean="0">
                <a:solidFill>
                  <a:schemeClr val="accent2"/>
                </a:solidFill>
              </a:rPr>
              <a:t>Efficiently sharing data through a low latency shared memory</a:t>
            </a:r>
          </a:p>
          <a:p>
            <a:pPr marL="457200" indent="-457200" eaLnBrk="1" fontAlgn="auto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Font typeface="Wingdings 3"/>
              <a:buChar char=""/>
              <a:tabLst>
                <a:tab pos="1027113" algn="l"/>
                <a:tab pos="1941513" algn="l"/>
                <a:tab pos="2855913" algn="l"/>
                <a:tab pos="3770313" algn="l"/>
                <a:tab pos="4684713" algn="l"/>
                <a:tab pos="5599113" algn="l"/>
                <a:tab pos="6513513" algn="l"/>
                <a:tab pos="7427913" algn="l"/>
                <a:tab pos="8342313" algn="l"/>
                <a:tab pos="9256713" algn="l"/>
                <a:tab pos="10171113" algn="l"/>
              </a:tabLst>
              <a:defRPr/>
            </a:pPr>
            <a:r>
              <a:rPr lang="en-GB" sz="2400" dirty="0" smtClean="0">
                <a:solidFill>
                  <a:schemeClr val="bg1"/>
                </a:solidFill>
              </a:rPr>
              <a:t>Two threads from two different blocks cannot cooperate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/>
                </a:solidFill>
              </a:rPr>
              <a:t>CUDA Thread Model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20484" name="Group 3"/>
          <p:cNvGrpSpPr>
            <a:grpSpLocks noGrp="1"/>
          </p:cNvGrpSpPr>
          <p:nvPr>
            <p:ph sz="half" idx="2"/>
          </p:nvPr>
        </p:nvGrpSpPr>
        <p:grpSpPr bwMode="auto">
          <a:xfrm>
            <a:off x="4648200" y="1481138"/>
            <a:ext cx="4038600" cy="4995862"/>
            <a:chOff x="3072" y="768"/>
            <a:chExt cx="2554" cy="3389"/>
          </a:xfrm>
        </p:grpSpPr>
        <p:sp>
          <p:nvSpPr>
            <p:cNvPr id="20485" name="AutoShape 4"/>
            <p:cNvSpPr>
              <a:spLocks noChangeArrowheads="1"/>
            </p:cNvSpPr>
            <p:nvPr/>
          </p:nvSpPr>
          <p:spPr bwMode="auto">
            <a:xfrm>
              <a:off x="3072" y="768"/>
              <a:ext cx="2555" cy="3390"/>
            </a:xfrm>
            <a:prstGeom prst="roundRect">
              <a:avLst>
                <a:gd name="adj" fmla="val 37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Lucida Sans Unicode" pitchFamily="34" charset="0"/>
              </a:endParaRPr>
            </a:p>
          </p:txBody>
        </p:sp>
        <p:sp>
          <p:nvSpPr>
            <p:cNvPr id="20486" name="Text Box 5"/>
            <p:cNvSpPr txBox="1">
              <a:spLocks noChangeArrowheads="1"/>
            </p:cNvSpPr>
            <p:nvPr/>
          </p:nvSpPr>
          <p:spPr bwMode="auto">
            <a:xfrm>
              <a:off x="3075" y="771"/>
              <a:ext cx="671" cy="2864"/>
            </a:xfrm>
            <a:prstGeom prst="rect">
              <a:avLst/>
            </a:prstGeom>
            <a:solidFill>
              <a:srgbClr val="99CCFF"/>
            </a:solidFill>
            <a:ln w="9360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/>
            <a:p>
              <a:pPr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3300"/>
                  </a:solidFill>
                  <a:cs typeface="DejaVu Sans" pitchFamily="34" charset="0"/>
                </a:rPr>
                <a:t>Host</a:t>
              </a:r>
            </a:p>
          </p:txBody>
        </p:sp>
        <p:sp>
          <p:nvSpPr>
            <p:cNvPr id="20487" name="Text Box 6"/>
            <p:cNvSpPr txBox="1">
              <a:spLocks noChangeArrowheads="1"/>
            </p:cNvSpPr>
            <p:nvPr/>
          </p:nvSpPr>
          <p:spPr bwMode="auto">
            <a:xfrm>
              <a:off x="3237" y="1249"/>
              <a:ext cx="432" cy="336"/>
            </a:xfrm>
            <a:prstGeom prst="rect">
              <a:avLst/>
            </a:prstGeom>
            <a:solidFill>
              <a:srgbClr val="99FF66"/>
            </a:solidFill>
            <a:ln w="9360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3300"/>
                  </a:solidFill>
                  <a:cs typeface="DejaVu Sans" pitchFamily="34" charset="0"/>
                </a:rPr>
                <a:t>Kernel 1</a:t>
              </a:r>
            </a:p>
          </p:txBody>
        </p:sp>
        <p:sp>
          <p:nvSpPr>
            <p:cNvPr id="20488" name="Text Box 7"/>
            <p:cNvSpPr txBox="1">
              <a:spLocks noChangeArrowheads="1"/>
            </p:cNvSpPr>
            <p:nvPr/>
          </p:nvSpPr>
          <p:spPr bwMode="auto">
            <a:xfrm>
              <a:off x="3223" y="2353"/>
              <a:ext cx="430" cy="334"/>
            </a:xfrm>
            <a:prstGeom prst="rect">
              <a:avLst/>
            </a:prstGeom>
            <a:solidFill>
              <a:srgbClr val="99FF66"/>
            </a:solidFill>
            <a:ln w="9360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3300"/>
                  </a:solidFill>
                  <a:cs typeface="DejaVu Sans" pitchFamily="34" charset="0"/>
                </a:rPr>
                <a:t>Kernel 2</a:t>
              </a:r>
            </a:p>
          </p:txBody>
        </p:sp>
        <p:sp>
          <p:nvSpPr>
            <p:cNvPr id="20489" name="Line 8"/>
            <p:cNvSpPr>
              <a:spLocks noChangeShapeType="1"/>
            </p:cNvSpPr>
            <p:nvPr/>
          </p:nvSpPr>
          <p:spPr bwMode="auto">
            <a:xfrm>
              <a:off x="3156" y="1188"/>
              <a:ext cx="1" cy="1699"/>
            </a:xfrm>
            <a:prstGeom prst="line">
              <a:avLst/>
            </a:prstGeom>
            <a:noFill/>
            <a:ln w="12600">
              <a:solidFill>
                <a:srgbClr val="FFFFFF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0" name="Text Box 9"/>
            <p:cNvSpPr txBox="1">
              <a:spLocks noChangeArrowheads="1"/>
            </p:cNvSpPr>
            <p:nvPr/>
          </p:nvSpPr>
          <p:spPr bwMode="auto">
            <a:xfrm>
              <a:off x="3865" y="776"/>
              <a:ext cx="1759" cy="2864"/>
            </a:xfrm>
            <a:prstGeom prst="rect">
              <a:avLst/>
            </a:prstGeom>
            <a:solidFill>
              <a:srgbClr val="99CCFF"/>
            </a:solidFill>
            <a:ln w="9360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/>
            <a:p>
              <a:pPr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3300"/>
                  </a:solidFill>
                  <a:cs typeface="DejaVu Sans" pitchFamily="34" charset="0"/>
                </a:rPr>
                <a:t>Device</a:t>
              </a:r>
            </a:p>
          </p:txBody>
        </p:sp>
        <p:grpSp>
          <p:nvGrpSpPr>
            <p:cNvPr id="20491" name="Group 10"/>
            <p:cNvGrpSpPr>
              <a:grpSpLocks/>
            </p:cNvGrpSpPr>
            <p:nvPr/>
          </p:nvGrpSpPr>
          <p:grpSpPr bwMode="auto">
            <a:xfrm>
              <a:off x="3965" y="1035"/>
              <a:ext cx="1554" cy="1004"/>
              <a:chOff x="3965" y="1035"/>
              <a:chExt cx="1554" cy="1004"/>
            </a:xfrm>
          </p:grpSpPr>
          <p:sp>
            <p:nvSpPr>
              <p:cNvPr id="20546" name="Text Box 11"/>
              <p:cNvSpPr txBox="1">
                <a:spLocks noChangeArrowheads="1"/>
              </p:cNvSpPr>
              <p:nvPr/>
            </p:nvSpPr>
            <p:spPr bwMode="auto">
              <a:xfrm>
                <a:off x="3965" y="1035"/>
                <a:ext cx="1554" cy="1004"/>
              </a:xfrm>
              <a:prstGeom prst="rect">
                <a:avLst/>
              </a:prstGeom>
              <a:solidFill>
                <a:srgbClr val="99FF66"/>
              </a:solidFill>
              <a:ln w="9360">
                <a:solidFill>
                  <a:srgbClr val="969696"/>
                </a:solidFill>
                <a:miter lim="800000"/>
                <a:headEnd/>
                <a:tailEnd/>
              </a:ln>
            </p:spPr>
            <p:txBody>
              <a:bodyPr lIns="90000" tIns="46800" rIns="90000" bIns="46800"/>
              <a:lstStyle/>
              <a:p>
                <a:pPr>
                  <a:buClr>
                    <a:srgbClr val="0033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200" b="1">
                    <a:solidFill>
                      <a:srgbClr val="003300"/>
                    </a:solidFill>
                    <a:cs typeface="DejaVu Sans" pitchFamily="34" charset="0"/>
                  </a:rPr>
                  <a:t>Grid 1</a:t>
                </a:r>
              </a:p>
            </p:txBody>
          </p:sp>
          <p:grpSp>
            <p:nvGrpSpPr>
              <p:cNvPr id="20547" name="Group 12"/>
              <p:cNvGrpSpPr>
                <a:grpSpLocks/>
              </p:cNvGrpSpPr>
              <p:nvPr/>
            </p:nvGrpSpPr>
            <p:grpSpPr bwMode="auto">
              <a:xfrm>
                <a:off x="4027" y="1258"/>
                <a:ext cx="1430" cy="326"/>
                <a:chOff x="4027" y="1258"/>
                <a:chExt cx="1430" cy="326"/>
              </a:xfrm>
            </p:grpSpPr>
            <p:sp>
              <p:nvSpPr>
                <p:cNvPr id="20552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4027" y="1258"/>
                  <a:ext cx="446" cy="326"/>
                </a:xfrm>
                <a:prstGeom prst="rect">
                  <a:avLst/>
                </a:prstGeom>
                <a:solidFill>
                  <a:srgbClr val="FFCC00"/>
                </a:solidFill>
                <a:ln w="9360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 lIns="0" tIns="91440" rIns="0" bIns="0"/>
                <a:lstStyle/>
                <a:p>
                  <a:pPr algn="ctr">
                    <a:buClr>
                      <a:srgbClr val="003300"/>
                    </a:buClr>
                    <a:buFont typeface="Arial" charset="0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200" b="1">
                      <a:solidFill>
                        <a:srgbClr val="003300"/>
                      </a:solidFill>
                      <a:cs typeface="DejaVu Sans" pitchFamily="34" charset="0"/>
                    </a:rPr>
                    <a:t>Block</a:t>
                  </a:r>
                </a:p>
                <a:p>
                  <a:pPr algn="ctr">
                    <a:buClr>
                      <a:srgbClr val="003300"/>
                    </a:buClr>
                    <a:buFont typeface="Arial" charset="0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200" b="1">
                      <a:solidFill>
                        <a:srgbClr val="003300"/>
                      </a:solidFill>
                      <a:cs typeface="DejaVu Sans" pitchFamily="34" charset="0"/>
                    </a:rPr>
                    <a:t>(0, 0)‏</a:t>
                  </a:r>
                </a:p>
              </p:txBody>
            </p:sp>
            <p:sp>
              <p:nvSpPr>
                <p:cNvPr id="20553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4519" y="1258"/>
                  <a:ext cx="446" cy="326"/>
                </a:xfrm>
                <a:prstGeom prst="rect">
                  <a:avLst/>
                </a:prstGeom>
                <a:solidFill>
                  <a:srgbClr val="FFCC00"/>
                </a:solidFill>
                <a:ln w="9360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 lIns="0" tIns="91440" rIns="0" bIns="0"/>
                <a:lstStyle/>
                <a:p>
                  <a:pPr algn="ctr">
                    <a:buClr>
                      <a:srgbClr val="003300"/>
                    </a:buClr>
                    <a:buFont typeface="Arial" charset="0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200" b="1">
                      <a:solidFill>
                        <a:srgbClr val="003300"/>
                      </a:solidFill>
                      <a:cs typeface="DejaVu Sans" pitchFamily="34" charset="0"/>
                    </a:rPr>
                    <a:t>Block</a:t>
                  </a:r>
                </a:p>
                <a:p>
                  <a:pPr algn="ctr">
                    <a:buClr>
                      <a:srgbClr val="003300"/>
                    </a:buClr>
                    <a:buFont typeface="Arial" charset="0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200" b="1">
                      <a:solidFill>
                        <a:srgbClr val="003300"/>
                      </a:solidFill>
                      <a:cs typeface="DejaVu Sans" pitchFamily="34" charset="0"/>
                    </a:rPr>
                    <a:t>(1, 0)‏</a:t>
                  </a:r>
                </a:p>
              </p:txBody>
            </p:sp>
            <p:sp>
              <p:nvSpPr>
                <p:cNvPr id="20554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5011" y="1258"/>
                  <a:ext cx="446" cy="326"/>
                </a:xfrm>
                <a:prstGeom prst="rect">
                  <a:avLst/>
                </a:prstGeom>
                <a:solidFill>
                  <a:srgbClr val="FFCC00"/>
                </a:solidFill>
                <a:ln w="9360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 lIns="0" tIns="91440" rIns="0" bIns="0"/>
                <a:lstStyle/>
                <a:p>
                  <a:pPr algn="ctr">
                    <a:buClr>
                      <a:srgbClr val="003300"/>
                    </a:buClr>
                    <a:buFont typeface="Arial" charset="0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200" b="1">
                      <a:solidFill>
                        <a:srgbClr val="003300"/>
                      </a:solidFill>
                      <a:cs typeface="DejaVu Sans" pitchFamily="34" charset="0"/>
                    </a:rPr>
                    <a:t>Block</a:t>
                  </a:r>
                </a:p>
                <a:p>
                  <a:pPr algn="ctr">
                    <a:buClr>
                      <a:srgbClr val="003300"/>
                    </a:buClr>
                    <a:buFont typeface="Arial" charset="0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200" b="1">
                      <a:solidFill>
                        <a:srgbClr val="003300"/>
                      </a:solidFill>
                      <a:cs typeface="DejaVu Sans" pitchFamily="34" charset="0"/>
                    </a:rPr>
                    <a:t>(2, 0)‏</a:t>
                  </a:r>
                </a:p>
              </p:txBody>
            </p:sp>
          </p:grpSp>
          <p:grpSp>
            <p:nvGrpSpPr>
              <p:cNvPr id="20548" name="Group 16"/>
              <p:cNvGrpSpPr>
                <a:grpSpLocks/>
              </p:cNvGrpSpPr>
              <p:nvPr/>
            </p:nvGrpSpPr>
            <p:grpSpPr bwMode="auto">
              <a:xfrm>
                <a:off x="4027" y="1643"/>
                <a:ext cx="1430" cy="326"/>
                <a:chOff x="4027" y="1643"/>
                <a:chExt cx="1430" cy="326"/>
              </a:xfrm>
            </p:grpSpPr>
            <p:sp>
              <p:nvSpPr>
                <p:cNvPr id="20549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4027" y="1643"/>
                  <a:ext cx="446" cy="326"/>
                </a:xfrm>
                <a:prstGeom prst="rect">
                  <a:avLst/>
                </a:prstGeom>
                <a:solidFill>
                  <a:srgbClr val="FFCC00"/>
                </a:solidFill>
                <a:ln w="9360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 lIns="0" tIns="91440" rIns="0" bIns="0"/>
                <a:lstStyle/>
                <a:p>
                  <a:pPr algn="ctr">
                    <a:buClr>
                      <a:srgbClr val="003300"/>
                    </a:buClr>
                    <a:buFont typeface="Arial" charset="0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200" b="1">
                      <a:solidFill>
                        <a:srgbClr val="003300"/>
                      </a:solidFill>
                      <a:cs typeface="DejaVu Sans" pitchFamily="34" charset="0"/>
                    </a:rPr>
                    <a:t>Block</a:t>
                  </a:r>
                </a:p>
                <a:p>
                  <a:pPr algn="ctr">
                    <a:buClr>
                      <a:srgbClr val="003300"/>
                    </a:buClr>
                    <a:buFont typeface="Arial" charset="0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200" b="1">
                      <a:solidFill>
                        <a:srgbClr val="003300"/>
                      </a:solidFill>
                      <a:cs typeface="DejaVu Sans" pitchFamily="34" charset="0"/>
                    </a:rPr>
                    <a:t>(0, 1)‏</a:t>
                  </a:r>
                </a:p>
              </p:txBody>
            </p:sp>
            <p:sp>
              <p:nvSpPr>
                <p:cNvPr id="20550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4519" y="1643"/>
                  <a:ext cx="446" cy="326"/>
                </a:xfrm>
                <a:prstGeom prst="rect">
                  <a:avLst/>
                </a:prstGeom>
                <a:solidFill>
                  <a:srgbClr val="FFCC00"/>
                </a:solidFill>
                <a:ln w="9360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 lIns="0" tIns="91440" rIns="0" bIns="0"/>
                <a:lstStyle/>
                <a:p>
                  <a:pPr algn="ctr">
                    <a:buClr>
                      <a:srgbClr val="003300"/>
                    </a:buClr>
                    <a:buFont typeface="Arial" charset="0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200" b="1">
                      <a:solidFill>
                        <a:srgbClr val="003300"/>
                      </a:solidFill>
                      <a:cs typeface="DejaVu Sans" pitchFamily="34" charset="0"/>
                    </a:rPr>
                    <a:t>Block</a:t>
                  </a:r>
                </a:p>
                <a:p>
                  <a:pPr algn="ctr">
                    <a:buClr>
                      <a:srgbClr val="003300"/>
                    </a:buClr>
                    <a:buFont typeface="Arial" charset="0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200" b="1">
                      <a:solidFill>
                        <a:srgbClr val="003300"/>
                      </a:solidFill>
                      <a:cs typeface="DejaVu Sans" pitchFamily="34" charset="0"/>
                    </a:rPr>
                    <a:t>(1, 1)‏</a:t>
                  </a:r>
                </a:p>
              </p:txBody>
            </p:sp>
            <p:sp>
              <p:nvSpPr>
                <p:cNvPr id="20551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5011" y="1643"/>
                  <a:ext cx="446" cy="326"/>
                </a:xfrm>
                <a:prstGeom prst="rect">
                  <a:avLst/>
                </a:prstGeom>
                <a:solidFill>
                  <a:srgbClr val="FFCC00"/>
                </a:solidFill>
                <a:ln w="9360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 lIns="0" tIns="91440" rIns="0" bIns="0"/>
                <a:lstStyle/>
                <a:p>
                  <a:pPr algn="ctr">
                    <a:buClr>
                      <a:srgbClr val="003300"/>
                    </a:buClr>
                    <a:buFont typeface="Arial" charset="0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200" b="1">
                      <a:solidFill>
                        <a:srgbClr val="003300"/>
                      </a:solidFill>
                      <a:cs typeface="DejaVu Sans" pitchFamily="34" charset="0"/>
                    </a:rPr>
                    <a:t>Block</a:t>
                  </a:r>
                </a:p>
                <a:p>
                  <a:pPr algn="ctr">
                    <a:buClr>
                      <a:srgbClr val="003300"/>
                    </a:buClr>
                    <a:buFont typeface="Arial" charset="0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200" b="1">
                      <a:solidFill>
                        <a:srgbClr val="003300"/>
                      </a:solidFill>
                      <a:cs typeface="DejaVu Sans" pitchFamily="34" charset="0"/>
                    </a:rPr>
                    <a:t>(2, 1)‏</a:t>
                  </a:r>
                </a:p>
              </p:txBody>
            </p:sp>
          </p:grpSp>
        </p:grpSp>
        <p:grpSp>
          <p:nvGrpSpPr>
            <p:cNvPr id="20492" name="Group 20"/>
            <p:cNvGrpSpPr>
              <a:grpSpLocks/>
            </p:cNvGrpSpPr>
            <p:nvPr/>
          </p:nvGrpSpPr>
          <p:grpSpPr bwMode="auto">
            <a:xfrm>
              <a:off x="4089" y="2134"/>
              <a:ext cx="1306" cy="1416"/>
              <a:chOff x="4089" y="2134"/>
              <a:chExt cx="1306" cy="1416"/>
            </a:xfrm>
          </p:grpSpPr>
          <p:sp>
            <p:nvSpPr>
              <p:cNvPr id="20530" name="Text Box 21"/>
              <p:cNvSpPr txBox="1">
                <a:spLocks noChangeArrowheads="1"/>
              </p:cNvSpPr>
              <p:nvPr/>
            </p:nvSpPr>
            <p:spPr bwMode="auto">
              <a:xfrm>
                <a:off x="4089" y="2134"/>
                <a:ext cx="1306" cy="1416"/>
              </a:xfrm>
              <a:prstGeom prst="rect">
                <a:avLst/>
              </a:prstGeom>
              <a:solidFill>
                <a:srgbClr val="99FF66"/>
              </a:solidFill>
              <a:ln w="9360">
                <a:solidFill>
                  <a:srgbClr val="969696"/>
                </a:solidFill>
                <a:miter lim="800000"/>
                <a:headEnd/>
                <a:tailEnd/>
              </a:ln>
            </p:spPr>
            <p:txBody>
              <a:bodyPr lIns="90000" tIns="46800" rIns="90000" bIns="46800"/>
              <a:lstStyle/>
              <a:p>
                <a:pPr>
                  <a:buClr>
                    <a:srgbClr val="0033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200" b="1">
                    <a:solidFill>
                      <a:srgbClr val="003300"/>
                    </a:solidFill>
                    <a:cs typeface="DejaVu Sans" pitchFamily="34" charset="0"/>
                  </a:rPr>
                  <a:t>Grid 2</a:t>
                </a:r>
              </a:p>
            </p:txBody>
          </p:sp>
          <p:grpSp>
            <p:nvGrpSpPr>
              <p:cNvPr id="20531" name="Group 22"/>
              <p:cNvGrpSpPr>
                <a:grpSpLocks/>
              </p:cNvGrpSpPr>
              <p:nvPr/>
            </p:nvGrpSpPr>
            <p:grpSpPr bwMode="auto">
              <a:xfrm>
                <a:off x="4154" y="2356"/>
                <a:ext cx="1176" cy="337"/>
                <a:chOff x="4154" y="2356"/>
                <a:chExt cx="1176" cy="337"/>
              </a:xfrm>
            </p:grpSpPr>
            <p:sp>
              <p:nvSpPr>
                <p:cNvPr id="20542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4154" y="2356"/>
                  <a:ext cx="260" cy="337"/>
                </a:xfrm>
                <a:prstGeom prst="rect">
                  <a:avLst/>
                </a:prstGeom>
                <a:solidFill>
                  <a:srgbClr val="FFCC00"/>
                </a:solidFill>
                <a:ln w="9360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Lucida Sans Unicode" pitchFamily="34" charset="0"/>
                  </a:endParaRPr>
                </a:p>
              </p:txBody>
            </p:sp>
            <p:sp>
              <p:nvSpPr>
                <p:cNvPr id="20543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4459" y="2356"/>
                  <a:ext cx="260" cy="337"/>
                </a:xfrm>
                <a:prstGeom prst="rect">
                  <a:avLst/>
                </a:prstGeom>
                <a:solidFill>
                  <a:srgbClr val="FFCC00"/>
                </a:solidFill>
                <a:ln w="9360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Lucida Sans Unicode" pitchFamily="34" charset="0"/>
                  </a:endParaRPr>
                </a:p>
              </p:txBody>
            </p:sp>
            <p:sp>
              <p:nvSpPr>
                <p:cNvPr id="20544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4764" y="2356"/>
                  <a:ext cx="260" cy="337"/>
                </a:xfrm>
                <a:prstGeom prst="rect">
                  <a:avLst/>
                </a:prstGeom>
                <a:solidFill>
                  <a:srgbClr val="FFCC00"/>
                </a:solidFill>
                <a:ln w="9360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Lucida Sans Unicode" pitchFamily="34" charset="0"/>
                  </a:endParaRPr>
                </a:p>
              </p:txBody>
            </p:sp>
            <p:sp>
              <p:nvSpPr>
                <p:cNvPr id="20545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5070" y="2356"/>
                  <a:ext cx="260" cy="337"/>
                </a:xfrm>
                <a:prstGeom prst="rect">
                  <a:avLst/>
                </a:prstGeom>
                <a:solidFill>
                  <a:srgbClr val="FFCC00"/>
                </a:solidFill>
                <a:ln w="9360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Lucida Sans Unicode" pitchFamily="34" charset="0"/>
                  </a:endParaRPr>
                </a:p>
              </p:txBody>
            </p:sp>
          </p:grpSp>
          <p:grpSp>
            <p:nvGrpSpPr>
              <p:cNvPr id="20532" name="Group 27"/>
              <p:cNvGrpSpPr>
                <a:grpSpLocks/>
              </p:cNvGrpSpPr>
              <p:nvPr/>
            </p:nvGrpSpPr>
            <p:grpSpPr bwMode="auto">
              <a:xfrm>
                <a:off x="4154" y="2752"/>
                <a:ext cx="1176" cy="337"/>
                <a:chOff x="4154" y="2752"/>
                <a:chExt cx="1176" cy="337"/>
              </a:xfrm>
            </p:grpSpPr>
            <p:sp>
              <p:nvSpPr>
                <p:cNvPr id="20538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4154" y="2752"/>
                  <a:ext cx="260" cy="337"/>
                </a:xfrm>
                <a:prstGeom prst="rect">
                  <a:avLst/>
                </a:prstGeom>
                <a:solidFill>
                  <a:srgbClr val="FFCC00"/>
                </a:solidFill>
                <a:ln w="9360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Lucida Sans Unicode" pitchFamily="34" charset="0"/>
                  </a:endParaRPr>
                </a:p>
              </p:txBody>
            </p:sp>
            <p:sp>
              <p:nvSpPr>
                <p:cNvPr id="20539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4459" y="2752"/>
                  <a:ext cx="260" cy="337"/>
                </a:xfrm>
                <a:prstGeom prst="rect">
                  <a:avLst/>
                </a:prstGeom>
                <a:solidFill>
                  <a:srgbClr val="FFCC00"/>
                </a:solidFill>
                <a:ln w="9360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Lucida Sans Unicode" pitchFamily="34" charset="0"/>
                  </a:endParaRPr>
                </a:p>
              </p:txBody>
            </p:sp>
            <p:sp>
              <p:nvSpPr>
                <p:cNvPr id="20540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4764" y="2752"/>
                  <a:ext cx="260" cy="337"/>
                </a:xfrm>
                <a:prstGeom prst="rect">
                  <a:avLst/>
                </a:prstGeom>
                <a:solidFill>
                  <a:srgbClr val="FFCC00"/>
                </a:solidFill>
                <a:ln w="9360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Lucida Sans Unicode" pitchFamily="34" charset="0"/>
                  </a:endParaRPr>
                </a:p>
              </p:txBody>
            </p:sp>
            <p:sp>
              <p:nvSpPr>
                <p:cNvPr id="20541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5070" y="2752"/>
                  <a:ext cx="260" cy="337"/>
                </a:xfrm>
                <a:prstGeom prst="rect">
                  <a:avLst/>
                </a:prstGeom>
                <a:solidFill>
                  <a:srgbClr val="FFCC00"/>
                </a:solidFill>
                <a:ln w="9360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Lucida Sans Unicode" pitchFamily="34" charset="0"/>
                  </a:endParaRPr>
                </a:p>
              </p:txBody>
            </p:sp>
          </p:grpSp>
          <p:grpSp>
            <p:nvGrpSpPr>
              <p:cNvPr id="20533" name="Group 32"/>
              <p:cNvGrpSpPr>
                <a:grpSpLocks/>
              </p:cNvGrpSpPr>
              <p:nvPr/>
            </p:nvGrpSpPr>
            <p:grpSpPr bwMode="auto">
              <a:xfrm>
                <a:off x="4154" y="3148"/>
                <a:ext cx="1176" cy="337"/>
                <a:chOff x="4154" y="3148"/>
                <a:chExt cx="1176" cy="337"/>
              </a:xfrm>
            </p:grpSpPr>
            <p:sp>
              <p:nvSpPr>
                <p:cNvPr id="20534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4154" y="3148"/>
                  <a:ext cx="260" cy="337"/>
                </a:xfrm>
                <a:prstGeom prst="rect">
                  <a:avLst/>
                </a:prstGeom>
                <a:solidFill>
                  <a:srgbClr val="FFCC00"/>
                </a:solidFill>
                <a:ln w="9360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Lucida Sans Unicode" pitchFamily="34" charset="0"/>
                  </a:endParaRPr>
                </a:p>
              </p:txBody>
            </p:sp>
            <p:sp>
              <p:nvSpPr>
                <p:cNvPr id="20535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4459" y="3148"/>
                  <a:ext cx="260" cy="337"/>
                </a:xfrm>
                <a:prstGeom prst="rect">
                  <a:avLst/>
                </a:prstGeom>
                <a:solidFill>
                  <a:srgbClr val="FFCC00"/>
                </a:solidFill>
                <a:ln w="9360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Lucida Sans Unicode" pitchFamily="34" charset="0"/>
                  </a:endParaRPr>
                </a:p>
              </p:txBody>
            </p:sp>
            <p:sp>
              <p:nvSpPr>
                <p:cNvPr id="20536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4764" y="3148"/>
                  <a:ext cx="260" cy="337"/>
                </a:xfrm>
                <a:prstGeom prst="rect">
                  <a:avLst/>
                </a:prstGeom>
                <a:solidFill>
                  <a:srgbClr val="FFCC00"/>
                </a:solidFill>
                <a:ln w="9360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Lucida Sans Unicode" pitchFamily="34" charset="0"/>
                  </a:endParaRPr>
                </a:p>
              </p:txBody>
            </p:sp>
            <p:sp>
              <p:nvSpPr>
                <p:cNvPr id="20537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5070" y="3148"/>
                  <a:ext cx="260" cy="337"/>
                </a:xfrm>
                <a:prstGeom prst="rect">
                  <a:avLst/>
                </a:prstGeom>
                <a:solidFill>
                  <a:srgbClr val="FFCC00"/>
                </a:solidFill>
                <a:ln w="9360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Lucida Sans Unicode" pitchFamily="34" charset="0"/>
                  </a:endParaRPr>
                </a:p>
              </p:txBody>
            </p:sp>
          </p:grpSp>
        </p:grpSp>
        <p:grpSp>
          <p:nvGrpSpPr>
            <p:cNvPr id="20493" name="Group 37"/>
            <p:cNvGrpSpPr>
              <a:grpSpLocks/>
            </p:cNvGrpSpPr>
            <p:nvPr/>
          </p:nvGrpSpPr>
          <p:grpSpPr bwMode="auto">
            <a:xfrm>
              <a:off x="3452" y="2860"/>
              <a:ext cx="1765" cy="1295"/>
              <a:chOff x="3452" y="2860"/>
              <a:chExt cx="1765" cy="1295"/>
            </a:xfrm>
          </p:grpSpPr>
          <p:sp>
            <p:nvSpPr>
              <p:cNvPr id="20502" name="Text Box 38"/>
              <p:cNvSpPr txBox="1">
                <a:spLocks noChangeArrowheads="1"/>
              </p:cNvSpPr>
              <p:nvPr/>
            </p:nvSpPr>
            <p:spPr bwMode="auto">
              <a:xfrm>
                <a:off x="3452" y="2860"/>
                <a:ext cx="1765" cy="1295"/>
              </a:xfrm>
              <a:prstGeom prst="rect">
                <a:avLst/>
              </a:prstGeom>
              <a:solidFill>
                <a:srgbClr val="FFCC00"/>
              </a:solidFill>
              <a:ln w="9360">
                <a:solidFill>
                  <a:srgbClr val="969696"/>
                </a:solidFill>
                <a:miter lim="800000"/>
                <a:headEnd/>
                <a:tailEnd/>
              </a:ln>
            </p:spPr>
            <p:txBody>
              <a:bodyPr lIns="90000" tIns="46800" rIns="90000" bIns="46800"/>
              <a:lstStyle/>
              <a:p>
                <a:pPr>
                  <a:buClr>
                    <a:srgbClr val="0033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200" b="1">
                    <a:solidFill>
                      <a:srgbClr val="003300"/>
                    </a:solidFill>
                    <a:cs typeface="DejaVu Sans" pitchFamily="34" charset="0"/>
                  </a:rPr>
                  <a:t>Block (1, 1)‏</a:t>
                </a:r>
              </a:p>
            </p:txBody>
          </p:sp>
          <p:grpSp>
            <p:nvGrpSpPr>
              <p:cNvPr id="20503" name="Group 39"/>
              <p:cNvGrpSpPr>
                <a:grpSpLocks/>
              </p:cNvGrpSpPr>
              <p:nvPr/>
            </p:nvGrpSpPr>
            <p:grpSpPr bwMode="auto">
              <a:xfrm>
                <a:off x="3518" y="3097"/>
                <a:ext cx="1633" cy="979"/>
                <a:chOff x="3518" y="3097"/>
                <a:chExt cx="1633" cy="979"/>
              </a:xfrm>
            </p:grpSpPr>
            <p:grpSp>
              <p:nvGrpSpPr>
                <p:cNvPr id="20504" name="Group 40"/>
                <p:cNvGrpSpPr>
                  <a:grpSpLocks/>
                </p:cNvGrpSpPr>
                <p:nvPr/>
              </p:nvGrpSpPr>
              <p:grpSpPr bwMode="auto">
                <a:xfrm>
                  <a:off x="3518" y="3097"/>
                  <a:ext cx="1633" cy="979"/>
                  <a:chOff x="3518" y="3097"/>
                  <a:chExt cx="1633" cy="979"/>
                </a:xfrm>
              </p:grpSpPr>
              <p:sp>
                <p:nvSpPr>
                  <p:cNvPr id="20523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3518" y="3097"/>
                    <a:ext cx="1631" cy="979"/>
                  </a:xfrm>
                  <a:prstGeom prst="rect">
                    <a:avLst/>
                  </a:prstGeom>
                  <a:solidFill>
                    <a:srgbClr val="FF6600"/>
                  </a:solidFill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Lucida Sans Unicode" pitchFamily="34" charset="0"/>
                    </a:endParaRPr>
                  </a:p>
                </p:txBody>
              </p:sp>
              <p:sp>
                <p:nvSpPr>
                  <p:cNvPr id="20524" name="Line 4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518" y="3421"/>
                    <a:ext cx="1633" cy="3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525" name="Line 43"/>
                  <p:cNvSpPr>
                    <a:spLocks noChangeShapeType="1"/>
                  </p:cNvSpPr>
                  <p:nvPr/>
                </p:nvSpPr>
                <p:spPr bwMode="auto">
                  <a:xfrm>
                    <a:off x="3518" y="3749"/>
                    <a:ext cx="1632" cy="1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526" name="Line 44"/>
                  <p:cNvSpPr>
                    <a:spLocks noChangeShapeType="1"/>
                  </p:cNvSpPr>
                  <p:nvPr/>
                </p:nvSpPr>
                <p:spPr bwMode="auto">
                  <a:xfrm>
                    <a:off x="3844" y="3097"/>
                    <a:ext cx="1" cy="979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527" name="Line 45"/>
                  <p:cNvSpPr>
                    <a:spLocks noChangeShapeType="1"/>
                  </p:cNvSpPr>
                  <p:nvPr/>
                </p:nvSpPr>
                <p:spPr bwMode="auto">
                  <a:xfrm>
                    <a:off x="4170" y="3097"/>
                    <a:ext cx="1" cy="979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528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4496" y="3097"/>
                    <a:ext cx="1" cy="979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529" name="Line 47"/>
                  <p:cNvSpPr>
                    <a:spLocks noChangeShapeType="1"/>
                  </p:cNvSpPr>
                  <p:nvPr/>
                </p:nvSpPr>
                <p:spPr bwMode="auto">
                  <a:xfrm>
                    <a:off x="4823" y="3097"/>
                    <a:ext cx="1" cy="979"/>
                  </a:xfrm>
                  <a:prstGeom prst="line">
                    <a:avLst/>
                  </a:prstGeom>
                  <a:noFill/>
                  <a:ln w="126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505" name="Group 48"/>
                <p:cNvGrpSpPr>
                  <a:grpSpLocks/>
                </p:cNvGrpSpPr>
                <p:nvPr/>
              </p:nvGrpSpPr>
              <p:grpSpPr bwMode="auto">
                <a:xfrm>
                  <a:off x="3566" y="3502"/>
                  <a:ext cx="1538" cy="169"/>
                  <a:chOff x="3566" y="3502"/>
                  <a:chExt cx="1538" cy="169"/>
                </a:xfrm>
              </p:grpSpPr>
              <p:sp>
                <p:nvSpPr>
                  <p:cNvPr id="20518" name="Text Box 4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66" y="3502"/>
                    <a:ext cx="233" cy="169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0" tIns="0" rIns="0" bIns="0"/>
                  <a:lstStyle/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Thread</a:t>
                    </a:r>
                  </a:p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(0, 1)‏</a:t>
                    </a:r>
                  </a:p>
                </p:txBody>
              </p:sp>
              <p:sp>
                <p:nvSpPr>
                  <p:cNvPr id="20519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92" y="3502"/>
                    <a:ext cx="233" cy="169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0" tIns="0" rIns="0" bIns="0"/>
                  <a:lstStyle/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Thread</a:t>
                    </a:r>
                  </a:p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(1, 1)‏</a:t>
                    </a:r>
                  </a:p>
                </p:txBody>
              </p:sp>
              <p:sp>
                <p:nvSpPr>
                  <p:cNvPr id="20520" name="Text Box 5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218" y="3502"/>
                    <a:ext cx="233" cy="169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0" tIns="0" rIns="0" bIns="0"/>
                  <a:lstStyle/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Thread</a:t>
                    </a:r>
                  </a:p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(2, 1)‏</a:t>
                    </a:r>
                  </a:p>
                </p:txBody>
              </p:sp>
              <p:sp>
                <p:nvSpPr>
                  <p:cNvPr id="20521" name="Text Box 5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44" y="3502"/>
                    <a:ext cx="233" cy="169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0" tIns="0" rIns="0" bIns="0"/>
                  <a:lstStyle/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Thread</a:t>
                    </a:r>
                  </a:p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(3, 1)‏</a:t>
                    </a:r>
                  </a:p>
                </p:txBody>
              </p:sp>
              <p:sp>
                <p:nvSpPr>
                  <p:cNvPr id="20522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71" y="3502"/>
                    <a:ext cx="233" cy="169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0" tIns="0" rIns="0" bIns="0"/>
                  <a:lstStyle/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Thread</a:t>
                    </a:r>
                  </a:p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(4, 1)‏</a:t>
                    </a:r>
                  </a:p>
                </p:txBody>
              </p:sp>
            </p:grpSp>
            <p:grpSp>
              <p:nvGrpSpPr>
                <p:cNvPr id="20506" name="Group 54"/>
                <p:cNvGrpSpPr>
                  <a:grpSpLocks/>
                </p:cNvGrpSpPr>
                <p:nvPr/>
              </p:nvGrpSpPr>
              <p:grpSpPr bwMode="auto">
                <a:xfrm>
                  <a:off x="3566" y="3827"/>
                  <a:ext cx="1538" cy="169"/>
                  <a:chOff x="3566" y="3827"/>
                  <a:chExt cx="1538" cy="169"/>
                </a:xfrm>
              </p:grpSpPr>
              <p:sp>
                <p:nvSpPr>
                  <p:cNvPr id="20513" name="Text Box 5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66" y="3827"/>
                    <a:ext cx="233" cy="169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0" tIns="0" rIns="0" bIns="0"/>
                  <a:lstStyle/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Thread</a:t>
                    </a:r>
                  </a:p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(0, 2)‏</a:t>
                    </a:r>
                  </a:p>
                </p:txBody>
              </p:sp>
              <p:sp>
                <p:nvSpPr>
                  <p:cNvPr id="20514" name="Text Box 5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92" y="3827"/>
                    <a:ext cx="233" cy="169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0" tIns="0" rIns="0" bIns="0"/>
                  <a:lstStyle/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Thread</a:t>
                    </a:r>
                  </a:p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(1, 2)‏</a:t>
                    </a:r>
                  </a:p>
                </p:txBody>
              </p:sp>
              <p:sp>
                <p:nvSpPr>
                  <p:cNvPr id="20515" name="Text Box 5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218" y="3827"/>
                    <a:ext cx="233" cy="169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0" tIns="0" rIns="0" bIns="0"/>
                  <a:lstStyle/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Thread</a:t>
                    </a:r>
                  </a:p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(2, 2)‏</a:t>
                    </a:r>
                  </a:p>
                </p:txBody>
              </p:sp>
              <p:sp>
                <p:nvSpPr>
                  <p:cNvPr id="20516" name="Text Box 5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44" y="3827"/>
                    <a:ext cx="233" cy="169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0" tIns="0" rIns="0" bIns="0"/>
                  <a:lstStyle/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Thread</a:t>
                    </a:r>
                  </a:p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(3, 2)‏</a:t>
                    </a:r>
                  </a:p>
                </p:txBody>
              </p:sp>
              <p:sp>
                <p:nvSpPr>
                  <p:cNvPr id="20517" name="Text Box 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71" y="3827"/>
                    <a:ext cx="233" cy="169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0" tIns="0" rIns="0" bIns="0"/>
                  <a:lstStyle/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Thread</a:t>
                    </a:r>
                  </a:p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(4, 2)‏</a:t>
                    </a:r>
                  </a:p>
                </p:txBody>
              </p:sp>
            </p:grpSp>
            <p:grpSp>
              <p:nvGrpSpPr>
                <p:cNvPr id="20507" name="Group 60"/>
                <p:cNvGrpSpPr>
                  <a:grpSpLocks/>
                </p:cNvGrpSpPr>
                <p:nvPr/>
              </p:nvGrpSpPr>
              <p:grpSpPr bwMode="auto">
                <a:xfrm>
                  <a:off x="3565" y="3177"/>
                  <a:ext cx="1539" cy="169"/>
                  <a:chOff x="3565" y="3177"/>
                  <a:chExt cx="1539" cy="169"/>
                </a:xfrm>
              </p:grpSpPr>
              <p:sp>
                <p:nvSpPr>
                  <p:cNvPr id="20508" name="Text Box 6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65" y="3177"/>
                    <a:ext cx="233" cy="169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0" tIns="0" rIns="0" bIns="0"/>
                  <a:lstStyle/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Thread</a:t>
                    </a:r>
                  </a:p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(0, 0)‏</a:t>
                    </a:r>
                  </a:p>
                </p:txBody>
              </p:sp>
              <p:sp>
                <p:nvSpPr>
                  <p:cNvPr id="20509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91" y="3177"/>
                    <a:ext cx="233" cy="169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0" tIns="0" rIns="0" bIns="0"/>
                  <a:lstStyle/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Thread</a:t>
                    </a:r>
                  </a:p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(1, 0)‏</a:t>
                    </a:r>
                  </a:p>
                </p:txBody>
              </p:sp>
              <p:sp>
                <p:nvSpPr>
                  <p:cNvPr id="20510" name="Text Box 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218" y="3177"/>
                    <a:ext cx="233" cy="169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0" tIns="0" rIns="0" bIns="0"/>
                  <a:lstStyle/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Thread</a:t>
                    </a:r>
                  </a:p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(2, 0)‏</a:t>
                    </a:r>
                  </a:p>
                </p:txBody>
              </p:sp>
              <p:sp>
                <p:nvSpPr>
                  <p:cNvPr id="20511" name="Text Box 6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44" y="3177"/>
                    <a:ext cx="233" cy="169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0" tIns="0" rIns="0" bIns="0"/>
                  <a:lstStyle/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Thread</a:t>
                    </a:r>
                  </a:p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(3, 0)‏</a:t>
                    </a:r>
                  </a:p>
                </p:txBody>
              </p:sp>
              <p:sp>
                <p:nvSpPr>
                  <p:cNvPr id="20512" name="Text Box 6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71" y="3177"/>
                    <a:ext cx="233" cy="169"/>
                  </a:xfrm>
                  <a:prstGeom prst="rect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0" tIns="0" rIns="0" bIns="0"/>
                  <a:lstStyle/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Thread</a:t>
                    </a:r>
                  </a:p>
                  <a:p>
                    <a:pPr algn="ctr">
                      <a:buClr>
                        <a:srgbClr val="003300"/>
                      </a:buClr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1000" b="1">
                        <a:solidFill>
                          <a:srgbClr val="003300"/>
                        </a:solidFill>
                        <a:latin typeface="Lucida Sans Unicode" pitchFamily="34" charset="0"/>
                        <a:cs typeface="DejaVu Sans" pitchFamily="34" charset="0"/>
                      </a:rPr>
                      <a:t>(4, 0)‏</a:t>
                    </a:r>
                  </a:p>
                </p:txBody>
              </p:sp>
            </p:grpSp>
          </p:grpSp>
        </p:grpSp>
        <p:sp>
          <p:nvSpPr>
            <p:cNvPr id="20494" name="Line 66"/>
            <p:cNvSpPr>
              <a:spLocks noChangeShapeType="1"/>
            </p:cNvSpPr>
            <p:nvPr/>
          </p:nvSpPr>
          <p:spPr bwMode="auto">
            <a:xfrm>
              <a:off x="3643" y="1355"/>
              <a:ext cx="322" cy="1"/>
            </a:xfrm>
            <a:prstGeom prst="line">
              <a:avLst/>
            </a:prstGeom>
            <a:noFill/>
            <a:ln w="1908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5" name="Line 67"/>
            <p:cNvSpPr>
              <a:spLocks noChangeShapeType="1"/>
            </p:cNvSpPr>
            <p:nvPr/>
          </p:nvSpPr>
          <p:spPr bwMode="auto">
            <a:xfrm>
              <a:off x="3653" y="2458"/>
              <a:ext cx="433" cy="1"/>
            </a:xfrm>
            <a:prstGeom prst="line">
              <a:avLst/>
            </a:prstGeom>
            <a:noFill/>
            <a:ln w="1908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6" name="Line 68"/>
            <p:cNvSpPr>
              <a:spLocks noChangeShapeType="1"/>
            </p:cNvSpPr>
            <p:nvPr/>
          </p:nvSpPr>
          <p:spPr bwMode="auto">
            <a:xfrm flipH="1">
              <a:off x="3451" y="1640"/>
              <a:ext cx="1070" cy="122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7" name="Line 69"/>
            <p:cNvSpPr>
              <a:spLocks noChangeShapeType="1"/>
            </p:cNvSpPr>
            <p:nvPr/>
          </p:nvSpPr>
          <p:spPr bwMode="auto">
            <a:xfrm>
              <a:off x="4964" y="1640"/>
              <a:ext cx="243" cy="1215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8" name="Line 70"/>
            <p:cNvSpPr>
              <a:spLocks noChangeShapeType="1"/>
            </p:cNvSpPr>
            <p:nvPr/>
          </p:nvSpPr>
          <p:spPr bwMode="auto">
            <a:xfrm flipH="1">
              <a:off x="4085" y="1967"/>
              <a:ext cx="436" cy="883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9" name="Line 71"/>
            <p:cNvSpPr>
              <a:spLocks noChangeShapeType="1"/>
            </p:cNvSpPr>
            <p:nvPr/>
          </p:nvSpPr>
          <p:spPr bwMode="auto">
            <a:xfrm>
              <a:off x="4964" y="1973"/>
              <a:ext cx="100" cy="893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00" name="Line 72"/>
            <p:cNvSpPr>
              <a:spLocks noChangeShapeType="1"/>
            </p:cNvSpPr>
            <p:nvPr/>
          </p:nvSpPr>
          <p:spPr bwMode="auto">
            <a:xfrm flipH="1">
              <a:off x="3457" y="2855"/>
              <a:ext cx="625" cy="1295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01" name="Line 73"/>
            <p:cNvSpPr>
              <a:spLocks noChangeShapeType="1"/>
            </p:cNvSpPr>
            <p:nvPr/>
          </p:nvSpPr>
          <p:spPr bwMode="auto">
            <a:xfrm>
              <a:off x="5064" y="2855"/>
              <a:ext cx="153" cy="130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457200" y="1481138"/>
            <a:ext cx="4038600" cy="3090862"/>
          </a:xfrm>
        </p:spPr>
        <p:txBody>
          <a:bodyPr>
            <a:normAutofit fontScale="77500" lnSpcReduction="20000"/>
          </a:bodyPr>
          <a:lstStyle/>
          <a:p>
            <a:pPr marL="457200" indent="-457200" eaLnBrk="1" fontAlgn="auto" hangingPunct="1">
              <a:spcAft>
                <a:spcPts val="0"/>
              </a:spcAft>
              <a:buFont typeface="Wingdings 3"/>
              <a:buChar char=""/>
              <a:tabLst>
                <a:tab pos="1027113" algn="l"/>
                <a:tab pos="1941513" algn="l"/>
                <a:tab pos="2855913" algn="l"/>
                <a:tab pos="3770313" algn="l"/>
                <a:tab pos="4684713" algn="l"/>
                <a:tab pos="5599113" algn="l"/>
                <a:tab pos="6513513" algn="l"/>
                <a:tab pos="7427913" algn="l"/>
                <a:tab pos="8342313" algn="l"/>
                <a:tab pos="9256713" algn="l"/>
                <a:tab pos="10171113" algn="l"/>
              </a:tabLst>
              <a:defRPr/>
            </a:pPr>
            <a:r>
              <a:rPr lang="en-GB" dirty="0" smtClean="0">
                <a:solidFill>
                  <a:schemeClr val="bg1"/>
                </a:solidFill>
              </a:rPr>
              <a:t>Each thread can:</a:t>
            </a:r>
          </a:p>
          <a:p>
            <a:pPr marL="973138" lvl="1" indent="-401638" eaLnBrk="1" fontAlgn="auto" hangingPunct="1">
              <a:spcBef>
                <a:spcPts val="525"/>
              </a:spcBef>
              <a:spcAft>
                <a:spcPts val="0"/>
              </a:spcAft>
              <a:buFont typeface="Verdana"/>
              <a:buChar char="◦"/>
              <a:tabLst>
                <a:tab pos="1027113" algn="l"/>
                <a:tab pos="1941513" algn="l"/>
                <a:tab pos="2855913" algn="l"/>
                <a:tab pos="3770313" algn="l"/>
                <a:tab pos="4684713" algn="l"/>
                <a:tab pos="5599113" algn="l"/>
                <a:tab pos="6513513" algn="l"/>
                <a:tab pos="7427913" algn="l"/>
                <a:tab pos="8342313" algn="l"/>
                <a:tab pos="9256713" algn="l"/>
                <a:tab pos="10171113" algn="l"/>
              </a:tabLst>
              <a:defRPr/>
            </a:pPr>
            <a:r>
              <a:rPr lang="en-GB" sz="2100" dirty="0" smtClean="0">
                <a:solidFill>
                  <a:schemeClr val="bg1"/>
                </a:solidFill>
              </a:rPr>
              <a:t>R/W per-thread registers</a:t>
            </a:r>
          </a:p>
          <a:p>
            <a:pPr marL="973138" lvl="1" indent="-401638" eaLnBrk="1" fontAlgn="auto" hangingPunct="1">
              <a:spcBef>
                <a:spcPts val="525"/>
              </a:spcBef>
              <a:spcAft>
                <a:spcPts val="0"/>
              </a:spcAft>
              <a:buFont typeface="Verdana"/>
              <a:buChar char="◦"/>
              <a:tabLst>
                <a:tab pos="1027113" algn="l"/>
                <a:tab pos="1941513" algn="l"/>
                <a:tab pos="2855913" algn="l"/>
                <a:tab pos="3770313" algn="l"/>
                <a:tab pos="4684713" algn="l"/>
                <a:tab pos="5599113" algn="l"/>
                <a:tab pos="6513513" algn="l"/>
                <a:tab pos="7427913" algn="l"/>
                <a:tab pos="8342313" algn="l"/>
                <a:tab pos="9256713" algn="l"/>
                <a:tab pos="10171113" algn="l"/>
              </a:tabLst>
              <a:defRPr/>
            </a:pPr>
            <a:r>
              <a:rPr lang="en-GB" sz="2100" dirty="0" smtClean="0">
                <a:solidFill>
                  <a:schemeClr val="bg1"/>
                </a:solidFill>
              </a:rPr>
              <a:t>R/W per-thread local memory</a:t>
            </a:r>
          </a:p>
          <a:p>
            <a:pPr marL="973138" lvl="1" indent="-401638" eaLnBrk="1" fontAlgn="auto" hangingPunct="1">
              <a:spcBef>
                <a:spcPts val="525"/>
              </a:spcBef>
              <a:spcAft>
                <a:spcPts val="0"/>
              </a:spcAft>
              <a:buFont typeface="Verdana"/>
              <a:buChar char="◦"/>
              <a:tabLst>
                <a:tab pos="1027113" algn="l"/>
                <a:tab pos="1941513" algn="l"/>
                <a:tab pos="2855913" algn="l"/>
                <a:tab pos="3770313" algn="l"/>
                <a:tab pos="4684713" algn="l"/>
                <a:tab pos="5599113" algn="l"/>
                <a:tab pos="6513513" algn="l"/>
                <a:tab pos="7427913" algn="l"/>
                <a:tab pos="8342313" algn="l"/>
                <a:tab pos="9256713" algn="l"/>
                <a:tab pos="10171113" algn="l"/>
              </a:tabLst>
              <a:defRPr/>
            </a:pPr>
            <a:r>
              <a:rPr lang="en-GB" sz="2100" dirty="0" smtClean="0">
                <a:solidFill>
                  <a:schemeClr val="bg1"/>
                </a:solidFill>
              </a:rPr>
              <a:t>R/W per-block shared memory</a:t>
            </a:r>
          </a:p>
          <a:p>
            <a:pPr marL="973138" lvl="1" indent="-401638" eaLnBrk="1" fontAlgn="auto" hangingPunct="1">
              <a:spcBef>
                <a:spcPts val="525"/>
              </a:spcBef>
              <a:spcAft>
                <a:spcPts val="0"/>
              </a:spcAft>
              <a:buFont typeface="Verdana"/>
              <a:buChar char="◦"/>
              <a:tabLst>
                <a:tab pos="1027113" algn="l"/>
                <a:tab pos="1941513" algn="l"/>
                <a:tab pos="2855913" algn="l"/>
                <a:tab pos="3770313" algn="l"/>
                <a:tab pos="4684713" algn="l"/>
                <a:tab pos="5599113" algn="l"/>
                <a:tab pos="6513513" algn="l"/>
                <a:tab pos="7427913" algn="l"/>
                <a:tab pos="8342313" algn="l"/>
                <a:tab pos="9256713" algn="l"/>
                <a:tab pos="10171113" algn="l"/>
              </a:tabLst>
              <a:defRPr/>
            </a:pPr>
            <a:r>
              <a:rPr lang="en-GB" sz="2100" dirty="0" smtClean="0">
                <a:solidFill>
                  <a:schemeClr val="bg1"/>
                </a:solidFill>
              </a:rPr>
              <a:t>R/W per-grid global memory</a:t>
            </a:r>
          </a:p>
          <a:p>
            <a:pPr marL="973138" lvl="1" indent="-401638" eaLnBrk="1" fontAlgn="auto" hangingPunct="1">
              <a:spcBef>
                <a:spcPts val="525"/>
              </a:spcBef>
              <a:spcAft>
                <a:spcPts val="0"/>
              </a:spcAft>
              <a:buFont typeface="Verdana"/>
              <a:buChar char="◦"/>
              <a:tabLst>
                <a:tab pos="1027113" algn="l"/>
                <a:tab pos="1941513" algn="l"/>
                <a:tab pos="2855913" algn="l"/>
                <a:tab pos="3770313" algn="l"/>
                <a:tab pos="4684713" algn="l"/>
                <a:tab pos="5599113" algn="l"/>
                <a:tab pos="6513513" algn="l"/>
                <a:tab pos="7427913" algn="l"/>
                <a:tab pos="8342313" algn="l"/>
                <a:tab pos="9256713" algn="l"/>
                <a:tab pos="10171113" algn="l"/>
              </a:tabLst>
              <a:defRPr/>
            </a:pPr>
            <a:r>
              <a:rPr lang="en-GB" sz="2100" dirty="0" smtClean="0">
                <a:solidFill>
                  <a:schemeClr val="bg1"/>
                </a:solidFill>
              </a:rPr>
              <a:t>Read only per-grid constant memory</a:t>
            </a:r>
          </a:p>
          <a:p>
            <a:pPr marL="973138" lvl="1" indent="-401638" eaLnBrk="1" fontAlgn="auto" hangingPunct="1">
              <a:spcBef>
                <a:spcPts val="525"/>
              </a:spcBef>
              <a:spcAft>
                <a:spcPts val="0"/>
              </a:spcAft>
              <a:buFont typeface="Verdana"/>
              <a:buChar char="◦"/>
              <a:tabLst>
                <a:tab pos="1027113" algn="l"/>
                <a:tab pos="1941513" algn="l"/>
                <a:tab pos="2855913" algn="l"/>
                <a:tab pos="3770313" algn="l"/>
                <a:tab pos="4684713" algn="l"/>
                <a:tab pos="5599113" algn="l"/>
                <a:tab pos="6513513" algn="l"/>
                <a:tab pos="7427913" algn="l"/>
                <a:tab pos="8342313" algn="l"/>
                <a:tab pos="9256713" algn="l"/>
                <a:tab pos="10171113" algn="l"/>
              </a:tabLst>
              <a:defRPr/>
            </a:pPr>
            <a:r>
              <a:rPr lang="en-GB" sz="2100" dirty="0" smtClean="0">
                <a:solidFill>
                  <a:schemeClr val="bg1"/>
                </a:solidFill>
              </a:rPr>
              <a:t>Read only per-grid texture memory</a:t>
            </a:r>
            <a:endParaRPr lang="en-GB" sz="2100" dirty="0">
              <a:solidFill>
                <a:schemeClr val="bg1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/>
                </a:solidFill>
              </a:rPr>
              <a:t>CUDA Memory Model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508" name="Rectangle 9"/>
          <p:cNvSpPr>
            <a:spLocks noChangeArrowheads="1"/>
          </p:cNvSpPr>
          <p:nvPr/>
        </p:nvSpPr>
        <p:spPr bwMode="auto">
          <a:xfrm>
            <a:off x="762000" y="4495800"/>
            <a:ext cx="3352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ts val="700"/>
              </a:spcBef>
              <a:buFont typeface="Times New Roman" pitchFamily="18" charset="0"/>
              <a:buChar char="•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</a:pPr>
            <a:r>
              <a:rPr lang="en-GB">
                <a:solidFill>
                  <a:srgbClr val="000000"/>
                </a:solidFill>
                <a:latin typeface="Lucida Sans Unicode" pitchFamily="34" charset="0"/>
                <a:cs typeface="DejaVu Sans" pitchFamily="34" charset="0"/>
              </a:rPr>
              <a:t>The host can R/W </a:t>
            </a:r>
            <a:r>
              <a:rPr lang="en-GB">
                <a:solidFill>
                  <a:srgbClr val="3333CC"/>
                </a:solidFill>
                <a:latin typeface="Lucida Sans Unicode" pitchFamily="34" charset="0"/>
                <a:cs typeface="DejaVu Sans" pitchFamily="34" charset="0"/>
              </a:rPr>
              <a:t>global</a:t>
            </a:r>
            <a:r>
              <a:rPr lang="en-GB">
                <a:solidFill>
                  <a:srgbClr val="000000"/>
                </a:solidFill>
                <a:latin typeface="Lucida Sans Unicode" pitchFamily="34" charset="0"/>
                <a:cs typeface="DejaVu Sans" pitchFamily="34" charset="0"/>
              </a:rPr>
              <a:t>, </a:t>
            </a:r>
            <a:r>
              <a:rPr lang="en-GB">
                <a:solidFill>
                  <a:srgbClr val="3333CC"/>
                </a:solidFill>
                <a:latin typeface="Lucida Sans Unicode" pitchFamily="34" charset="0"/>
                <a:cs typeface="DejaVu Sans" pitchFamily="34" charset="0"/>
              </a:rPr>
              <a:t>constant</a:t>
            </a:r>
            <a:r>
              <a:rPr lang="en-GB">
                <a:solidFill>
                  <a:srgbClr val="000000"/>
                </a:solidFill>
                <a:latin typeface="Lucida Sans Unicode" pitchFamily="34" charset="0"/>
                <a:cs typeface="DejaVu Sans" pitchFamily="34" charset="0"/>
              </a:rPr>
              <a:t>, and </a:t>
            </a:r>
            <a:r>
              <a:rPr lang="en-GB">
                <a:solidFill>
                  <a:srgbClr val="3333CC"/>
                </a:solidFill>
                <a:latin typeface="Lucida Sans Unicode" pitchFamily="34" charset="0"/>
                <a:cs typeface="DejaVu Sans" pitchFamily="34" charset="0"/>
              </a:rPr>
              <a:t>texture</a:t>
            </a:r>
            <a:r>
              <a:rPr lang="en-GB">
                <a:solidFill>
                  <a:srgbClr val="000000"/>
                </a:solidFill>
                <a:latin typeface="Lucida Sans Unicode" pitchFamily="34" charset="0"/>
                <a:cs typeface="DejaVu Sans" pitchFamily="34" charset="0"/>
              </a:rPr>
              <a:t> memories</a:t>
            </a:r>
          </a:p>
        </p:txBody>
      </p:sp>
      <p:grpSp>
        <p:nvGrpSpPr>
          <p:cNvPr id="21509" name="Group 3"/>
          <p:cNvGrpSpPr>
            <a:grpSpLocks noGrp="1"/>
          </p:cNvGrpSpPr>
          <p:nvPr>
            <p:ph sz="half" idx="2"/>
          </p:nvPr>
        </p:nvGrpSpPr>
        <p:grpSpPr bwMode="auto">
          <a:xfrm>
            <a:off x="4648200" y="1481138"/>
            <a:ext cx="4038600" cy="4843462"/>
            <a:chOff x="2882" y="974"/>
            <a:chExt cx="2860" cy="3177"/>
          </a:xfrm>
        </p:grpSpPr>
        <p:sp>
          <p:nvSpPr>
            <p:cNvPr id="21510" name="AutoShape 4"/>
            <p:cNvSpPr>
              <a:spLocks noChangeArrowheads="1"/>
            </p:cNvSpPr>
            <p:nvPr/>
          </p:nvSpPr>
          <p:spPr bwMode="auto">
            <a:xfrm>
              <a:off x="3402" y="974"/>
              <a:ext cx="2341" cy="3178"/>
            </a:xfrm>
            <a:prstGeom prst="roundRect">
              <a:avLst>
                <a:gd name="adj" fmla="val 42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Lucida Sans Unicode" pitchFamily="34" charset="0"/>
              </a:endParaRPr>
            </a:p>
          </p:txBody>
        </p:sp>
        <p:sp>
          <p:nvSpPr>
            <p:cNvPr id="21511" name="Text Box 5"/>
            <p:cNvSpPr txBox="1">
              <a:spLocks noChangeArrowheads="1"/>
            </p:cNvSpPr>
            <p:nvPr/>
          </p:nvSpPr>
          <p:spPr bwMode="auto">
            <a:xfrm>
              <a:off x="3405" y="977"/>
              <a:ext cx="2335" cy="3172"/>
            </a:xfrm>
            <a:prstGeom prst="rect">
              <a:avLst/>
            </a:prstGeom>
            <a:solidFill>
              <a:srgbClr val="99CCFF"/>
            </a:solidFill>
            <a:ln w="9360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/>
            <a:p>
              <a:pPr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3300"/>
                  </a:solidFill>
                  <a:cs typeface="DejaVu Sans" pitchFamily="34" charset="0"/>
                </a:rPr>
                <a:t>(Device) Grid</a:t>
              </a:r>
            </a:p>
          </p:txBody>
        </p:sp>
        <p:sp>
          <p:nvSpPr>
            <p:cNvPr id="21512" name="Text Box 6"/>
            <p:cNvSpPr txBox="1">
              <a:spLocks noChangeArrowheads="1"/>
            </p:cNvSpPr>
            <p:nvPr/>
          </p:nvSpPr>
          <p:spPr bwMode="auto">
            <a:xfrm>
              <a:off x="3437" y="3491"/>
              <a:ext cx="2271" cy="269"/>
            </a:xfrm>
            <a:prstGeom prst="rect">
              <a:avLst/>
            </a:prstGeom>
            <a:solidFill>
              <a:srgbClr val="FF6600"/>
            </a:solidFill>
            <a:ln w="9360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/>
            <a:p>
              <a:pPr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3300"/>
                  </a:solidFill>
                  <a:cs typeface="DejaVu Sans" pitchFamily="34" charset="0"/>
                </a:rPr>
                <a:t>Constant</a:t>
              </a:r>
            </a:p>
            <a:p>
              <a:pPr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3300"/>
                  </a:solidFill>
                  <a:cs typeface="DejaVu Sans" pitchFamily="34" charset="0"/>
                </a:rPr>
                <a:t>Memory</a:t>
              </a:r>
            </a:p>
          </p:txBody>
        </p:sp>
        <p:sp>
          <p:nvSpPr>
            <p:cNvPr id="21513" name="Text Box 7"/>
            <p:cNvSpPr txBox="1">
              <a:spLocks noChangeArrowheads="1"/>
            </p:cNvSpPr>
            <p:nvPr/>
          </p:nvSpPr>
          <p:spPr bwMode="auto">
            <a:xfrm>
              <a:off x="3437" y="3830"/>
              <a:ext cx="2271" cy="268"/>
            </a:xfrm>
            <a:prstGeom prst="rect">
              <a:avLst/>
            </a:prstGeom>
            <a:solidFill>
              <a:srgbClr val="FF6600"/>
            </a:solidFill>
            <a:ln w="9360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/>
            <a:p>
              <a:pPr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3300"/>
                  </a:solidFill>
                  <a:cs typeface="DejaVu Sans" pitchFamily="34" charset="0"/>
                </a:rPr>
                <a:t>Texture</a:t>
              </a:r>
            </a:p>
            <a:p>
              <a:pPr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3300"/>
                  </a:solidFill>
                  <a:cs typeface="DejaVu Sans" pitchFamily="34" charset="0"/>
                </a:rPr>
                <a:t>Memory</a:t>
              </a:r>
            </a:p>
          </p:txBody>
        </p:sp>
        <p:sp>
          <p:nvSpPr>
            <p:cNvPr id="21514" name="Text Box 8"/>
            <p:cNvSpPr txBox="1">
              <a:spLocks noChangeArrowheads="1"/>
            </p:cNvSpPr>
            <p:nvPr/>
          </p:nvSpPr>
          <p:spPr bwMode="auto">
            <a:xfrm>
              <a:off x="3437" y="3147"/>
              <a:ext cx="2271" cy="268"/>
            </a:xfrm>
            <a:prstGeom prst="rect">
              <a:avLst/>
            </a:prstGeom>
            <a:solidFill>
              <a:srgbClr val="FF6600"/>
            </a:solidFill>
            <a:ln w="9360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/>
            <a:p>
              <a:pPr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3300"/>
                  </a:solidFill>
                  <a:cs typeface="DejaVu Sans" pitchFamily="34" charset="0"/>
                </a:rPr>
                <a:t>Global</a:t>
              </a:r>
            </a:p>
            <a:p>
              <a:pPr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3300"/>
                  </a:solidFill>
                  <a:cs typeface="DejaVu Sans" pitchFamily="34" charset="0"/>
                </a:rPr>
                <a:t>Memory</a:t>
              </a:r>
            </a:p>
          </p:txBody>
        </p:sp>
        <p:sp>
          <p:nvSpPr>
            <p:cNvPr id="21515" name="Text Box 9"/>
            <p:cNvSpPr txBox="1">
              <a:spLocks noChangeArrowheads="1"/>
            </p:cNvSpPr>
            <p:nvPr/>
          </p:nvSpPr>
          <p:spPr bwMode="auto">
            <a:xfrm>
              <a:off x="3436" y="1288"/>
              <a:ext cx="1116" cy="1797"/>
            </a:xfrm>
            <a:prstGeom prst="rect">
              <a:avLst/>
            </a:prstGeom>
            <a:solidFill>
              <a:srgbClr val="FFCC00"/>
            </a:solidFill>
            <a:ln w="9360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/>
            <a:p>
              <a:pPr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3300"/>
                  </a:solidFill>
                  <a:cs typeface="DejaVu Sans" pitchFamily="34" charset="0"/>
                </a:rPr>
                <a:t>Block (0, 0)‏</a:t>
              </a:r>
            </a:p>
          </p:txBody>
        </p:sp>
        <p:sp>
          <p:nvSpPr>
            <p:cNvPr id="21516" name="Text Box 10"/>
            <p:cNvSpPr txBox="1">
              <a:spLocks noChangeArrowheads="1"/>
            </p:cNvSpPr>
            <p:nvPr/>
          </p:nvSpPr>
          <p:spPr bwMode="auto">
            <a:xfrm>
              <a:off x="3467" y="1609"/>
              <a:ext cx="1060" cy="220"/>
            </a:xfrm>
            <a:prstGeom prst="rect">
              <a:avLst/>
            </a:prstGeom>
            <a:solidFill>
              <a:srgbClr val="FF6600"/>
            </a:solidFill>
            <a:ln w="9360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91440" rIns="0" bIns="0"/>
            <a:lstStyle/>
            <a:p>
              <a:pPr algn="ctr"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3300"/>
                  </a:solidFill>
                  <a:cs typeface="DejaVu Sans" pitchFamily="34" charset="0"/>
                </a:rPr>
                <a:t>Shared Memory</a:t>
              </a:r>
            </a:p>
          </p:txBody>
        </p:sp>
        <p:sp>
          <p:nvSpPr>
            <p:cNvPr id="21517" name="Text Box 11"/>
            <p:cNvSpPr txBox="1">
              <a:spLocks noChangeArrowheads="1"/>
            </p:cNvSpPr>
            <p:nvPr/>
          </p:nvSpPr>
          <p:spPr bwMode="auto">
            <a:xfrm>
              <a:off x="3467" y="2709"/>
              <a:ext cx="332" cy="345"/>
            </a:xfrm>
            <a:prstGeom prst="rect">
              <a:avLst/>
            </a:prstGeom>
            <a:solidFill>
              <a:srgbClr val="FF6600"/>
            </a:solidFill>
            <a:ln w="9360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91440" rIns="0" bIns="0"/>
            <a:lstStyle/>
            <a:p>
              <a:pPr algn="ctr"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3300"/>
                  </a:solidFill>
                  <a:cs typeface="DejaVu Sans" pitchFamily="34" charset="0"/>
                </a:rPr>
                <a:t>Local</a:t>
              </a:r>
            </a:p>
            <a:p>
              <a:pPr algn="ctr"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3300"/>
                  </a:solidFill>
                  <a:cs typeface="DejaVu Sans" pitchFamily="34" charset="0"/>
                </a:rPr>
                <a:t>Memory</a:t>
              </a:r>
            </a:p>
          </p:txBody>
        </p:sp>
        <p:sp>
          <p:nvSpPr>
            <p:cNvPr id="21518" name="Text Box 12"/>
            <p:cNvSpPr txBox="1">
              <a:spLocks noChangeArrowheads="1"/>
            </p:cNvSpPr>
            <p:nvPr/>
          </p:nvSpPr>
          <p:spPr bwMode="auto">
            <a:xfrm>
              <a:off x="3461" y="2257"/>
              <a:ext cx="517" cy="307"/>
            </a:xfrm>
            <a:prstGeom prst="rect">
              <a:avLst/>
            </a:prstGeom>
            <a:solidFill>
              <a:srgbClr val="99FF66"/>
            </a:solidFill>
            <a:ln w="9360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146160" rIns="0" bIns="0"/>
            <a:lstStyle/>
            <a:p>
              <a:pPr algn="ctr"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3300"/>
                  </a:solidFill>
                  <a:cs typeface="DejaVu Sans" pitchFamily="34" charset="0"/>
                </a:rPr>
                <a:t>Thread (0, 0)‏</a:t>
              </a:r>
            </a:p>
          </p:txBody>
        </p:sp>
        <p:sp>
          <p:nvSpPr>
            <p:cNvPr id="21519" name="Text Box 13"/>
            <p:cNvSpPr txBox="1">
              <a:spLocks noChangeArrowheads="1"/>
            </p:cNvSpPr>
            <p:nvPr/>
          </p:nvSpPr>
          <p:spPr bwMode="auto">
            <a:xfrm>
              <a:off x="3461" y="1926"/>
              <a:ext cx="392" cy="188"/>
            </a:xfrm>
            <a:prstGeom prst="rect">
              <a:avLst/>
            </a:prstGeom>
            <a:solidFill>
              <a:srgbClr val="FF6600"/>
            </a:solidFill>
            <a:ln w="9360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3300"/>
                  </a:solidFill>
                  <a:cs typeface="DejaVu Sans" pitchFamily="34" charset="0"/>
                </a:rPr>
                <a:t>Registers</a:t>
              </a:r>
            </a:p>
          </p:txBody>
        </p:sp>
        <p:sp>
          <p:nvSpPr>
            <p:cNvPr id="21520" name="Line 14"/>
            <p:cNvSpPr>
              <a:spLocks noChangeShapeType="1"/>
            </p:cNvSpPr>
            <p:nvPr/>
          </p:nvSpPr>
          <p:spPr bwMode="auto">
            <a:xfrm flipV="1">
              <a:off x="3914" y="1829"/>
              <a:ext cx="2" cy="423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1" name="Line 15"/>
            <p:cNvSpPr>
              <a:spLocks noChangeShapeType="1"/>
            </p:cNvSpPr>
            <p:nvPr/>
          </p:nvSpPr>
          <p:spPr bwMode="auto">
            <a:xfrm flipV="1">
              <a:off x="3657" y="2110"/>
              <a:ext cx="1" cy="142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2" name="Line 16"/>
            <p:cNvSpPr>
              <a:spLocks noChangeShapeType="1"/>
            </p:cNvSpPr>
            <p:nvPr/>
          </p:nvSpPr>
          <p:spPr bwMode="auto">
            <a:xfrm flipV="1">
              <a:off x="3633" y="2566"/>
              <a:ext cx="1" cy="142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3" name="Line 17"/>
            <p:cNvSpPr>
              <a:spLocks noChangeShapeType="1"/>
            </p:cNvSpPr>
            <p:nvPr/>
          </p:nvSpPr>
          <p:spPr bwMode="auto">
            <a:xfrm>
              <a:off x="3838" y="2567"/>
              <a:ext cx="1" cy="577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4" name="Line 18"/>
            <p:cNvSpPr>
              <a:spLocks noChangeShapeType="1"/>
            </p:cNvSpPr>
            <p:nvPr/>
          </p:nvSpPr>
          <p:spPr bwMode="auto">
            <a:xfrm>
              <a:off x="3959" y="2567"/>
              <a:ext cx="1" cy="1265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5" name="Line 19"/>
            <p:cNvSpPr>
              <a:spLocks noChangeShapeType="1"/>
            </p:cNvSpPr>
            <p:nvPr/>
          </p:nvSpPr>
          <p:spPr bwMode="auto">
            <a:xfrm>
              <a:off x="3898" y="2567"/>
              <a:ext cx="1" cy="92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6" name="Text Box 20"/>
            <p:cNvSpPr txBox="1">
              <a:spLocks noChangeArrowheads="1"/>
            </p:cNvSpPr>
            <p:nvPr/>
          </p:nvSpPr>
          <p:spPr bwMode="auto">
            <a:xfrm>
              <a:off x="4015" y="2709"/>
              <a:ext cx="333" cy="345"/>
            </a:xfrm>
            <a:prstGeom prst="rect">
              <a:avLst/>
            </a:prstGeom>
            <a:solidFill>
              <a:srgbClr val="FF6600"/>
            </a:solidFill>
            <a:ln w="9360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91440" rIns="0" bIns="0"/>
            <a:lstStyle/>
            <a:p>
              <a:pPr algn="ctr"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3300"/>
                  </a:solidFill>
                  <a:cs typeface="DejaVu Sans" pitchFamily="34" charset="0"/>
                </a:rPr>
                <a:t>Local</a:t>
              </a:r>
            </a:p>
            <a:p>
              <a:pPr algn="ctr"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3300"/>
                  </a:solidFill>
                  <a:cs typeface="DejaVu Sans" pitchFamily="34" charset="0"/>
                </a:rPr>
                <a:t>Memory</a:t>
              </a:r>
            </a:p>
          </p:txBody>
        </p:sp>
        <p:sp>
          <p:nvSpPr>
            <p:cNvPr id="21527" name="Text Box 21"/>
            <p:cNvSpPr txBox="1">
              <a:spLocks noChangeArrowheads="1"/>
            </p:cNvSpPr>
            <p:nvPr/>
          </p:nvSpPr>
          <p:spPr bwMode="auto">
            <a:xfrm>
              <a:off x="4010" y="2257"/>
              <a:ext cx="517" cy="307"/>
            </a:xfrm>
            <a:prstGeom prst="rect">
              <a:avLst/>
            </a:prstGeom>
            <a:solidFill>
              <a:srgbClr val="99FF66"/>
            </a:solidFill>
            <a:ln w="9360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146160" rIns="0" bIns="0"/>
            <a:lstStyle/>
            <a:p>
              <a:pPr algn="ctr"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3300"/>
                  </a:solidFill>
                  <a:cs typeface="DejaVu Sans" pitchFamily="34" charset="0"/>
                </a:rPr>
                <a:t>Thread (1, 0)‏</a:t>
              </a:r>
            </a:p>
          </p:txBody>
        </p:sp>
        <p:sp>
          <p:nvSpPr>
            <p:cNvPr id="21528" name="Text Box 22"/>
            <p:cNvSpPr txBox="1">
              <a:spLocks noChangeArrowheads="1"/>
            </p:cNvSpPr>
            <p:nvPr/>
          </p:nvSpPr>
          <p:spPr bwMode="auto">
            <a:xfrm>
              <a:off x="4010" y="1926"/>
              <a:ext cx="391" cy="188"/>
            </a:xfrm>
            <a:prstGeom prst="rect">
              <a:avLst/>
            </a:prstGeom>
            <a:solidFill>
              <a:srgbClr val="FF6600"/>
            </a:solidFill>
            <a:ln w="9360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3300"/>
                  </a:solidFill>
                  <a:cs typeface="DejaVu Sans" pitchFamily="34" charset="0"/>
                </a:rPr>
                <a:t>Registers</a:t>
              </a:r>
            </a:p>
          </p:txBody>
        </p:sp>
        <p:sp>
          <p:nvSpPr>
            <p:cNvPr id="21529" name="Line 23"/>
            <p:cNvSpPr>
              <a:spLocks noChangeShapeType="1"/>
            </p:cNvSpPr>
            <p:nvPr/>
          </p:nvSpPr>
          <p:spPr bwMode="auto">
            <a:xfrm flipV="1">
              <a:off x="4462" y="1829"/>
              <a:ext cx="2" cy="423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0" name="Line 24"/>
            <p:cNvSpPr>
              <a:spLocks noChangeShapeType="1"/>
            </p:cNvSpPr>
            <p:nvPr/>
          </p:nvSpPr>
          <p:spPr bwMode="auto">
            <a:xfrm flipV="1">
              <a:off x="4206" y="2110"/>
              <a:ext cx="1" cy="142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1" name="Line 25"/>
            <p:cNvSpPr>
              <a:spLocks noChangeShapeType="1"/>
            </p:cNvSpPr>
            <p:nvPr/>
          </p:nvSpPr>
          <p:spPr bwMode="auto">
            <a:xfrm flipV="1">
              <a:off x="4181" y="2566"/>
              <a:ext cx="1" cy="142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2" name="Line 26"/>
            <p:cNvSpPr>
              <a:spLocks noChangeShapeType="1"/>
            </p:cNvSpPr>
            <p:nvPr/>
          </p:nvSpPr>
          <p:spPr bwMode="auto">
            <a:xfrm>
              <a:off x="4387" y="2567"/>
              <a:ext cx="1" cy="577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3" name="Line 27"/>
            <p:cNvSpPr>
              <a:spLocks noChangeShapeType="1"/>
            </p:cNvSpPr>
            <p:nvPr/>
          </p:nvSpPr>
          <p:spPr bwMode="auto">
            <a:xfrm>
              <a:off x="4507" y="2567"/>
              <a:ext cx="1" cy="1265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4" name="Line 28"/>
            <p:cNvSpPr>
              <a:spLocks noChangeShapeType="1"/>
            </p:cNvSpPr>
            <p:nvPr/>
          </p:nvSpPr>
          <p:spPr bwMode="auto">
            <a:xfrm>
              <a:off x="4446" y="2567"/>
              <a:ext cx="1" cy="92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5" name="Text Box 29"/>
            <p:cNvSpPr txBox="1">
              <a:spLocks noChangeArrowheads="1"/>
            </p:cNvSpPr>
            <p:nvPr/>
          </p:nvSpPr>
          <p:spPr bwMode="auto">
            <a:xfrm>
              <a:off x="4593" y="1288"/>
              <a:ext cx="1116" cy="1797"/>
            </a:xfrm>
            <a:prstGeom prst="rect">
              <a:avLst/>
            </a:prstGeom>
            <a:solidFill>
              <a:srgbClr val="FFCC00"/>
            </a:solidFill>
            <a:ln w="9360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/>
            <a:p>
              <a:pPr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3300"/>
                  </a:solidFill>
                  <a:cs typeface="DejaVu Sans" pitchFamily="34" charset="0"/>
                </a:rPr>
                <a:t>Block (1, 0)‏</a:t>
              </a:r>
            </a:p>
          </p:txBody>
        </p:sp>
        <p:sp>
          <p:nvSpPr>
            <p:cNvPr id="21536" name="Text Box 30"/>
            <p:cNvSpPr txBox="1">
              <a:spLocks noChangeArrowheads="1"/>
            </p:cNvSpPr>
            <p:nvPr/>
          </p:nvSpPr>
          <p:spPr bwMode="auto">
            <a:xfrm>
              <a:off x="4623" y="1609"/>
              <a:ext cx="1061" cy="220"/>
            </a:xfrm>
            <a:prstGeom prst="rect">
              <a:avLst/>
            </a:prstGeom>
            <a:solidFill>
              <a:srgbClr val="FF6600"/>
            </a:solidFill>
            <a:ln w="9360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91440" rIns="0" bIns="0"/>
            <a:lstStyle/>
            <a:p>
              <a:pPr algn="ctr"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3300"/>
                  </a:solidFill>
                  <a:cs typeface="DejaVu Sans" pitchFamily="34" charset="0"/>
                </a:rPr>
                <a:t>Shared Memory</a:t>
              </a:r>
            </a:p>
          </p:txBody>
        </p:sp>
        <p:sp>
          <p:nvSpPr>
            <p:cNvPr id="21537" name="Text Box 31"/>
            <p:cNvSpPr txBox="1">
              <a:spLocks noChangeArrowheads="1"/>
            </p:cNvSpPr>
            <p:nvPr/>
          </p:nvSpPr>
          <p:spPr bwMode="auto">
            <a:xfrm>
              <a:off x="4623" y="2709"/>
              <a:ext cx="332" cy="345"/>
            </a:xfrm>
            <a:prstGeom prst="rect">
              <a:avLst/>
            </a:prstGeom>
            <a:solidFill>
              <a:srgbClr val="FF6600"/>
            </a:solidFill>
            <a:ln w="9360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91440" rIns="0" bIns="0"/>
            <a:lstStyle/>
            <a:p>
              <a:pPr algn="ctr"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3300"/>
                  </a:solidFill>
                  <a:cs typeface="DejaVu Sans" pitchFamily="34" charset="0"/>
                </a:rPr>
                <a:t>Local</a:t>
              </a:r>
            </a:p>
            <a:p>
              <a:pPr algn="ctr"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3300"/>
                  </a:solidFill>
                  <a:cs typeface="DejaVu Sans" pitchFamily="34" charset="0"/>
                </a:rPr>
                <a:t>Memory</a:t>
              </a:r>
            </a:p>
          </p:txBody>
        </p:sp>
        <p:sp>
          <p:nvSpPr>
            <p:cNvPr id="21538" name="Text Box 32"/>
            <p:cNvSpPr txBox="1">
              <a:spLocks noChangeArrowheads="1"/>
            </p:cNvSpPr>
            <p:nvPr/>
          </p:nvSpPr>
          <p:spPr bwMode="auto">
            <a:xfrm>
              <a:off x="4618" y="2257"/>
              <a:ext cx="517" cy="307"/>
            </a:xfrm>
            <a:prstGeom prst="rect">
              <a:avLst/>
            </a:prstGeom>
            <a:solidFill>
              <a:srgbClr val="99FF66"/>
            </a:solidFill>
            <a:ln w="9360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146160" rIns="0" bIns="0"/>
            <a:lstStyle/>
            <a:p>
              <a:pPr algn="ctr"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3300"/>
                  </a:solidFill>
                  <a:cs typeface="DejaVu Sans" pitchFamily="34" charset="0"/>
                </a:rPr>
                <a:t>Thread (0, 0)‏</a:t>
              </a:r>
            </a:p>
          </p:txBody>
        </p:sp>
        <p:sp>
          <p:nvSpPr>
            <p:cNvPr id="21539" name="Text Box 33"/>
            <p:cNvSpPr txBox="1">
              <a:spLocks noChangeArrowheads="1"/>
            </p:cNvSpPr>
            <p:nvPr/>
          </p:nvSpPr>
          <p:spPr bwMode="auto">
            <a:xfrm>
              <a:off x="4618" y="1926"/>
              <a:ext cx="391" cy="188"/>
            </a:xfrm>
            <a:prstGeom prst="rect">
              <a:avLst/>
            </a:prstGeom>
            <a:solidFill>
              <a:srgbClr val="FF6600"/>
            </a:solidFill>
            <a:ln w="9360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3300"/>
                  </a:solidFill>
                  <a:cs typeface="DejaVu Sans" pitchFamily="34" charset="0"/>
                </a:rPr>
                <a:t>Registers</a:t>
              </a:r>
            </a:p>
          </p:txBody>
        </p:sp>
        <p:sp>
          <p:nvSpPr>
            <p:cNvPr id="21540" name="Line 34"/>
            <p:cNvSpPr>
              <a:spLocks noChangeShapeType="1"/>
            </p:cNvSpPr>
            <p:nvPr/>
          </p:nvSpPr>
          <p:spPr bwMode="auto">
            <a:xfrm flipV="1">
              <a:off x="5070" y="1829"/>
              <a:ext cx="2" cy="423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1" name="Line 35"/>
            <p:cNvSpPr>
              <a:spLocks noChangeShapeType="1"/>
            </p:cNvSpPr>
            <p:nvPr/>
          </p:nvSpPr>
          <p:spPr bwMode="auto">
            <a:xfrm flipV="1">
              <a:off x="4814" y="2110"/>
              <a:ext cx="1" cy="142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2" name="Line 36"/>
            <p:cNvSpPr>
              <a:spLocks noChangeShapeType="1"/>
            </p:cNvSpPr>
            <p:nvPr/>
          </p:nvSpPr>
          <p:spPr bwMode="auto">
            <a:xfrm flipV="1">
              <a:off x="4789" y="2566"/>
              <a:ext cx="1" cy="142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3" name="Line 37"/>
            <p:cNvSpPr>
              <a:spLocks noChangeShapeType="1"/>
            </p:cNvSpPr>
            <p:nvPr/>
          </p:nvSpPr>
          <p:spPr bwMode="auto">
            <a:xfrm>
              <a:off x="4995" y="2567"/>
              <a:ext cx="1" cy="577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4" name="Line 38"/>
            <p:cNvSpPr>
              <a:spLocks noChangeShapeType="1"/>
            </p:cNvSpPr>
            <p:nvPr/>
          </p:nvSpPr>
          <p:spPr bwMode="auto">
            <a:xfrm>
              <a:off x="5115" y="2567"/>
              <a:ext cx="1" cy="1265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5" name="Line 39"/>
            <p:cNvSpPr>
              <a:spLocks noChangeShapeType="1"/>
            </p:cNvSpPr>
            <p:nvPr/>
          </p:nvSpPr>
          <p:spPr bwMode="auto">
            <a:xfrm>
              <a:off x="5054" y="2567"/>
              <a:ext cx="1" cy="92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46" name="Text Box 40"/>
            <p:cNvSpPr txBox="1">
              <a:spLocks noChangeArrowheads="1"/>
            </p:cNvSpPr>
            <p:nvPr/>
          </p:nvSpPr>
          <p:spPr bwMode="auto">
            <a:xfrm>
              <a:off x="5172" y="2709"/>
              <a:ext cx="332" cy="345"/>
            </a:xfrm>
            <a:prstGeom prst="rect">
              <a:avLst/>
            </a:prstGeom>
            <a:solidFill>
              <a:srgbClr val="FF6600"/>
            </a:solidFill>
            <a:ln w="9360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91440" rIns="0" bIns="0"/>
            <a:lstStyle/>
            <a:p>
              <a:pPr algn="ctr"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3300"/>
                  </a:solidFill>
                  <a:cs typeface="DejaVu Sans" pitchFamily="34" charset="0"/>
                </a:rPr>
                <a:t>Local</a:t>
              </a:r>
            </a:p>
            <a:p>
              <a:pPr algn="ctr"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3300"/>
                  </a:solidFill>
                  <a:cs typeface="DejaVu Sans" pitchFamily="34" charset="0"/>
                </a:rPr>
                <a:t>Memory</a:t>
              </a:r>
            </a:p>
          </p:txBody>
        </p:sp>
        <p:sp>
          <p:nvSpPr>
            <p:cNvPr id="21547" name="Text Box 41"/>
            <p:cNvSpPr txBox="1">
              <a:spLocks noChangeArrowheads="1"/>
            </p:cNvSpPr>
            <p:nvPr/>
          </p:nvSpPr>
          <p:spPr bwMode="auto">
            <a:xfrm>
              <a:off x="5167" y="2257"/>
              <a:ext cx="517" cy="307"/>
            </a:xfrm>
            <a:prstGeom prst="rect">
              <a:avLst/>
            </a:prstGeom>
            <a:solidFill>
              <a:srgbClr val="99FF66"/>
            </a:solidFill>
            <a:ln w="9360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146160" rIns="0" bIns="0"/>
            <a:lstStyle/>
            <a:p>
              <a:pPr algn="ctr"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3300"/>
                  </a:solidFill>
                  <a:cs typeface="DejaVu Sans" pitchFamily="34" charset="0"/>
                </a:rPr>
                <a:t>Thread (1, 0)‏</a:t>
              </a:r>
            </a:p>
          </p:txBody>
        </p:sp>
        <p:sp>
          <p:nvSpPr>
            <p:cNvPr id="21548" name="Text Box 42"/>
            <p:cNvSpPr txBox="1">
              <a:spLocks noChangeArrowheads="1"/>
            </p:cNvSpPr>
            <p:nvPr/>
          </p:nvSpPr>
          <p:spPr bwMode="auto">
            <a:xfrm>
              <a:off x="5167" y="1926"/>
              <a:ext cx="391" cy="188"/>
            </a:xfrm>
            <a:prstGeom prst="rect">
              <a:avLst/>
            </a:prstGeom>
            <a:solidFill>
              <a:srgbClr val="FF6600"/>
            </a:solidFill>
            <a:ln w="9360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3300"/>
                  </a:solidFill>
                  <a:cs typeface="DejaVu Sans" pitchFamily="34" charset="0"/>
                </a:rPr>
                <a:t>Registers</a:t>
              </a:r>
            </a:p>
          </p:txBody>
        </p:sp>
        <p:sp>
          <p:nvSpPr>
            <p:cNvPr id="21549" name="Line 43"/>
            <p:cNvSpPr>
              <a:spLocks noChangeShapeType="1"/>
            </p:cNvSpPr>
            <p:nvPr/>
          </p:nvSpPr>
          <p:spPr bwMode="auto">
            <a:xfrm flipV="1">
              <a:off x="5619" y="1829"/>
              <a:ext cx="2" cy="423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0" name="Line 44"/>
            <p:cNvSpPr>
              <a:spLocks noChangeShapeType="1"/>
            </p:cNvSpPr>
            <p:nvPr/>
          </p:nvSpPr>
          <p:spPr bwMode="auto">
            <a:xfrm flipV="1">
              <a:off x="5362" y="2110"/>
              <a:ext cx="1" cy="142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1" name="Line 45"/>
            <p:cNvSpPr>
              <a:spLocks noChangeShapeType="1"/>
            </p:cNvSpPr>
            <p:nvPr/>
          </p:nvSpPr>
          <p:spPr bwMode="auto">
            <a:xfrm flipV="1">
              <a:off x="5338" y="2566"/>
              <a:ext cx="1" cy="142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2" name="Line 46"/>
            <p:cNvSpPr>
              <a:spLocks noChangeShapeType="1"/>
            </p:cNvSpPr>
            <p:nvPr/>
          </p:nvSpPr>
          <p:spPr bwMode="auto">
            <a:xfrm>
              <a:off x="5544" y="2567"/>
              <a:ext cx="1" cy="577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3" name="Line 47"/>
            <p:cNvSpPr>
              <a:spLocks noChangeShapeType="1"/>
            </p:cNvSpPr>
            <p:nvPr/>
          </p:nvSpPr>
          <p:spPr bwMode="auto">
            <a:xfrm>
              <a:off x="5664" y="2567"/>
              <a:ext cx="1" cy="1265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4" name="Line 48"/>
            <p:cNvSpPr>
              <a:spLocks noChangeShapeType="1"/>
            </p:cNvSpPr>
            <p:nvPr/>
          </p:nvSpPr>
          <p:spPr bwMode="auto">
            <a:xfrm>
              <a:off x="5603" y="2567"/>
              <a:ext cx="1" cy="92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5" name="Text Box 49"/>
            <p:cNvSpPr txBox="1">
              <a:spLocks noChangeArrowheads="1"/>
            </p:cNvSpPr>
            <p:nvPr/>
          </p:nvSpPr>
          <p:spPr bwMode="auto">
            <a:xfrm>
              <a:off x="2882" y="3144"/>
              <a:ext cx="355" cy="1008"/>
            </a:xfrm>
            <a:prstGeom prst="rect">
              <a:avLst/>
            </a:prstGeom>
            <a:solidFill>
              <a:srgbClr val="99CCFF"/>
            </a:solidFill>
            <a:ln w="9360">
              <a:solidFill>
                <a:srgbClr val="969696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/>
            <a:p>
              <a:pPr>
                <a:buClr>
                  <a:srgbClr val="0033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3300"/>
                  </a:solidFill>
                  <a:cs typeface="DejaVu Sans" pitchFamily="34" charset="0"/>
                </a:rPr>
                <a:t>Host</a:t>
              </a:r>
            </a:p>
          </p:txBody>
        </p:sp>
        <p:sp>
          <p:nvSpPr>
            <p:cNvPr id="21556" name="Line 50"/>
            <p:cNvSpPr>
              <a:spLocks noChangeShapeType="1"/>
            </p:cNvSpPr>
            <p:nvPr/>
          </p:nvSpPr>
          <p:spPr bwMode="auto">
            <a:xfrm>
              <a:off x="3237" y="3278"/>
              <a:ext cx="199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7" name="Line 51"/>
            <p:cNvSpPr>
              <a:spLocks noChangeShapeType="1"/>
            </p:cNvSpPr>
            <p:nvPr/>
          </p:nvSpPr>
          <p:spPr bwMode="auto">
            <a:xfrm>
              <a:off x="3237" y="3618"/>
              <a:ext cx="199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58" name="Line 52"/>
            <p:cNvSpPr>
              <a:spLocks noChangeShapeType="1"/>
            </p:cNvSpPr>
            <p:nvPr/>
          </p:nvSpPr>
          <p:spPr bwMode="auto">
            <a:xfrm>
              <a:off x="3237" y="3958"/>
              <a:ext cx="199" cy="1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224</TotalTime>
  <Words>622</Words>
  <Application>Microsoft Office PowerPoint</Application>
  <PresentationFormat>On-screen Show (4:3)</PresentationFormat>
  <Paragraphs>189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Design Template</vt:lpstr>
      </vt:variant>
      <vt:variant>
        <vt:i4>8</vt:i4>
      </vt:variant>
      <vt:variant>
        <vt:lpstr>Slide Titles</vt:lpstr>
      </vt:variant>
      <vt:variant>
        <vt:i4>16</vt:i4>
      </vt:variant>
    </vt:vector>
  </HeadingPairs>
  <TitlesOfParts>
    <vt:vector size="33" baseType="lpstr">
      <vt:lpstr>Arial</vt:lpstr>
      <vt:lpstr>Lucida Sans Unicode</vt:lpstr>
      <vt:lpstr>Wingdings 3</vt:lpstr>
      <vt:lpstr>Verdana</vt:lpstr>
      <vt:lpstr>Wingdings 2</vt:lpstr>
      <vt:lpstr>Calibri</vt:lpstr>
      <vt:lpstr>DejaVu Sans</vt:lpstr>
      <vt:lpstr>Times New Roman</vt:lpstr>
      <vt:lpstr>Courier New</vt:lpstr>
      <vt:lpstr>Concourse</vt:lpstr>
      <vt:lpstr>Concourse</vt:lpstr>
      <vt:lpstr>Concourse</vt:lpstr>
      <vt:lpstr>Concourse</vt:lpstr>
      <vt:lpstr>Concourse</vt:lpstr>
      <vt:lpstr>Concourse</vt:lpstr>
      <vt:lpstr>Concourse</vt:lpstr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Jefferson Science Associates, LLC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Computing using GPUs</dc:title>
  <dc:creator>Myung Bang</dc:creator>
  <cp:lastModifiedBy>HuskyPC</cp:lastModifiedBy>
  <cp:revision>22</cp:revision>
  <dcterms:created xsi:type="dcterms:W3CDTF">2009-08-12T13:42:50Z</dcterms:created>
  <dcterms:modified xsi:type="dcterms:W3CDTF">2009-08-24T20:50:06Z</dcterms:modified>
</cp:coreProperties>
</file>