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8" r:id="rId17"/>
    <p:sldId id="259" r:id="rId18"/>
    <p:sldId id="260" r:id="rId19"/>
    <p:sldId id="28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0F442-5787-4B91-8A1C-F83F888CEC7A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EC1C-E439-40C0-837C-3A527FF0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EC1C-E439-40C0-837C-3A527FF0E1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EC1C-E439-40C0-837C-3A527FF0E1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8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0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3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9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9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9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7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5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F696-8A8F-46B4-8EAA-8E8D1650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Tagger Microscope and Diamond Fabrication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 Barnes, Ann Marie Carroll, James McIntyre, Brendan Pratt</a:t>
            </a:r>
          </a:p>
          <a:p>
            <a:r>
              <a:rPr lang="en-US" dirty="0" smtClean="0"/>
              <a:t>Feb. 20-22, 2014</a:t>
            </a:r>
          </a:p>
          <a:p>
            <a:r>
              <a:rPr lang="en-US" dirty="0" smtClean="0"/>
              <a:t>GlueX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7862"/>
            <a:ext cx="6263709" cy="4840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19" y="1615440"/>
            <a:ext cx="6990081" cy="5242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68" y="167734"/>
            <a:ext cx="384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Bending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38" y="6339840"/>
            <a:ext cx="293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7 of 17 bundles bent</a:t>
            </a:r>
            <a:endParaRPr lang="en-US" sz="1800" kern="1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488" y="0"/>
            <a:ext cx="2474422" cy="13255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+mn-lt"/>
              </a:rPr>
              <a:t>Painting</a:t>
            </a:r>
            <a:endParaRPr lang="en-US" sz="48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7" b="31200"/>
          <a:stretch/>
        </p:blipFill>
        <p:spPr>
          <a:xfrm>
            <a:off x="2050952" y="1325563"/>
            <a:ext cx="7620000" cy="2270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0952" y="3952390"/>
            <a:ext cx="8678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kern="1200" dirty="0" smtClean="0">
                <a:solidFill>
                  <a:schemeClr val="tx1"/>
                </a:solidFill>
              </a:rPr>
              <a:t>Water based titanium dioxide paint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kern="1200" dirty="0" smtClean="0">
                <a:solidFill>
                  <a:schemeClr val="tx1"/>
                </a:solidFill>
              </a:rPr>
              <a:t>10-20 microns thick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kern="1200" dirty="0" smtClean="0">
                <a:solidFill>
                  <a:schemeClr val="tx1"/>
                </a:solidFill>
              </a:rPr>
              <a:t>Painted only where fibers </a:t>
            </a:r>
            <a:r>
              <a:rPr lang="en-US" sz="2400" dirty="0" smtClean="0"/>
              <a:t>will</a:t>
            </a:r>
            <a:r>
              <a:rPr lang="en-US" sz="2400" kern="1200" dirty="0" smtClean="0">
                <a:solidFill>
                  <a:schemeClr val="tx1"/>
                </a:solidFill>
              </a:rPr>
              <a:t> contact one another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438" y="6339840"/>
            <a:ext cx="293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2"/>
                </a:solidFill>
              </a:rPr>
              <a:t>5</a:t>
            </a:r>
            <a:r>
              <a:rPr lang="en-US" sz="18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of 17 bundles painted</a:t>
            </a:r>
            <a:endParaRPr lang="en-US" sz="1800" kern="1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171950" cy="556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2" t="23849" r="32526" b="14114"/>
          <a:stretch/>
        </p:blipFill>
        <p:spPr>
          <a:xfrm>
            <a:off x="7883257" y="2575560"/>
            <a:ext cx="2810281" cy="579003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1402134" y="0"/>
            <a:ext cx="2255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Gluing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5438" y="6339840"/>
            <a:ext cx="530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sz="18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of 17 bundles glued… more to be glued soon!</a:t>
            </a:r>
            <a:endParaRPr lang="en-US" sz="1800" kern="1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" t="10861" r="741" b="16406"/>
          <a:stretch/>
        </p:blipFill>
        <p:spPr>
          <a:xfrm>
            <a:off x="5936866" y="655320"/>
            <a:ext cx="6255134" cy="341376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946073" y="2862350"/>
            <a:ext cx="1227021" cy="1206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46073" y="3406140"/>
            <a:ext cx="5472545" cy="6601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44294" y="406141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Glued through straight portion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44175" y="5424568"/>
            <a:ext cx="283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Fibers permanently 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ttached to metal mount</a:t>
            </a:r>
            <a:endParaRPr lang="en-US" sz="2000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389418" y="6168810"/>
            <a:ext cx="2091834" cy="242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49814" cy="138161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Shipping Preparations</a:t>
            </a:r>
            <a:endParaRPr lang="en-US" sz="48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t="24408" r="9091" b="17630"/>
          <a:stretch/>
        </p:blipFill>
        <p:spPr>
          <a:xfrm>
            <a:off x="0" y="1285899"/>
            <a:ext cx="7940039" cy="4193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45" y="1"/>
            <a:ext cx="4839853" cy="3629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587913"/>
            <a:ext cx="850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kern="1200" dirty="0" smtClean="0">
                <a:solidFill>
                  <a:schemeClr val="tx1"/>
                </a:solidFill>
              </a:rPr>
              <a:t>Fibers strapped to Styrofoam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Traveler documentation included in with each bundle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Fibers will travel with members of the UConn team to </a:t>
            </a:r>
            <a:r>
              <a:rPr lang="en-US" sz="2400" dirty="0" err="1" smtClean="0"/>
              <a:t>JLab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0019" y="3532909"/>
            <a:ext cx="2098272" cy="10945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Traveler Documentation (stored here)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6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 Schedule for Completion of Fiber </a:t>
            </a:r>
            <a:r>
              <a:rPr lang="en-US" sz="4800" b="1" dirty="0">
                <a:latin typeface="+mn-lt"/>
              </a:rPr>
              <a:t>B</a:t>
            </a:r>
            <a:r>
              <a:rPr lang="en-US" sz="4800" b="1" dirty="0" smtClean="0">
                <a:latin typeface="+mn-lt"/>
              </a:rPr>
              <a:t>undles</a:t>
            </a:r>
            <a:endParaRPr lang="en-US" sz="4800" b="1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85" y="2293057"/>
            <a:ext cx="4450466" cy="34079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45383" y="2658208"/>
            <a:ext cx="51901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Bend 2 bundles per week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5 weeks until all fibers are bent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When not bending, paint and glue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New completion date of </a:t>
            </a:r>
            <a:r>
              <a:rPr lang="en-US" sz="2400" dirty="0" smtClean="0"/>
              <a:t>April 8, 2014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458" y="466616"/>
            <a:ext cx="5098487" cy="9987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atin typeface="+mn-lt"/>
              </a:rPr>
              <a:t> Upper &amp; Lower </a:t>
            </a:r>
            <a:br>
              <a:rPr lang="en-US" sz="4800" b="1" dirty="0" smtClean="0">
                <a:latin typeface="+mn-lt"/>
              </a:rPr>
            </a:br>
            <a:r>
              <a:rPr lang="en-US" sz="4800" b="1" dirty="0" smtClean="0">
                <a:latin typeface="+mn-lt"/>
              </a:rPr>
              <a:t>Enclosures</a:t>
            </a:r>
            <a:endParaRPr lang="en-US" sz="48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6675" y="2235915"/>
            <a:ext cx="36714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Currently have 238 of 364 required components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Work at 2 of 4 machine shops complete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Last 126 components scheduled to arrive </a:t>
            </a:r>
            <a:r>
              <a:rPr lang="en-US" sz="2000" b="1" dirty="0"/>
              <a:t>&lt;</a:t>
            </a:r>
            <a:r>
              <a:rPr lang="en-US" sz="2000" b="1" dirty="0" smtClean="0"/>
              <a:t> 2 weeks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2043096"/>
            <a:ext cx="8478967" cy="4787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98" y="35220"/>
            <a:ext cx="3370009" cy="223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35219"/>
            <a:ext cx="1981758" cy="2860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16" y="4589360"/>
            <a:ext cx="2353246" cy="2185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Electronics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/>
          <a:lstStyle/>
          <a:p>
            <a:r>
              <a:rPr lang="en-US" dirty="0" smtClean="0"/>
              <a:t>Undergraduate researcher </a:t>
            </a:r>
            <a:r>
              <a:rPr lang="en-US" dirty="0"/>
              <a:t>is calibrating the DAC offsets on the control boards</a:t>
            </a:r>
          </a:p>
          <a:p>
            <a:r>
              <a:rPr lang="en-US" dirty="0" smtClean="0"/>
              <a:t>Fernando, Nick and Chris have finished attaching and testing the SiPMs on the preamps</a:t>
            </a:r>
          </a:p>
          <a:p>
            <a:r>
              <a:rPr lang="en-US" dirty="0" smtClean="0"/>
              <a:t>Boards have arrived at UConn</a:t>
            </a:r>
          </a:p>
          <a:p>
            <a:r>
              <a:rPr lang="en-US" dirty="0" smtClean="0"/>
              <a:t>Already have 2 which are being used for fiber QA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64" y="848481"/>
            <a:ext cx="387548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Fiber QA</a:t>
            </a:r>
            <a:endParaRPr lang="en-US" sz="4800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55572" y="5249423"/>
            <a:ext cx="2743200" cy="365125"/>
          </a:xfrm>
        </p:spPr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8569" y="6356350"/>
            <a:ext cx="2743200" cy="365125"/>
          </a:xfrm>
        </p:spPr>
        <p:txBody>
          <a:bodyPr/>
          <a:lstStyle/>
          <a:p>
            <a:fld id="{1B0BF696-8A8F-46B4-8EAA-8E8D16501904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2" y="1888936"/>
            <a:ext cx="2896603" cy="3862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75" y="3501183"/>
            <a:ext cx="3984782" cy="2899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75" y="397056"/>
            <a:ext cx="3984000" cy="2947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70" y="1888935"/>
            <a:ext cx="2896603" cy="3862137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Feb. 20-22,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Relative </a:t>
            </a:r>
            <a:r>
              <a:rPr lang="en-US" sz="4800" b="1" dirty="0">
                <a:latin typeface="+mn-lt"/>
              </a:rPr>
              <a:t>c</a:t>
            </a:r>
            <a:r>
              <a:rPr lang="en-US" sz="4800" b="1" dirty="0" smtClean="0">
                <a:latin typeface="+mn-lt"/>
              </a:rPr>
              <a:t>omparison between fibers</a:t>
            </a:r>
            <a:endParaRPr lang="en-US" sz="48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" y="1790511"/>
            <a:ext cx="3969595" cy="2692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21" y="1787851"/>
            <a:ext cx="3983099" cy="2701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43" y="1787851"/>
            <a:ext cx="3983099" cy="2701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194" y="4353630"/>
            <a:ext cx="3261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Fully painted fiber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Averaged over all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Pulse integral of 275 </a:t>
            </a:r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53062" y="4353630"/>
            <a:ext cx="3261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Unpainted fiber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Averaged over all events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Pulse integral of 636 </a:t>
            </a:r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59884" y="4353630"/>
            <a:ext cx="3261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Partially painted fiber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Averaged over all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Pulse integral of 248 </a:t>
            </a:r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76578" y="5323270"/>
            <a:ext cx="5358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Channels triggered by separate pulser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channels measured at the same </a:t>
            </a:r>
            <a:r>
              <a:rPr lang="en-US" dirty="0" smtClean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Single pixel = ~1 ADC count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Diamonds:2014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Brendan Pratt</a:t>
            </a:r>
          </a:p>
          <a:p>
            <a:r>
              <a:rPr lang="en-US" dirty="0" smtClean="0"/>
              <a:t>Richard Jones</a:t>
            </a:r>
          </a:p>
          <a:p>
            <a:r>
              <a:rPr lang="en-US" dirty="0" smtClean="0"/>
              <a:t>University of Connecticut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Outline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 on fiber construction</a:t>
            </a:r>
          </a:p>
          <a:p>
            <a:pPr lvl="1"/>
            <a:r>
              <a:rPr lang="en-US" dirty="0" smtClean="0"/>
              <a:t>Process overview</a:t>
            </a:r>
          </a:p>
          <a:p>
            <a:pPr lvl="1"/>
            <a:r>
              <a:rPr lang="en-US" dirty="0" smtClean="0"/>
              <a:t>Current status and schedule</a:t>
            </a:r>
          </a:p>
          <a:p>
            <a:r>
              <a:rPr lang="en-US" dirty="0"/>
              <a:t>Update on final </a:t>
            </a:r>
            <a:r>
              <a:rPr lang="en-US" dirty="0" smtClean="0"/>
              <a:t>enclosure</a:t>
            </a:r>
            <a:endParaRPr lang="en-US" dirty="0" smtClean="0"/>
          </a:p>
          <a:p>
            <a:r>
              <a:rPr lang="en-US" dirty="0" smtClean="0"/>
              <a:t>Update </a:t>
            </a:r>
            <a:r>
              <a:rPr lang="en-US" dirty="0" smtClean="0"/>
              <a:t>on electronics and fiber QA</a:t>
            </a:r>
          </a:p>
          <a:p>
            <a:pPr lvl="1"/>
            <a:r>
              <a:rPr lang="en-US" dirty="0" smtClean="0"/>
              <a:t>Current status on electronics</a:t>
            </a:r>
          </a:p>
          <a:p>
            <a:pPr lvl="1"/>
            <a:r>
              <a:rPr lang="en-US" dirty="0" smtClean="0"/>
              <a:t>Current progress on fiber </a:t>
            </a:r>
            <a:r>
              <a:rPr lang="en-US" dirty="0" smtClean="0"/>
              <a:t>QA</a:t>
            </a:r>
          </a:p>
          <a:p>
            <a:r>
              <a:rPr lang="en-US" dirty="0" smtClean="0"/>
              <a:t>Diamond fabrication</a:t>
            </a:r>
          </a:p>
          <a:p>
            <a:pPr lvl="1"/>
            <a:r>
              <a:rPr lang="en-US" dirty="0" smtClean="0"/>
              <a:t>Ablating </a:t>
            </a:r>
            <a:r>
              <a:rPr lang="en-US" dirty="0" smtClean="0"/>
              <a:t>status, schedule, explain purchasing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6858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best yet,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but took &gt;40 hours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Brendan\Desktop\dave_vert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1524001"/>
            <a:ext cx="8250238" cy="4500563"/>
          </a:xfrm>
        </p:spPr>
      </p:pic>
      <p:sp>
        <p:nvSpPr>
          <p:cNvPr id="2" name="TextBox 1"/>
          <p:cNvSpPr txBox="1"/>
          <p:nvPr/>
        </p:nvSpPr>
        <p:spPr>
          <a:xfrm>
            <a:off x="1752600" y="393413"/>
            <a:ext cx="3966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From 18 months ago…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Feb. 20-22,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"/>
            <a:ext cx="5200650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37" y="2133600"/>
            <a:ext cx="5200650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609601"/>
            <a:ext cx="3449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Much faster,</a:t>
            </a:r>
          </a:p>
          <a:p>
            <a:r>
              <a:rPr lang="en-US" sz="2400" b="1" dirty="0"/>
              <a:t>but sometimes too quick!</a:t>
            </a:r>
            <a:endParaRPr lang="en-US" sz="2400" b="1" dirty="0"/>
          </a:p>
        </p:txBody>
      </p:sp>
      <p:sp>
        <p:nvSpPr>
          <p:cNvPr id="8" name="Down Arrow 7"/>
          <p:cNvSpPr/>
          <p:nvPr/>
        </p:nvSpPr>
        <p:spPr>
          <a:xfrm rot="2091667">
            <a:off x="8298463" y="1782096"/>
            <a:ext cx="812022" cy="2628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Feb. 20-22, 2014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8320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9799" y="3962401"/>
            <a:ext cx="4267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5029200" y="0"/>
            <a:ext cx="2362200" cy="3962400"/>
          </a:xfrm>
          <a:prstGeom prst="triangle">
            <a:avLst/>
          </a:prstGeom>
          <a:solidFill>
            <a:srgbClr val="7030A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3429000" y="4953000"/>
            <a:ext cx="51816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87710" y="6255305"/>
            <a:ext cx="566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Translation stage moves in X while laser continues to pulse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8600" y="685800"/>
            <a:ext cx="197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/>
              <a:t>ocused laser pulse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870467"/>
            <a:ext cx="3124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/>
              <a:t>is there a better idea?</a:t>
            </a:r>
            <a:endParaRPr lang="en-US" sz="1050" b="1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Feb. 20-22, 2014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0.00555 L -0.30951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8" y="1"/>
            <a:ext cx="8929351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533400"/>
            <a:ext cx="2829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3x3x0.3mm crystal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33800" y="4643285"/>
            <a:ext cx="1952386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83758" y="2362201"/>
            <a:ext cx="0" cy="216009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402" y="5376210"/>
            <a:ext cx="232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2.6mmx2.6mm window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2254000">
            <a:off x="5432046" y="1475993"/>
            <a:ext cx="795417" cy="1857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87722" y="744471"/>
            <a:ext cx="23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Apparent gradient from tilt on microscope 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11"/>
            <a:ext cx="9144000" cy="682977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412"/>
            <a:ext cx="8907379" cy="339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22089"/>
            <a:ext cx="8907379" cy="3322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2" y="1408918"/>
            <a:ext cx="192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about 50</a:t>
            </a:r>
            <a:r>
              <a:rPr lang="el-GR" b="1" dirty="0">
                <a:solidFill>
                  <a:schemeClr val="bg1"/>
                </a:solidFill>
              </a:rPr>
              <a:t>μ</a:t>
            </a:r>
            <a:r>
              <a:rPr lang="en-US" b="1" dirty="0">
                <a:solidFill>
                  <a:schemeClr val="bg1"/>
                </a:solidFill>
              </a:rPr>
              <a:t>m depth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1196" y="914400"/>
            <a:ext cx="144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b="1" dirty="0">
                <a:solidFill>
                  <a:schemeClr val="bg1"/>
                </a:solidFill>
              </a:rPr>
              <a:t>ut through 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5364" y="4572000"/>
            <a:ext cx="143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b="1" dirty="0">
                <a:solidFill>
                  <a:schemeClr val="bg1"/>
                </a:solidFill>
              </a:rPr>
              <a:t>ut through 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1" y="762000"/>
            <a:ext cx="159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 18 passes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19" y="0"/>
            <a:ext cx="91366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1692" y="1096749"/>
            <a:ext cx="273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Ablated diamond,</a:t>
            </a:r>
          </a:p>
          <a:p>
            <a:r>
              <a:rPr lang="en-US" b="1" dirty="0">
                <a:solidFill>
                  <a:schemeClr val="bg1"/>
                </a:solidFill>
              </a:rPr>
              <a:t>n</a:t>
            </a:r>
            <a:r>
              <a:rPr lang="en-US" b="1" dirty="0">
                <a:solidFill>
                  <a:schemeClr val="bg1"/>
                </a:solidFill>
              </a:rPr>
              <a:t>early as smooth as butter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934200" y="1736016"/>
            <a:ext cx="762000" cy="145946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603523" y="2418735"/>
            <a:ext cx="5958348" cy="2936166"/>
          </a:xfrm>
          <a:custGeom>
            <a:avLst/>
            <a:gdLst>
              <a:gd name="connsiteX0" fmla="*/ 0 w 5958348"/>
              <a:gd name="connsiteY0" fmla="*/ 0 h 2936166"/>
              <a:gd name="connsiteX1" fmla="*/ 280219 w 5958348"/>
              <a:gd name="connsiteY1" fmla="*/ 14749 h 2936166"/>
              <a:gd name="connsiteX2" fmla="*/ 353961 w 5958348"/>
              <a:gd name="connsiteY2" fmla="*/ 29497 h 2936166"/>
              <a:gd name="connsiteX3" fmla="*/ 501445 w 5958348"/>
              <a:gd name="connsiteY3" fmla="*/ 73742 h 2936166"/>
              <a:gd name="connsiteX4" fmla="*/ 634180 w 5958348"/>
              <a:gd name="connsiteY4" fmla="*/ 117988 h 2936166"/>
              <a:gd name="connsiteX5" fmla="*/ 678425 w 5958348"/>
              <a:gd name="connsiteY5" fmla="*/ 132736 h 2936166"/>
              <a:gd name="connsiteX6" fmla="*/ 722671 w 5958348"/>
              <a:gd name="connsiteY6" fmla="*/ 147484 h 2936166"/>
              <a:gd name="connsiteX7" fmla="*/ 766916 w 5958348"/>
              <a:gd name="connsiteY7" fmla="*/ 176981 h 2936166"/>
              <a:gd name="connsiteX8" fmla="*/ 855406 w 5958348"/>
              <a:gd name="connsiteY8" fmla="*/ 206478 h 2936166"/>
              <a:gd name="connsiteX9" fmla="*/ 899651 w 5958348"/>
              <a:gd name="connsiteY9" fmla="*/ 235975 h 2936166"/>
              <a:gd name="connsiteX10" fmla="*/ 943896 w 5958348"/>
              <a:gd name="connsiteY10" fmla="*/ 250723 h 2936166"/>
              <a:gd name="connsiteX11" fmla="*/ 988142 w 5958348"/>
              <a:gd name="connsiteY11" fmla="*/ 294968 h 2936166"/>
              <a:gd name="connsiteX12" fmla="*/ 1076632 w 5958348"/>
              <a:gd name="connsiteY12" fmla="*/ 353962 h 2936166"/>
              <a:gd name="connsiteX13" fmla="*/ 1120877 w 5958348"/>
              <a:gd name="connsiteY13" fmla="*/ 383459 h 2936166"/>
              <a:gd name="connsiteX14" fmla="*/ 1150374 w 5958348"/>
              <a:gd name="connsiteY14" fmla="*/ 427704 h 2936166"/>
              <a:gd name="connsiteX15" fmla="*/ 1194619 w 5958348"/>
              <a:gd name="connsiteY15" fmla="*/ 442452 h 2936166"/>
              <a:gd name="connsiteX16" fmla="*/ 1238864 w 5958348"/>
              <a:gd name="connsiteY16" fmla="*/ 471949 h 2936166"/>
              <a:gd name="connsiteX17" fmla="*/ 1268361 w 5958348"/>
              <a:gd name="connsiteY17" fmla="*/ 516194 h 2936166"/>
              <a:gd name="connsiteX18" fmla="*/ 1327354 w 5958348"/>
              <a:gd name="connsiteY18" fmla="*/ 545691 h 2936166"/>
              <a:gd name="connsiteX19" fmla="*/ 1371600 w 5958348"/>
              <a:gd name="connsiteY19" fmla="*/ 575188 h 2936166"/>
              <a:gd name="connsiteX20" fmla="*/ 1415845 w 5958348"/>
              <a:gd name="connsiteY20" fmla="*/ 619433 h 2936166"/>
              <a:gd name="connsiteX21" fmla="*/ 1504335 w 5958348"/>
              <a:gd name="connsiteY21" fmla="*/ 678426 h 2936166"/>
              <a:gd name="connsiteX22" fmla="*/ 1548580 w 5958348"/>
              <a:gd name="connsiteY22" fmla="*/ 707923 h 2936166"/>
              <a:gd name="connsiteX23" fmla="*/ 1578077 w 5958348"/>
              <a:gd name="connsiteY23" fmla="*/ 752168 h 2936166"/>
              <a:gd name="connsiteX24" fmla="*/ 1622322 w 5958348"/>
              <a:gd name="connsiteY24" fmla="*/ 766917 h 2936166"/>
              <a:gd name="connsiteX25" fmla="*/ 1710812 w 5958348"/>
              <a:gd name="connsiteY25" fmla="*/ 825910 h 2936166"/>
              <a:gd name="connsiteX26" fmla="*/ 1755058 w 5958348"/>
              <a:gd name="connsiteY26" fmla="*/ 855407 h 2936166"/>
              <a:gd name="connsiteX27" fmla="*/ 1784554 w 5958348"/>
              <a:gd name="connsiteY27" fmla="*/ 899652 h 2936166"/>
              <a:gd name="connsiteX28" fmla="*/ 1828800 w 5958348"/>
              <a:gd name="connsiteY28" fmla="*/ 914400 h 2936166"/>
              <a:gd name="connsiteX29" fmla="*/ 1873045 w 5958348"/>
              <a:gd name="connsiteY29" fmla="*/ 943897 h 2936166"/>
              <a:gd name="connsiteX30" fmla="*/ 1917290 w 5958348"/>
              <a:gd name="connsiteY30" fmla="*/ 958646 h 2936166"/>
              <a:gd name="connsiteX31" fmla="*/ 1961535 w 5958348"/>
              <a:gd name="connsiteY31" fmla="*/ 988142 h 2936166"/>
              <a:gd name="connsiteX32" fmla="*/ 2050025 w 5958348"/>
              <a:gd name="connsiteY32" fmla="*/ 1017639 h 2936166"/>
              <a:gd name="connsiteX33" fmla="*/ 2094271 w 5958348"/>
              <a:gd name="connsiteY33" fmla="*/ 1032388 h 2936166"/>
              <a:gd name="connsiteX34" fmla="*/ 2182761 w 5958348"/>
              <a:gd name="connsiteY34" fmla="*/ 1076633 h 2936166"/>
              <a:gd name="connsiteX35" fmla="*/ 2256503 w 5958348"/>
              <a:gd name="connsiteY35" fmla="*/ 1091381 h 2936166"/>
              <a:gd name="connsiteX36" fmla="*/ 2300748 w 5958348"/>
              <a:gd name="connsiteY36" fmla="*/ 1106130 h 2936166"/>
              <a:gd name="connsiteX37" fmla="*/ 2521974 w 5958348"/>
              <a:gd name="connsiteY37" fmla="*/ 1135626 h 2936166"/>
              <a:gd name="connsiteX38" fmla="*/ 2610464 w 5958348"/>
              <a:gd name="connsiteY38" fmla="*/ 1179871 h 2936166"/>
              <a:gd name="connsiteX39" fmla="*/ 2654709 w 5958348"/>
              <a:gd name="connsiteY39" fmla="*/ 1224117 h 2936166"/>
              <a:gd name="connsiteX40" fmla="*/ 2743200 w 5958348"/>
              <a:gd name="connsiteY40" fmla="*/ 1283110 h 2936166"/>
              <a:gd name="connsiteX41" fmla="*/ 2787445 w 5958348"/>
              <a:gd name="connsiteY41" fmla="*/ 1312607 h 2936166"/>
              <a:gd name="connsiteX42" fmla="*/ 2816942 w 5958348"/>
              <a:gd name="connsiteY42" fmla="*/ 1356852 h 2936166"/>
              <a:gd name="connsiteX43" fmla="*/ 2861187 w 5958348"/>
              <a:gd name="connsiteY43" fmla="*/ 1371600 h 2936166"/>
              <a:gd name="connsiteX44" fmla="*/ 2920180 w 5958348"/>
              <a:gd name="connsiteY44" fmla="*/ 1415846 h 2936166"/>
              <a:gd name="connsiteX45" fmla="*/ 3008671 w 5958348"/>
              <a:gd name="connsiteY45" fmla="*/ 1474839 h 2936166"/>
              <a:gd name="connsiteX46" fmla="*/ 3082412 w 5958348"/>
              <a:gd name="connsiteY46" fmla="*/ 1533833 h 2936166"/>
              <a:gd name="connsiteX47" fmla="*/ 3215148 w 5958348"/>
              <a:gd name="connsiteY47" fmla="*/ 1637071 h 2936166"/>
              <a:gd name="connsiteX48" fmla="*/ 3259393 w 5958348"/>
              <a:gd name="connsiteY48" fmla="*/ 1666568 h 2936166"/>
              <a:gd name="connsiteX49" fmla="*/ 3347883 w 5958348"/>
              <a:gd name="connsiteY49" fmla="*/ 1696065 h 2936166"/>
              <a:gd name="connsiteX50" fmla="*/ 3392129 w 5958348"/>
              <a:gd name="connsiteY50" fmla="*/ 1725562 h 2936166"/>
              <a:gd name="connsiteX51" fmla="*/ 3480619 w 5958348"/>
              <a:gd name="connsiteY51" fmla="*/ 1755059 h 2936166"/>
              <a:gd name="connsiteX52" fmla="*/ 3569109 w 5958348"/>
              <a:gd name="connsiteY52" fmla="*/ 1784555 h 2936166"/>
              <a:gd name="connsiteX53" fmla="*/ 3613354 w 5958348"/>
              <a:gd name="connsiteY53" fmla="*/ 1799304 h 2936166"/>
              <a:gd name="connsiteX54" fmla="*/ 3657600 w 5958348"/>
              <a:gd name="connsiteY54" fmla="*/ 1814052 h 2936166"/>
              <a:gd name="connsiteX55" fmla="*/ 3701845 w 5958348"/>
              <a:gd name="connsiteY55" fmla="*/ 1843549 h 2936166"/>
              <a:gd name="connsiteX56" fmla="*/ 3746090 w 5958348"/>
              <a:gd name="connsiteY56" fmla="*/ 1858297 h 2936166"/>
              <a:gd name="connsiteX57" fmla="*/ 3937819 w 5958348"/>
              <a:gd name="connsiteY57" fmla="*/ 1887794 h 2936166"/>
              <a:gd name="connsiteX58" fmla="*/ 3982064 w 5958348"/>
              <a:gd name="connsiteY58" fmla="*/ 1902542 h 2936166"/>
              <a:gd name="connsiteX59" fmla="*/ 4159045 w 5958348"/>
              <a:gd name="connsiteY59" fmla="*/ 1932039 h 2936166"/>
              <a:gd name="connsiteX60" fmla="*/ 4247535 w 5958348"/>
              <a:gd name="connsiteY60" fmla="*/ 1961536 h 2936166"/>
              <a:gd name="connsiteX61" fmla="*/ 4291780 w 5958348"/>
              <a:gd name="connsiteY61" fmla="*/ 1991033 h 2936166"/>
              <a:gd name="connsiteX62" fmla="*/ 4380271 w 5958348"/>
              <a:gd name="connsiteY62" fmla="*/ 2020530 h 2936166"/>
              <a:gd name="connsiteX63" fmla="*/ 4424516 w 5958348"/>
              <a:gd name="connsiteY63" fmla="*/ 2064775 h 2936166"/>
              <a:gd name="connsiteX64" fmla="*/ 4468761 w 5958348"/>
              <a:gd name="connsiteY64" fmla="*/ 2079523 h 2936166"/>
              <a:gd name="connsiteX65" fmla="*/ 4498258 w 5958348"/>
              <a:gd name="connsiteY65" fmla="*/ 2123768 h 2936166"/>
              <a:gd name="connsiteX66" fmla="*/ 4586748 w 5958348"/>
              <a:gd name="connsiteY66" fmla="*/ 2182762 h 2936166"/>
              <a:gd name="connsiteX67" fmla="*/ 4630993 w 5958348"/>
              <a:gd name="connsiteY67" fmla="*/ 2212259 h 2936166"/>
              <a:gd name="connsiteX68" fmla="*/ 4763729 w 5958348"/>
              <a:gd name="connsiteY68" fmla="*/ 2315497 h 2936166"/>
              <a:gd name="connsiteX69" fmla="*/ 4807974 w 5958348"/>
              <a:gd name="connsiteY69" fmla="*/ 2344994 h 2936166"/>
              <a:gd name="connsiteX70" fmla="*/ 4852219 w 5958348"/>
              <a:gd name="connsiteY70" fmla="*/ 2374491 h 2936166"/>
              <a:gd name="connsiteX71" fmla="*/ 4896464 w 5958348"/>
              <a:gd name="connsiteY71" fmla="*/ 2418736 h 2936166"/>
              <a:gd name="connsiteX72" fmla="*/ 4940709 w 5958348"/>
              <a:gd name="connsiteY72" fmla="*/ 2433484 h 2936166"/>
              <a:gd name="connsiteX73" fmla="*/ 5161935 w 5958348"/>
              <a:gd name="connsiteY73" fmla="*/ 2448233 h 2936166"/>
              <a:gd name="connsiteX74" fmla="*/ 5250425 w 5958348"/>
              <a:gd name="connsiteY74" fmla="*/ 2492478 h 2936166"/>
              <a:gd name="connsiteX75" fmla="*/ 5324167 w 5958348"/>
              <a:gd name="connsiteY75" fmla="*/ 2551471 h 2936166"/>
              <a:gd name="connsiteX76" fmla="*/ 5412658 w 5958348"/>
              <a:gd name="connsiteY76" fmla="*/ 2625213 h 2936166"/>
              <a:gd name="connsiteX77" fmla="*/ 5501148 w 5958348"/>
              <a:gd name="connsiteY77" fmla="*/ 2654710 h 2936166"/>
              <a:gd name="connsiteX78" fmla="*/ 5633883 w 5958348"/>
              <a:gd name="connsiteY78" fmla="*/ 2743200 h 2936166"/>
              <a:gd name="connsiteX79" fmla="*/ 5678129 w 5958348"/>
              <a:gd name="connsiteY79" fmla="*/ 2772697 h 2936166"/>
              <a:gd name="connsiteX80" fmla="*/ 5766619 w 5958348"/>
              <a:gd name="connsiteY80" fmla="*/ 2846439 h 2936166"/>
              <a:gd name="connsiteX81" fmla="*/ 5810864 w 5958348"/>
              <a:gd name="connsiteY81" fmla="*/ 2890684 h 2936166"/>
              <a:gd name="connsiteX82" fmla="*/ 5899354 w 5958348"/>
              <a:gd name="connsiteY82" fmla="*/ 2934930 h 2936166"/>
              <a:gd name="connsiteX83" fmla="*/ 5958348 w 5958348"/>
              <a:gd name="connsiteY83" fmla="*/ 2934930 h 293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58348" h="2936166">
                <a:moveTo>
                  <a:pt x="0" y="0"/>
                </a:moveTo>
                <a:cubicBezTo>
                  <a:pt x="93406" y="4916"/>
                  <a:pt x="187006" y="6981"/>
                  <a:pt x="280219" y="14749"/>
                </a:cubicBezTo>
                <a:cubicBezTo>
                  <a:pt x="305200" y="16831"/>
                  <a:pt x="329491" y="24059"/>
                  <a:pt x="353961" y="29497"/>
                </a:cubicBezTo>
                <a:cubicBezTo>
                  <a:pt x="420814" y="44353"/>
                  <a:pt x="427938" y="49240"/>
                  <a:pt x="501445" y="73742"/>
                </a:cubicBezTo>
                <a:lnTo>
                  <a:pt x="634180" y="117988"/>
                </a:lnTo>
                <a:lnTo>
                  <a:pt x="678425" y="132736"/>
                </a:lnTo>
                <a:lnTo>
                  <a:pt x="722671" y="147484"/>
                </a:lnTo>
                <a:cubicBezTo>
                  <a:pt x="737419" y="157316"/>
                  <a:pt x="750718" y="169782"/>
                  <a:pt x="766916" y="176981"/>
                </a:cubicBezTo>
                <a:cubicBezTo>
                  <a:pt x="795328" y="189609"/>
                  <a:pt x="855406" y="206478"/>
                  <a:pt x="855406" y="206478"/>
                </a:cubicBezTo>
                <a:cubicBezTo>
                  <a:pt x="870154" y="216310"/>
                  <a:pt x="883797" y="228048"/>
                  <a:pt x="899651" y="235975"/>
                </a:cubicBezTo>
                <a:cubicBezTo>
                  <a:pt x="913556" y="242927"/>
                  <a:pt x="930961" y="242100"/>
                  <a:pt x="943896" y="250723"/>
                </a:cubicBezTo>
                <a:cubicBezTo>
                  <a:pt x="961251" y="262293"/>
                  <a:pt x="971678" y="282163"/>
                  <a:pt x="988142" y="294968"/>
                </a:cubicBezTo>
                <a:cubicBezTo>
                  <a:pt x="1016125" y="316733"/>
                  <a:pt x="1047135" y="334297"/>
                  <a:pt x="1076632" y="353962"/>
                </a:cubicBezTo>
                <a:lnTo>
                  <a:pt x="1120877" y="383459"/>
                </a:lnTo>
                <a:cubicBezTo>
                  <a:pt x="1130709" y="398207"/>
                  <a:pt x="1136533" y="416631"/>
                  <a:pt x="1150374" y="427704"/>
                </a:cubicBezTo>
                <a:cubicBezTo>
                  <a:pt x="1162513" y="437415"/>
                  <a:pt x="1180714" y="435500"/>
                  <a:pt x="1194619" y="442452"/>
                </a:cubicBezTo>
                <a:cubicBezTo>
                  <a:pt x="1210473" y="450379"/>
                  <a:pt x="1224116" y="462117"/>
                  <a:pt x="1238864" y="471949"/>
                </a:cubicBezTo>
                <a:cubicBezTo>
                  <a:pt x="1248696" y="486697"/>
                  <a:pt x="1254744" y="504846"/>
                  <a:pt x="1268361" y="516194"/>
                </a:cubicBezTo>
                <a:cubicBezTo>
                  <a:pt x="1285251" y="530269"/>
                  <a:pt x="1308265" y="534783"/>
                  <a:pt x="1327354" y="545691"/>
                </a:cubicBezTo>
                <a:cubicBezTo>
                  <a:pt x="1342744" y="554485"/>
                  <a:pt x="1357983" y="563840"/>
                  <a:pt x="1371600" y="575188"/>
                </a:cubicBezTo>
                <a:cubicBezTo>
                  <a:pt x="1387623" y="588540"/>
                  <a:pt x="1399381" y="606628"/>
                  <a:pt x="1415845" y="619433"/>
                </a:cubicBezTo>
                <a:cubicBezTo>
                  <a:pt x="1443828" y="641197"/>
                  <a:pt x="1474838" y="658762"/>
                  <a:pt x="1504335" y="678426"/>
                </a:cubicBezTo>
                <a:lnTo>
                  <a:pt x="1548580" y="707923"/>
                </a:lnTo>
                <a:cubicBezTo>
                  <a:pt x="1558412" y="722671"/>
                  <a:pt x="1564236" y="741095"/>
                  <a:pt x="1578077" y="752168"/>
                </a:cubicBezTo>
                <a:cubicBezTo>
                  <a:pt x="1590216" y="761880"/>
                  <a:pt x="1608732" y="759367"/>
                  <a:pt x="1622322" y="766917"/>
                </a:cubicBezTo>
                <a:cubicBezTo>
                  <a:pt x="1653311" y="784133"/>
                  <a:pt x="1681315" y="806246"/>
                  <a:pt x="1710812" y="825910"/>
                </a:cubicBezTo>
                <a:lnTo>
                  <a:pt x="1755058" y="855407"/>
                </a:lnTo>
                <a:cubicBezTo>
                  <a:pt x="1764890" y="870155"/>
                  <a:pt x="1770713" y="888579"/>
                  <a:pt x="1784554" y="899652"/>
                </a:cubicBezTo>
                <a:cubicBezTo>
                  <a:pt x="1796694" y="909364"/>
                  <a:pt x="1814895" y="907448"/>
                  <a:pt x="1828800" y="914400"/>
                </a:cubicBezTo>
                <a:cubicBezTo>
                  <a:pt x="1844654" y="922327"/>
                  <a:pt x="1857191" y="935970"/>
                  <a:pt x="1873045" y="943897"/>
                </a:cubicBezTo>
                <a:cubicBezTo>
                  <a:pt x="1886950" y="950850"/>
                  <a:pt x="1903385" y="951694"/>
                  <a:pt x="1917290" y="958646"/>
                </a:cubicBezTo>
                <a:cubicBezTo>
                  <a:pt x="1933144" y="966573"/>
                  <a:pt x="1945338" y="980943"/>
                  <a:pt x="1961535" y="988142"/>
                </a:cubicBezTo>
                <a:cubicBezTo>
                  <a:pt x="1989947" y="1000770"/>
                  <a:pt x="2020528" y="1007807"/>
                  <a:pt x="2050025" y="1017639"/>
                </a:cubicBezTo>
                <a:cubicBezTo>
                  <a:pt x="2064774" y="1022555"/>
                  <a:pt x="2081335" y="1023764"/>
                  <a:pt x="2094271" y="1032388"/>
                </a:cubicBezTo>
                <a:cubicBezTo>
                  <a:pt x="2137525" y="1061223"/>
                  <a:pt x="2133915" y="1064421"/>
                  <a:pt x="2182761" y="1076633"/>
                </a:cubicBezTo>
                <a:cubicBezTo>
                  <a:pt x="2207080" y="1082713"/>
                  <a:pt x="2232184" y="1085301"/>
                  <a:pt x="2256503" y="1091381"/>
                </a:cubicBezTo>
                <a:cubicBezTo>
                  <a:pt x="2271585" y="1095152"/>
                  <a:pt x="2285504" y="1103081"/>
                  <a:pt x="2300748" y="1106130"/>
                </a:cubicBezTo>
                <a:cubicBezTo>
                  <a:pt x="2334667" y="1112914"/>
                  <a:pt x="2493266" y="1132038"/>
                  <a:pt x="2521974" y="1135626"/>
                </a:cubicBezTo>
                <a:cubicBezTo>
                  <a:pt x="2566315" y="1150407"/>
                  <a:pt x="2572346" y="1148106"/>
                  <a:pt x="2610464" y="1179871"/>
                </a:cubicBezTo>
                <a:cubicBezTo>
                  <a:pt x="2626487" y="1193224"/>
                  <a:pt x="2638245" y="1211312"/>
                  <a:pt x="2654709" y="1224117"/>
                </a:cubicBezTo>
                <a:cubicBezTo>
                  <a:pt x="2682692" y="1245882"/>
                  <a:pt x="2713703" y="1263446"/>
                  <a:pt x="2743200" y="1283110"/>
                </a:cubicBezTo>
                <a:lnTo>
                  <a:pt x="2787445" y="1312607"/>
                </a:lnTo>
                <a:cubicBezTo>
                  <a:pt x="2797277" y="1327355"/>
                  <a:pt x="2803101" y="1345779"/>
                  <a:pt x="2816942" y="1356852"/>
                </a:cubicBezTo>
                <a:cubicBezTo>
                  <a:pt x="2829081" y="1366563"/>
                  <a:pt x="2847689" y="1363887"/>
                  <a:pt x="2861187" y="1371600"/>
                </a:cubicBezTo>
                <a:cubicBezTo>
                  <a:pt x="2882529" y="1383796"/>
                  <a:pt x="2900043" y="1401750"/>
                  <a:pt x="2920180" y="1415846"/>
                </a:cubicBezTo>
                <a:cubicBezTo>
                  <a:pt x="2949222" y="1436176"/>
                  <a:pt x="3008671" y="1474839"/>
                  <a:pt x="3008671" y="1474839"/>
                </a:cubicBezTo>
                <a:cubicBezTo>
                  <a:pt x="3063169" y="1556588"/>
                  <a:pt x="3006986" y="1491930"/>
                  <a:pt x="3082412" y="1533833"/>
                </a:cubicBezTo>
                <a:cubicBezTo>
                  <a:pt x="3216606" y="1608385"/>
                  <a:pt x="3129157" y="1565411"/>
                  <a:pt x="3215148" y="1637071"/>
                </a:cubicBezTo>
                <a:cubicBezTo>
                  <a:pt x="3228765" y="1648419"/>
                  <a:pt x="3243195" y="1659369"/>
                  <a:pt x="3259393" y="1666568"/>
                </a:cubicBezTo>
                <a:cubicBezTo>
                  <a:pt x="3287805" y="1679196"/>
                  <a:pt x="3347883" y="1696065"/>
                  <a:pt x="3347883" y="1696065"/>
                </a:cubicBezTo>
                <a:cubicBezTo>
                  <a:pt x="3362632" y="1705897"/>
                  <a:pt x="3375931" y="1718363"/>
                  <a:pt x="3392129" y="1725562"/>
                </a:cubicBezTo>
                <a:cubicBezTo>
                  <a:pt x="3420541" y="1738190"/>
                  <a:pt x="3451122" y="1745227"/>
                  <a:pt x="3480619" y="1755059"/>
                </a:cubicBezTo>
                <a:lnTo>
                  <a:pt x="3569109" y="1784555"/>
                </a:lnTo>
                <a:lnTo>
                  <a:pt x="3613354" y="1799304"/>
                </a:lnTo>
                <a:lnTo>
                  <a:pt x="3657600" y="1814052"/>
                </a:lnTo>
                <a:cubicBezTo>
                  <a:pt x="3672348" y="1823884"/>
                  <a:pt x="3685991" y="1835622"/>
                  <a:pt x="3701845" y="1843549"/>
                </a:cubicBezTo>
                <a:cubicBezTo>
                  <a:pt x="3715750" y="1850501"/>
                  <a:pt x="3731008" y="1854526"/>
                  <a:pt x="3746090" y="1858297"/>
                </a:cubicBezTo>
                <a:cubicBezTo>
                  <a:pt x="3813662" y="1875190"/>
                  <a:pt x="3866165" y="1878838"/>
                  <a:pt x="3937819" y="1887794"/>
                </a:cubicBezTo>
                <a:cubicBezTo>
                  <a:pt x="3952567" y="1892710"/>
                  <a:pt x="3966820" y="1899493"/>
                  <a:pt x="3982064" y="1902542"/>
                </a:cubicBezTo>
                <a:cubicBezTo>
                  <a:pt x="4061181" y="1918366"/>
                  <a:pt x="4086505" y="1912255"/>
                  <a:pt x="4159045" y="1932039"/>
                </a:cubicBezTo>
                <a:cubicBezTo>
                  <a:pt x="4189042" y="1940220"/>
                  <a:pt x="4247535" y="1961536"/>
                  <a:pt x="4247535" y="1961536"/>
                </a:cubicBezTo>
                <a:cubicBezTo>
                  <a:pt x="4262283" y="1971368"/>
                  <a:pt x="4275582" y="1983834"/>
                  <a:pt x="4291780" y="1991033"/>
                </a:cubicBezTo>
                <a:cubicBezTo>
                  <a:pt x="4320193" y="2003661"/>
                  <a:pt x="4380271" y="2020530"/>
                  <a:pt x="4380271" y="2020530"/>
                </a:cubicBezTo>
                <a:cubicBezTo>
                  <a:pt x="4395019" y="2035278"/>
                  <a:pt x="4407162" y="2053206"/>
                  <a:pt x="4424516" y="2064775"/>
                </a:cubicBezTo>
                <a:cubicBezTo>
                  <a:pt x="4437451" y="2073398"/>
                  <a:pt x="4456622" y="2069812"/>
                  <a:pt x="4468761" y="2079523"/>
                </a:cubicBezTo>
                <a:cubicBezTo>
                  <a:pt x="4482602" y="2090596"/>
                  <a:pt x="4484918" y="2112096"/>
                  <a:pt x="4498258" y="2123768"/>
                </a:cubicBezTo>
                <a:cubicBezTo>
                  <a:pt x="4524937" y="2147113"/>
                  <a:pt x="4557251" y="2163097"/>
                  <a:pt x="4586748" y="2182762"/>
                </a:cubicBezTo>
                <a:cubicBezTo>
                  <a:pt x="4601496" y="2192594"/>
                  <a:pt x="4618459" y="2199725"/>
                  <a:pt x="4630993" y="2212259"/>
                </a:cubicBezTo>
                <a:cubicBezTo>
                  <a:pt x="4700307" y="2281573"/>
                  <a:pt x="4657882" y="2244933"/>
                  <a:pt x="4763729" y="2315497"/>
                </a:cubicBezTo>
                <a:lnTo>
                  <a:pt x="4807974" y="2344994"/>
                </a:lnTo>
                <a:cubicBezTo>
                  <a:pt x="4822722" y="2354826"/>
                  <a:pt x="4839685" y="2361957"/>
                  <a:pt x="4852219" y="2374491"/>
                </a:cubicBezTo>
                <a:cubicBezTo>
                  <a:pt x="4866967" y="2389239"/>
                  <a:pt x="4879110" y="2407167"/>
                  <a:pt x="4896464" y="2418736"/>
                </a:cubicBezTo>
                <a:cubicBezTo>
                  <a:pt x="4909399" y="2427359"/>
                  <a:pt x="4925258" y="2431767"/>
                  <a:pt x="4940709" y="2433484"/>
                </a:cubicBezTo>
                <a:cubicBezTo>
                  <a:pt x="5014163" y="2441646"/>
                  <a:pt x="5088193" y="2443317"/>
                  <a:pt x="5161935" y="2448233"/>
                </a:cubicBezTo>
                <a:cubicBezTo>
                  <a:pt x="5197922" y="2460228"/>
                  <a:pt x="5221834" y="2463887"/>
                  <a:pt x="5250425" y="2492478"/>
                </a:cubicBezTo>
                <a:cubicBezTo>
                  <a:pt x="5317135" y="2559188"/>
                  <a:pt x="5238032" y="2522760"/>
                  <a:pt x="5324167" y="2551471"/>
                </a:cubicBezTo>
                <a:cubicBezTo>
                  <a:pt x="5351956" y="2579261"/>
                  <a:pt x="5375694" y="2608785"/>
                  <a:pt x="5412658" y="2625213"/>
                </a:cubicBezTo>
                <a:cubicBezTo>
                  <a:pt x="5441071" y="2637841"/>
                  <a:pt x="5501148" y="2654710"/>
                  <a:pt x="5501148" y="2654710"/>
                </a:cubicBezTo>
                <a:lnTo>
                  <a:pt x="5633883" y="2743200"/>
                </a:lnTo>
                <a:cubicBezTo>
                  <a:pt x="5648632" y="2753032"/>
                  <a:pt x="5665595" y="2760163"/>
                  <a:pt x="5678129" y="2772697"/>
                </a:cubicBezTo>
                <a:cubicBezTo>
                  <a:pt x="5807391" y="2901959"/>
                  <a:pt x="5643420" y="2743773"/>
                  <a:pt x="5766619" y="2846439"/>
                </a:cubicBezTo>
                <a:cubicBezTo>
                  <a:pt x="5782642" y="2859792"/>
                  <a:pt x="5794841" y="2877331"/>
                  <a:pt x="5810864" y="2890684"/>
                </a:cubicBezTo>
                <a:cubicBezTo>
                  <a:pt x="5835036" y="2910827"/>
                  <a:pt x="5867244" y="2930343"/>
                  <a:pt x="5899354" y="2934930"/>
                </a:cubicBezTo>
                <a:cubicBezTo>
                  <a:pt x="5918821" y="2937711"/>
                  <a:pt x="5938683" y="2934930"/>
                  <a:pt x="5958348" y="293493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0" y="3505200"/>
            <a:ext cx="15341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Butter</a:t>
            </a:r>
          </a:p>
          <a:p>
            <a:r>
              <a:rPr lang="en-US" sz="1200" b="1" dirty="0">
                <a:solidFill>
                  <a:srgbClr val="FFFF00"/>
                </a:solidFill>
              </a:rPr>
              <a:t>(not real butter data)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696463" y="3531632"/>
            <a:ext cx="866138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5675" y="4664264"/>
            <a:ext cx="3471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RMS about 400nm</a:t>
            </a:r>
          </a:p>
          <a:p>
            <a:r>
              <a:rPr lang="en-US" dirty="0">
                <a:solidFill>
                  <a:schemeClr val="bg1"/>
                </a:solidFill>
              </a:rPr>
              <a:t>Much better than +/-5micron spec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Conclusions from new raster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90688"/>
            <a:ext cx="8229600" cy="508561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/>
              <a:t>Excellent surface </a:t>
            </a:r>
            <a:r>
              <a:rPr lang="en-US" dirty="0" smtClean="0"/>
              <a:t>uniformity</a:t>
            </a:r>
            <a:endParaRPr lang="en-US" dirty="0" smtClean="0"/>
          </a:p>
          <a:p>
            <a:pPr>
              <a:spcAft>
                <a:spcPts val="1000"/>
              </a:spcAft>
            </a:pPr>
            <a:r>
              <a:rPr lang="en-US" dirty="0" smtClean="0"/>
              <a:t>Retains picture frame and steep </a:t>
            </a:r>
            <a:r>
              <a:rPr lang="en-US" dirty="0" smtClean="0"/>
              <a:t>edges</a:t>
            </a:r>
            <a:endParaRPr lang="en-US" dirty="0" smtClean="0"/>
          </a:p>
          <a:p>
            <a:pPr>
              <a:spcAft>
                <a:spcPts val="1000"/>
              </a:spcAft>
            </a:pPr>
            <a:r>
              <a:rPr lang="en-US" dirty="0" smtClean="0"/>
              <a:t>Cuts uniformly over long periods of </a:t>
            </a:r>
            <a:r>
              <a:rPr lang="en-US" dirty="0" smtClean="0"/>
              <a:t>time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 smtClean="0"/>
              <a:t>Each pass is completed on the order of 15min (for 2.6x2.6mm</a:t>
            </a:r>
            <a:r>
              <a:rPr lang="en-US" baseline="30000" dirty="0" smtClean="0"/>
              <a:t>2</a:t>
            </a:r>
            <a:r>
              <a:rPr lang="en-US" dirty="0" smtClean="0"/>
              <a:t>) active area, with a cut rate of 3microns per pass. 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Cut rate scales with area</a:t>
            </a:r>
            <a:endParaRPr lang="en-US" dirty="0"/>
          </a:p>
          <a:p>
            <a:pPr marL="0" indent="0">
              <a:spcAft>
                <a:spcPts val="1000"/>
              </a:spcAft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Feb. 20-22,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Upcoming </a:t>
            </a:r>
            <a:r>
              <a:rPr lang="en-US" sz="4800" b="1" dirty="0" smtClean="0">
                <a:latin typeface="+mn-lt"/>
              </a:rPr>
              <a:t>Diamond Milestones </a:t>
            </a:r>
            <a:r>
              <a:rPr lang="en-US" sz="4800" b="1" dirty="0" smtClean="0">
                <a:latin typeface="+mn-lt"/>
              </a:rPr>
              <a:t>UConn</a:t>
            </a:r>
            <a:endParaRPr lang="en-US" sz="48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1"/>
            <a:ext cx="57340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028"/>
            <a:ext cx="6359237" cy="100089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+mn-lt"/>
              </a:rPr>
              <a:t>Fiber Bundle Overview</a:t>
            </a:r>
            <a:endParaRPr lang="en-US" sz="4800" b="1" dirty="0">
              <a:latin typeface="+mn-lt"/>
            </a:endParaRPr>
          </a:p>
        </p:txBody>
      </p:sp>
      <p:pic>
        <p:nvPicPr>
          <p:cNvPr id="1026" name="Picture 2" descr="https://lh6.googleusercontent.com/ieoPl3pZzzp08yWC_LLrIdVxrw-hCltsrCvZlVPCA6Yzcw5PSbypsd1KAZ1w37qYwmMlgy3kLj-wC8JW1gWqJcOarIP2AVtP8ka4JtplnRqzgKUvICKSeDnlk_zMPkPdes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35940" r="6960" b="-1"/>
          <a:stretch/>
        </p:blipFill>
        <p:spPr bwMode="auto">
          <a:xfrm>
            <a:off x="110662" y="1552726"/>
            <a:ext cx="4495205" cy="21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875867" y="0"/>
            <a:ext cx="6316133" cy="6858000"/>
            <a:chOff x="841438" y="1408122"/>
            <a:chExt cx="5024666" cy="50320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38" y="1408122"/>
              <a:ext cx="5024666" cy="50320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6" name="Oval 5"/>
            <p:cNvSpPr/>
            <p:nvPr/>
          </p:nvSpPr>
          <p:spPr>
            <a:xfrm rot="3697494">
              <a:off x="1086216" y="2695456"/>
              <a:ext cx="519336" cy="592635"/>
            </a:xfrm>
            <a:prstGeom prst="ellipse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H="1">
            <a:off x="4859869" y="2315738"/>
            <a:ext cx="1311793" cy="12266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58997" y="3899889"/>
            <a:ext cx="242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l</a:t>
            </a:r>
            <a:r>
              <a:rPr lang="en-US" sz="2400" b="1" kern="1200" dirty="0" smtClean="0">
                <a:solidFill>
                  <a:schemeClr val="accent1"/>
                </a:solidFill>
              </a:rPr>
              <a:t>ight guide </a:t>
            </a:r>
            <a:r>
              <a:rPr lang="en-US" sz="2400" b="1" dirty="0" smtClean="0">
                <a:solidFill>
                  <a:schemeClr val="accent1"/>
                </a:solidFill>
              </a:rPr>
              <a:t>f</a:t>
            </a:r>
            <a:r>
              <a:rPr lang="en-US" sz="2400" b="1" kern="1200" dirty="0" smtClean="0">
                <a:solidFill>
                  <a:schemeClr val="accent1"/>
                </a:solidFill>
              </a:rPr>
              <a:t>ibers</a:t>
            </a:r>
            <a:endParaRPr lang="en-US" sz="2400" b="1" kern="1200" dirty="0">
              <a:solidFill>
                <a:schemeClr val="accent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036734" y="3876812"/>
            <a:ext cx="2269066" cy="25400"/>
          </a:xfrm>
          <a:prstGeom prst="straightConnector1">
            <a:avLst/>
          </a:prstGeom>
          <a:ln w="698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-110832" y="3708400"/>
            <a:ext cx="61252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2 cm of scintillating fiber fused to 167 cm of </a:t>
            </a:r>
            <a:r>
              <a:rPr lang="en-US" sz="2400" dirty="0" err="1" smtClean="0"/>
              <a:t>lightguide</a:t>
            </a:r>
            <a:r>
              <a:rPr lang="en-US" sz="2400" dirty="0" smtClean="0"/>
              <a:t> fiber</a:t>
            </a:r>
            <a:endParaRPr lang="en-US" sz="2400" kern="120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30 fused fibers bundled (5x6) together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17 bundles of 30 fibers each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Painted and glued before large bend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Spread out after large bend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Each fiber terminates 0.5 mm above a </a:t>
            </a:r>
            <a:r>
              <a:rPr lang="en-US" sz="2400" dirty="0" err="1" smtClean="0"/>
              <a:t>SiPM</a:t>
            </a:r>
            <a:endParaRPr lang="en-US" sz="240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509968" y="5354872"/>
            <a:ext cx="1660049" cy="39756"/>
          </a:xfrm>
          <a:prstGeom prst="straightConnector1">
            <a:avLst/>
          </a:prstGeom>
          <a:ln w="69850">
            <a:solidFill>
              <a:schemeClr val="accent4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83334" y="5394628"/>
            <a:ext cx="92831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kern="1200" dirty="0" err="1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SiPMs</a:t>
            </a:r>
            <a:endParaRPr lang="en-US" sz="2000" b="1" kern="120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667" y="0"/>
            <a:ext cx="6829213" cy="13255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+mn-lt"/>
              </a:rPr>
              <a:t>Rough Cut and Measure</a:t>
            </a:r>
            <a:endParaRPr lang="en-US" sz="4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t="28891" r="16272"/>
          <a:stretch/>
        </p:blipFill>
        <p:spPr>
          <a:xfrm>
            <a:off x="0" y="1065765"/>
            <a:ext cx="5875867" cy="4407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33" y="1066288"/>
            <a:ext cx="5875867" cy="4406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47318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800 m of total </a:t>
            </a:r>
            <a:r>
              <a:rPr lang="en-US" sz="3200" dirty="0" err="1" smtClean="0"/>
              <a:t>lightguide</a:t>
            </a:r>
            <a:r>
              <a:rPr lang="en-US" sz="3200" dirty="0" smtClean="0"/>
              <a:t> fiber used. 166.6 cm long segments.</a:t>
            </a:r>
          </a:p>
          <a:p>
            <a:pPr algn="ctr"/>
            <a:r>
              <a:rPr lang="en-US" sz="3200" dirty="0" smtClean="0"/>
              <a:t>Each </a:t>
            </a:r>
            <a:r>
              <a:rPr lang="en-US" sz="3200" dirty="0" err="1" smtClean="0"/>
              <a:t>lightguide</a:t>
            </a:r>
            <a:r>
              <a:rPr lang="en-US" sz="3200" dirty="0" smtClean="0"/>
              <a:t> measured for conformity in 5 places.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12400" y="6383867"/>
            <a:ext cx="193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Step complete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438" y="-33867"/>
            <a:ext cx="3673853" cy="1325563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latin typeface="+mn-lt"/>
              </a:rPr>
              <a:t>Straightening</a:t>
            </a:r>
            <a:endParaRPr lang="en-US" sz="4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1" r="2275" b="8089"/>
          <a:stretch/>
        </p:blipFill>
        <p:spPr>
          <a:xfrm>
            <a:off x="0" y="1071563"/>
            <a:ext cx="5861538" cy="3516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05" y="1325563"/>
            <a:ext cx="6021914" cy="45164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12400" y="6383867"/>
            <a:ext cx="193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Step complete 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38" y="4838700"/>
            <a:ext cx="2692400" cy="20193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8700"/>
            <a:ext cx="2709334" cy="2032001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1354667" y="2299857"/>
            <a:ext cx="972898" cy="253884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14604" y="2511136"/>
            <a:ext cx="1350965" cy="265660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18" y="0"/>
            <a:ext cx="3384371" cy="13255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+mn-lt"/>
              </a:rPr>
              <a:t>End Milling</a:t>
            </a:r>
            <a:endParaRPr lang="en-US" sz="4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221"/>
            <a:ext cx="3833989" cy="2875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23" y="524735"/>
            <a:ext cx="4330849" cy="5774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3" y="524735"/>
            <a:ext cx="3768435" cy="2826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4" y="3472874"/>
            <a:ext cx="3768435" cy="2826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07780" y="6421013"/>
            <a:ext cx="193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Step complete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15" y="5131176"/>
            <a:ext cx="28799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Both scintillating and</a:t>
            </a:r>
          </a:p>
          <a:p>
            <a:pPr algn="ctr"/>
            <a:r>
              <a:rPr lang="en-US" sz="2000" dirty="0" err="1" smtClean="0"/>
              <a:t>lightguide</a:t>
            </a:r>
            <a:r>
              <a:rPr lang="en-US" sz="2000" dirty="0" smtClean="0"/>
              <a:t> fibers are cut </a:t>
            </a:r>
          </a:p>
          <a:p>
            <a:pPr algn="ctr"/>
            <a:r>
              <a:rPr lang="en-US" sz="2000" dirty="0" smtClean="0"/>
              <a:t>to final size in the physics </a:t>
            </a:r>
          </a:p>
          <a:p>
            <a:pPr algn="ctr"/>
            <a:r>
              <a:rPr lang="en-US" sz="2000" dirty="0" smtClean="0"/>
              <a:t>machine shop.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780" y="0"/>
            <a:ext cx="2819399" cy="13255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+mn-lt"/>
              </a:rPr>
              <a:t>Polishing</a:t>
            </a:r>
            <a:endParaRPr lang="en-US" sz="48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5848974" cy="438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80" y="1325563"/>
            <a:ext cx="5928519" cy="4401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61792" y="6376685"/>
            <a:ext cx="193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Step complete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9573" y="5833896"/>
            <a:ext cx="100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Before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18878" y="5833895"/>
            <a:ext cx="81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After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3232" y="-3591"/>
            <a:ext cx="2780787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Fusing</a:t>
            </a:r>
            <a:endParaRPr lang="en-US" sz="48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3998" r="31468" b="33655"/>
          <a:stretch/>
        </p:blipFill>
        <p:spPr>
          <a:xfrm>
            <a:off x="6921722" y="697397"/>
            <a:ext cx="2989384" cy="2309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43951"/>
          <a:stretch/>
        </p:blipFill>
        <p:spPr>
          <a:xfrm>
            <a:off x="10374923" y="0"/>
            <a:ext cx="1817077" cy="3704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05012" cy="3153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04240"/>
            <a:ext cx="4205013" cy="3153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12400" y="6383867"/>
            <a:ext cx="193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Step complete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5400000">
            <a:off x="1623487" y="471596"/>
            <a:ext cx="1006369" cy="1510145"/>
          </a:xfrm>
          <a:prstGeom prst="ellipse">
            <a:avLst/>
          </a:prstGeom>
          <a:noFill/>
          <a:ln w="69850">
            <a:solidFill>
              <a:schemeClr val="bg1"/>
            </a:solidFill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71600" y="1243279"/>
            <a:ext cx="332509" cy="3012972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05011" y="3720400"/>
            <a:ext cx="79869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AV photo lamp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Fibers enclosed in quartz ferrules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Tangential and linear pressure controls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Fuses hold 800 – 1000 g of transverse weight before breaking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Stronger than optical epoxy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More than </a:t>
            </a:r>
            <a:r>
              <a:rPr lang="en-US" sz="2400" dirty="0" smtClean="0"/>
              <a:t>enough </a:t>
            </a:r>
            <a:r>
              <a:rPr lang="en-US" sz="2400" dirty="0" smtClean="0"/>
              <a:t>strength to </a:t>
            </a:r>
            <a:r>
              <a:rPr lang="en-US" sz="2400" dirty="0" smtClean="0"/>
              <a:t>withstand </a:t>
            </a:r>
            <a:r>
              <a:rPr lang="en-US" sz="2400" dirty="0" smtClean="0"/>
              <a:t>bending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4384" r="4469" b="7986"/>
          <a:stretch/>
        </p:blipFill>
        <p:spPr>
          <a:xfrm>
            <a:off x="564143" y="84237"/>
            <a:ext cx="2344615" cy="3141784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248"/>
            <a:ext cx="5207668" cy="39057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32" y="2952249"/>
            <a:ext cx="5207668" cy="39057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9199" y="0"/>
            <a:ext cx="2604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Bending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72901" y="709077"/>
            <a:ext cx="84658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 Fused fibers are bundled together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 S-bend in bundled fibers on one end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 Fibers spread out into chimneys at the other end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 Heated up to 160</a:t>
            </a:r>
            <a:r>
              <a:rPr lang="en-US" sz="2800" baseline="30000" dirty="0" smtClean="0"/>
              <a:t>0</a:t>
            </a:r>
            <a:r>
              <a:rPr lang="en-US" sz="2800" dirty="0"/>
              <a:t> </a:t>
            </a:r>
            <a:r>
              <a:rPr lang="en-US" sz="2800" dirty="0" smtClean="0"/>
              <a:t>F over a 12 hour period, then bent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74643" y="1921565"/>
            <a:ext cx="0" cy="603394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63078" y="1212574"/>
            <a:ext cx="0" cy="603394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537252" y="2835965"/>
            <a:ext cx="371061" cy="111318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20-22,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GlueX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F696-8A8F-46B4-8EAA-8E8D165019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890</Words>
  <Application>Microsoft Office PowerPoint</Application>
  <PresentationFormat>Widescreen</PresentationFormat>
  <Paragraphs>217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Tagger Microscope and Diamond Fabrication</vt:lpstr>
      <vt:lpstr>Outline</vt:lpstr>
      <vt:lpstr>Fiber Bundle Overview</vt:lpstr>
      <vt:lpstr>Rough Cut and Measure</vt:lpstr>
      <vt:lpstr>Straightening</vt:lpstr>
      <vt:lpstr>End Milling</vt:lpstr>
      <vt:lpstr>Polishing</vt:lpstr>
      <vt:lpstr>Fusing</vt:lpstr>
      <vt:lpstr>PowerPoint Presentation</vt:lpstr>
      <vt:lpstr>PowerPoint Presentation</vt:lpstr>
      <vt:lpstr>Painting</vt:lpstr>
      <vt:lpstr>PowerPoint Presentation</vt:lpstr>
      <vt:lpstr>Shipping Preparations</vt:lpstr>
      <vt:lpstr> Schedule for Completion of Fiber Bundles</vt:lpstr>
      <vt:lpstr> Upper &amp; Lower  Enclosures</vt:lpstr>
      <vt:lpstr>Electronics</vt:lpstr>
      <vt:lpstr>Fiber QA</vt:lpstr>
      <vt:lpstr>Relative comparison between fibers</vt:lpstr>
      <vt:lpstr>Diamonds:2014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from new raster</vt:lpstr>
      <vt:lpstr>Upcoming Diamond Milestones UConn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Tagger Microscope and Diamond Fabrication</dc:title>
  <dc:creator>Alex</dc:creator>
  <cp:lastModifiedBy>Alex</cp:lastModifiedBy>
  <cp:revision>27</cp:revision>
  <dcterms:created xsi:type="dcterms:W3CDTF">2014-02-18T18:34:03Z</dcterms:created>
  <dcterms:modified xsi:type="dcterms:W3CDTF">2014-02-21T14:00:12Z</dcterms:modified>
</cp:coreProperties>
</file>