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5" r:id="rId2"/>
    <p:sldId id="279" r:id="rId3"/>
    <p:sldId id="276" r:id="rId4"/>
    <p:sldId id="281" r:id="rId5"/>
    <p:sldId id="286" r:id="rId6"/>
    <p:sldId id="277" r:id="rId7"/>
    <p:sldId id="299" r:id="rId8"/>
    <p:sldId id="278" r:id="rId9"/>
    <p:sldId id="283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00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8527" autoAdjust="0"/>
  </p:normalViewPr>
  <p:slideViewPr>
    <p:cSldViewPr>
      <p:cViewPr varScale="1">
        <p:scale>
          <a:sx n="65" d="100"/>
          <a:sy n="65" d="100"/>
        </p:scale>
        <p:origin x="-6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A63D7-DA51-48E8-80E0-8B5988B400AC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A11F0-E144-4A7E-B998-F5C026E3D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8DDCD7-7010-4287-A301-498AA5CCAD5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206D42-4819-4FDE-80AC-18065C67E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im%20McIntyre\Documents\Lab\Talks\Collab-Mtg-Feb-2012\McIntyre-Tagger-Microscope-Feb2012\Tagger-Movie3.mp4" TargetMode="External"/><Relationship Id="rId5" Type="http://schemas.openxmlformats.org/officeDocument/2006/relationships/hyperlink" Target="http://argus.phys.uregina.ca/gluex/DocDB/0019/001919/002/Tagger-Movie3.mp4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SN-719_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0"/>
            <a:ext cx="9286317" cy="6858000"/>
          </a:xfrm>
          <a:prstGeom prst="rect">
            <a:avLst/>
          </a:prstGeom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09600" y="2220913"/>
            <a:ext cx="7924800" cy="151288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Tagger Microscope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Construction Plan</a:t>
            </a:r>
            <a:endParaRPr lang="en-US" b="1" dirty="0" smtClean="0">
              <a:solidFill>
                <a:schemeClr val="bg1"/>
              </a:solidFill>
              <a:effectLst>
                <a:outerShdw blurRad="127000" dist="50800" dir="5400000" algn="t" rotWithShape="0">
                  <a:schemeClr val="tx1">
                    <a:alpha val="7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0063" y="0"/>
            <a:ext cx="3389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GlueX Collaboration Meeting</a:t>
            </a:r>
          </a:p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JLab, Feb. 16-18, 2012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47272" y="6407944"/>
            <a:ext cx="36576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Electronics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14400" y="1371600"/>
            <a:ext cx="8001000" cy="457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Preamplifier Revision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Layout completely redone from scratch</a:t>
            </a:r>
          </a:p>
          <a:p>
            <a:pPr marL="1146175" lvl="2" indent="-230188">
              <a:spcBef>
                <a:spcPct val="30000"/>
              </a:spcBef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r>
              <a:rPr lang="en-US" dirty="0"/>
              <a:t>template provided by Fernando</a:t>
            </a:r>
          </a:p>
          <a:p>
            <a:pPr marL="1146175" lvl="2" indent="-230188">
              <a:spcBef>
                <a:spcPct val="30000"/>
              </a:spcBef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r>
              <a:rPr lang="en-US" dirty="0"/>
              <a:t>ground flows between long signal traces</a:t>
            </a:r>
          </a:p>
          <a:p>
            <a:pPr marL="1146175" lvl="2" indent="-230188">
              <a:spcBef>
                <a:spcPct val="30000"/>
              </a:spcBef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r>
              <a:rPr lang="en-US" dirty="0"/>
              <a:t>better isolation between input and output stages</a:t>
            </a:r>
          </a:p>
          <a:p>
            <a:pPr marL="1146175" lvl="2" indent="-230188">
              <a:spcBef>
                <a:spcPct val="30000"/>
              </a:spcBef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r>
              <a:rPr lang="en-US" dirty="0"/>
              <a:t>reduced channel </a:t>
            </a:r>
            <a:r>
              <a:rPr lang="en-US" dirty="0" smtClean="0"/>
              <a:t>density</a:t>
            </a:r>
            <a:endParaRPr lang="en-US" dirty="0"/>
          </a:p>
          <a:p>
            <a:pPr marL="1146175" lvl="2" indent="-230188">
              <a:spcBef>
                <a:spcPct val="30000"/>
              </a:spcBef>
              <a:buClr>
                <a:schemeClr val="accent1"/>
              </a:buClr>
              <a:buSzPct val="90000"/>
              <a:buFont typeface="Wingdings" pitchFamily="2" charset="2"/>
              <a:buChar char="ü"/>
              <a:defRPr/>
            </a:pPr>
            <a:r>
              <a:rPr lang="en-US" dirty="0"/>
              <a:t>impedance matching of outgoing signal traces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Fabricated </a:t>
            </a:r>
            <a:r>
              <a:rPr lang="en-US" dirty="0">
                <a:solidFill>
                  <a:srgbClr val="000000"/>
                </a:solidFill>
              </a:rPr>
              <a:t>and assembled by Sierra Circuits and is estimated to arrive at </a:t>
            </a:r>
            <a:r>
              <a:rPr lang="en-US" dirty="0" err="1" smtClean="0">
                <a:solidFill>
                  <a:srgbClr val="000000"/>
                </a:solidFill>
              </a:rPr>
              <a:t>UConn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this </a:t>
            </a:r>
            <a:r>
              <a:rPr lang="en-US" dirty="0" smtClean="0">
                <a:solidFill>
                  <a:srgbClr val="000000"/>
                </a:solidFill>
              </a:rPr>
              <a:t>week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 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/>
              <a:t>Bench </a:t>
            </a:r>
            <a:r>
              <a:rPr lang="en-US" dirty="0"/>
              <a:t>tests </a:t>
            </a:r>
            <a:r>
              <a:rPr lang="en-US" dirty="0" smtClean="0"/>
              <a:t>using prototype enclosure will </a:t>
            </a:r>
            <a:r>
              <a:rPr lang="en-US" dirty="0"/>
              <a:t>be sufficient to approve the revised design for </a:t>
            </a:r>
            <a:r>
              <a:rPr lang="en-US" dirty="0" smtClean="0"/>
              <a:t>production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  <p:pic>
        <p:nvPicPr>
          <p:cNvPr id="13" name="Picture 12" descr="Amp-Board-in-slot-w-SiP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837737"/>
            <a:ext cx="2209799" cy="175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Electronics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14400" y="1066800"/>
            <a:ext cx="8001000" cy="2895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00"/>
                </a:solidFill>
              </a:rPr>
              <a:t>Hamamatsu SiPMs received</a:t>
            </a:r>
            <a:endParaRPr lang="en-US" sz="800" dirty="0" smtClean="0">
              <a:solidFill>
                <a:srgbClr val="000000"/>
              </a:solidFill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00"/>
                </a:solidFill>
              </a:rPr>
              <a:t>Most in </a:t>
            </a:r>
            <a:r>
              <a:rPr lang="en-US" dirty="0">
                <a:solidFill>
                  <a:srgbClr val="000000"/>
                </a:solidFill>
              </a:rPr>
              <a:t>good </a:t>
            </a:r>
            <a:r>
              <a:rPr lang="en-US" dirty="0" smtClean="0">
                <a:solidFill>
                  <a:srgbClr val="000000"/>
                </a:solidFill>
              </a:rPr>
              <a:t>condition</a:t>
            </a:r>
            <a:endParaRPr lang="en-US" sz="800" dirty="0" smtClean="0">
              <a:solidFill>
                <a:srgbClr val="000000"/>
              </a:solidFill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00"/>
                </a:solidFill>
              </a:rPr>
              <a:t>Hamamatsu was contacted about </a:t>
            </a:r>
            <a:r>
              <a:rPr lang="en-US" dirty="0">
                <a:solidFill>
                  <a:srgbClr val="000000"/>
                </a:solidFill>
              </a:rPr>
              <a:t>a couple unexpected </a:t>
            </a:r>
            <a:r>
              <a:rPr lang="en-US" dirty="0" smtClean="0">
                <a:solidFill>
                  <a:srgbClr val="000000"/>
                </a:solidFill>
              </a:rPr>
              <a:t>features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Dent doesn’t effect performance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Given procedure for cleaning residual packing material </a:t>
            </a:r>
            <a:endParaRPr lang="en-US" dirty="0">
              <a:solidFill>
                <a:srgbClr val="000000"/>
              </a:solidFill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00"/>
                </a:solidFill>
              </a:rPr>
              <a:t>Currently finalizing </a:t>
            </a:r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n-US" dirty="0" smtClean="0">
                <a:solidFill>
                  <a:srgbClr val="000000"/>
                </a:solidFill>
              </a:rPr>
              <a:t>approach to precise placement of SiPMs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00"/>
                </a:solidFill>
              </a:rPr>
              <a:t>Once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SiPMs </a:t>
            </a:r>
            <a:r>
              <a:rPr lang="en-US" dirty="0">
                <a:solidFill>
                  <a:srgbClr val="000000"/>
                </a:solidFill>
              </a:rPr>
              <a:t>are attached we will </a:t>
            </a:r>
            <a:r>
              <a:rPr lang="en-US" dirty="0" smtClean="0">
                <a:solidFill>
                  <a:srgbClr val="000000"/>
                </a:solidFill>
              </a:rPr>
              <a:t>perform a bench tests using the </a:t>
            </a:r>
            <a:r>
              <a:rPr lang="en-US" dirty="0">
                <a:solidFill>
                  <a:srgbClr val="000000"/>
                </a:solidFill>
              </a:rPr>
              <a:t>tagger </a:t>
            </a:r>
            <a:r>
              <a:rPr lang="en-US" dirty="0" smtClean="0">
                <a:solidFill>
                  <a:srgbClr val="000000"/>
                </a:solidFill>
              </a:rPr>
              <a:t>microscope prototype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report of the findings will be given </a:t>
            </a:r>
            <a:r>
              <a:rPr lang="en-US" dirty="0" smtClean="0">
                <a:solidFill>
                  <a:srgbClr val="000000"/>
                </a:solidFill>
              </a:rPr>
              <a:t>once testing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rgbClr val="000000"/>
                </a:solidFill>
              </a:rPr>
              <a:t>complete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4" descr="Preamp3D"/>
          <p:cNvPicPr>
            <a:picLocks noChangeAspect="1" noChangeArrowheads="1"/>
          </p:cNvPicPr>
          <p:nvPr/>
        </p:nvPicPr>
        <p:blipFill>
          <a:blip r:embed="rId3" cstate="print"/>
          <a:srcRect t="25000" r="1875" b="25000"/>
          <a:stretch>
            <a:fillRect/>
          </a:stretch>
        </p:blipFill>
        <p:spPr bwMode="auto">
          <a:xfrm>
            <a:off x="3977868" y="4267200"/>
            <a:ext cx="4785132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  <p:pic>
        <p:nvPicPr>
          <p:cNvPr id="9" name="Picture 8" descr="Scratched-Si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981118"/>
            <a:ext cx="2304375" cy="2114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Electronics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14400" y="1143000"/>
            <a:ext cx="8229600" cy="2362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Backplane Revision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6 Preamplifier boards per Backplane</a:t>
            </a:r>
            <a:endParaRPr lang="en-US" sz="800" dirty="0" smtClean="0">
              <a:solidFill>
                <a:srgbClr val="000000"/>
              </a:solidFill>
            </a:endParaRP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0000"/>
                </a:solidFill>
              </a:rPr>
              <a:t>Single board on old version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80000"/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New design does not require removal to access preamp. boards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80000"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/>
              <a:t>Better </a:t>
            </a:r>
            <a:r>
              <a:rPr lang="en-US" dirty="0"/>
              <a:t>isolation between input and output </a:t>
            </a:r>
            <a:r>
              <a:rPr lang="en-US" dirty="0" smtClean="0"/>
              <a:t>stages</a:t>
            </a:r>
            <a:endParaRPr lang="en-US" dirty="0"/>
          </a:p>
        </p:txBody>
      </p:sp>
      <p:pic>
        <p:nvPicPr>
          <p:cNvPr id="8" name="Picture 7" descr="Tagger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670" y="3429000"/>
            <a:ext cx="4346200" cy="2819400"/>
          </a:xfrm>
          <a:prstGeom prst="rect">
            <a:avLst/>
          </a:prstGeom>
        </p:spPr>
      </p:pic>
      <p:pic>
        <p:nvPicPr>
          <p:cNvPr id="9" name="Picture 8" descr="Backpl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267200"/>
            <a:ext cx="3660131" cy="907498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1295401" y="3505200"/>
            <a:ext cx="2057400" cy="2438400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Construction Plan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914400"/>
            <a:ext cx="68580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Three Main Stages of Construction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14400" y="1447800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1. Bundle Preparation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14400" y="1981200"/>
            <a:ext cx="6858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Straightening of fiber using heated water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endParaRPr lang="en-US" sz="800" dirty="0" smtClean="0"/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Heat-Tr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482306"/>
            <a:ext cx="2590800" cy="3308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Heat-Treat-Wat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267201"/>
            <a:ext cx="3468984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Collar-SideView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5200" y="2438400"/>
            <a:ext cx="13716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Spool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2362200"/>
            <a:ext cx="2919806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Construction Plan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914400"/>
            <a:ext cx="61722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u="sng" dirty="0" smtClean="0"/>
              <a:t>Three </a:t>
            </a:r>
            <a:r>
              <a:rPr lang="en-US" sz="2400" u="sng" dirty="0"/>
              <a:t>Main Stages of Construction</a:t>
            </a:r>
            <a:endParaRPr lang="en-US" sz="2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14400" y="1447800"/>
            <a:ext cx="60198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    Bundle Preparation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914400" y="1981200"/>
            <a:ext cx="60960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Fibers cutting using an End-Mill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Collar-SideView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990600"/>
            <a:ext cx="1524000" cy="1371600"/>
          </a:xfrm>
          <a:prstGeom prst="rect">
            <a:avLst/>
          </a:prstGeom>
        </p:spPr>
      </p:pic>
      <p:pic>
        <p:nvPicPr>
          <p:cNvPr id="12" name="Picture 11" descr="IMG_006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2743200"/>
            <a:ext cx="3048000" cy="838200"/>
          </a:xfrm>
          <a:prstGeom prst="rect">
            <a:avLst/>
          </a:prstGeom>
        </p:spPr>
      </p:pic>
      <p:pic>
        <p:nvPicPr>
          <p:cNvPr id="15" name="Picture 14" descr="End-Mil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919264"/>
            <a:ext cx="4267200" cy="2329136"/>
          </a:xfrm>
          <a:prstGeom prst="rect">
            <a:avLst/>
          </a:prstGeom>
        </p:spPr>
      </p:pic>
      <p:pic>
        <p:nvPicPr>
          <p:cNvPr id="14" name="Picture 13" descr="Collar&amp;Base-PlateScal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3080633"/>
            <a:ext cx="3429000" cy="2710567"/>
          </a:xfrm>
          <a:prstGeom prst="rect">
            <a:avLst/>
          </a:prstGeom>
        </p:spPr>
      </p:pic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Construction Plan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914400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u="sng" dirty="0" smtClean="0"/>
              <a:t>Three </a:t>
            </a:r>
            <a:r>
              <a:rPr lang="en-US" sz="2400" u="sng" dirty="0"/>
              <a:t>Main Stages of Construction</a:t>
            </a:r>
            <a:endParaRPr lang="en-US" sz="2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14400" y="1447800"/>
            <a:ext cx="6858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    Bundle Preparation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914400" y="1981200"/>
            <a:ext cx="6858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Fiber Splicing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MG_004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7570" y="2590800"/>
            <a:ext cx="5497830" cy="3154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Exterior_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913" y="3733800"/>
            <a:ext cx="2977487" cy="586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CA"/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914400"/>
            <a:ext cx="61722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u="sng" dirty="0" smtClean="0"/>
              <a:t>Three </a:t>
            </a:r>
            <a:r>
              <a:rPr lang="en-US" sz="2400" u="sng" dirty="0"/>
              <a:t>Main Stages of Construction</a:t>
            </a:r>
            <a:endParaRPr lang="en-US" sz="2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14400" y="1447800"/>
            <a:ext cx="5562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    Bundle Preparation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14400" y="1981200"/>
            <a:ext cx="61722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Bending of fibers using heated water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endParaRPr lang="en-US" sz="800" dirty="0"/>
          </a:p>
          <a:p>
            <a:pPr marL="17373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en-US" dirty="0" smtClean="0"/>
              <a:t>Obtain 90</a:t>
            </a:r>
            <a:r>
              <a:rPr lang="en-US" sz="1400" baseline="70000" dirty="0" smtClean="0"/>
              <a:t>o</a:t>
            </a:r>
            <a:r>
              <a:rPr lang="en-US" dirty="0" smtClean="0"/>
              <a:t> bend with a 11.9</a:t>
            </a:r>
            <a:r>
              <a:rPr lang="en-US" sz="1400" baseline="70000" dirty="0" smtClean="0"/>
              <a:t>o</a:t>
            </a:r>
            <a:r>
              <a:rPr lang="en-US" dirty="0" smtClean="0"/>
              <a:t> twist</a:t>
            </a:r>
          </a:p>
        </p:txBody>
      </p:sp>
      <p:pic>
        <p:nvPicPr>
          <p:cNvPr id="9" name="Picture 8" descr="Heat-Treat-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971800"/>
            <a:ext cx="4064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Heat-Trea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048000"/>
            <a:ext cx="37592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  <p:pic>
        <p:nvPicPr>
          <p:cNvPr id="12" name="Picture 11" descr="AHPF_HEATER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1066800"/>
            <a:ext cx="2266950" cy="1301032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Construction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Construction Plan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914400"/>
            <a:ext cx="54864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u="sng" dirty="0" smtClean="0"/>
              <a:t>Three </a:t>
            </a:r>
            <a:r>
              <a:rPr lang="en-US" sz="2400" u="sng" dirty="0"/>
              <a:t>Main Stages of Construction</a:t>
            </a:r>
            <a:endParaRPr lang="en-US" sz="2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14400" y="1447800"/>
            <a:ext cx="5257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    Bundle Preparation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14400" y="1981200"/>
            <a:ext cx="5486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Painting (Titanium Dioxide Paint)</a:t>
            </a:r>
          </a:p>
        </p:txBody>
      </p:sp>
      <p:pic>
        <p:nvPicPr>
          <p:cNvPr id="9" name="Content Placeholder 6" descr="IMG_04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48400" y="980421"/>
            <a:ext cx="2729628" cy="204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Paint-Gu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729355"/>
            <a:ext cx="2362200" cy="1909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H="1">
            <a:off x="8305800" y="1676400"/>
            <a:ext cx="457200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7924800" y="914400"/>
            <a:ext cx="304800" cy="2286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886700" y="2171700"/>
            <a:ext cx="304800" cy="2286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8229600" y="1219200"/>
            <a:ext cx="304800" cy="2286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8153400" y="1905000"/>
            <a:ext cx="228600" cy="2286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3200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Glued fiber joint showing light transmission.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58775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Air Gun used to paint the individual fibers after fusing.</a:t>
            </a:r>
            <a:endParaRPr lang="en-US" sz="1400" dirty="0"/>
          </a:p>
        </p:txBody>
      </p:sp>
      <p:pic>
        <p:nvPicPr>
          <p:cNvPr id="28" name="Picture 27" descr="Fiber End-Painted Fiber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2590800"/>
            <a:ext cx="3559229" cy="287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Construction Plan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914400"/>
            <a:ext cx="5638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u="sng" dirty="0" smtClean="0"/>
              <a:t>Three </a:t>
            </a:r>
            <a:r>
              <a:rPr lang="en-US" sz="2400" u="sng" dirty="0"/>
              <a:t>Main Stages of Construction</a:t>
            </a:r>
            <a:endParaRPr lang="en-US" sz="2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14400" y="1447800"/>
            <a:ext cx="5334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    Bundle Preparation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14400" y="1981200"/>
            <a:ext cx="5334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Bundle/Bundle Support gluing</a:t>
            </a:r>
          </a:p>
        </p:txBody>
      </p:sp>
      <p:pic>
        <p:nvPicPr>
          <p:cNvPr id="9" name="Picture 8" descr="Bundle_Glui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317" y="2438400"/>
            <a:ext cx="393488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Bundle_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1137" y="2971800"/>
            <a:ext cx="3014663" cy="321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  <p:pic>
        <p:nvPicPr>
          <p:cNvPr id="10" name="Picture 9" descr="Setup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990600"/>
            <a:ext cx="2590800" cy="1870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Construction Plan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914400"/>
            <a:ext cx="6858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u="sng" dirty="0" smtClean="0"/>
              <a:t>Three </a:t>
            </a:r>
            <a:r>
              <a:rPr lang="en-US" sz="2400" u="sng" dirty="0"/>
              <a:t>Main Stages of Construction</a:t>
            </a:r>
            <a:endParaRPr lang="en-US" sz="2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14400" y="1447800"/>
            <a:ext cx="68580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    Bundle Preparation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14400" y="1828800"/>
            <a:ext cx="67056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Installation of 90% reflective end-cap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Fully assemble inside housing to perform full system bench test with </a:t>
            </a:r>
            <a:r>
              <a:rPr lang="en-US" dirty="0" err="1" smtClean="0"/>
              <a:t>pulser</a:t>
            </a:r>
            <a:r>
              <a:rPr lang="en-US" dirty="0" smtClean="0"/>
              <a:t> and readout </a:t>
            </a:r>
            <a:endParaRPr lang="en-US" sz="800" dirty="0" smtClean="0"/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Packaging for shipping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914400" y="3200400"/>
            <a:ext cx="6858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2. Quality Assurance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14400" y="3657600"/>
            <a:ext cx="8229600" cy="2667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Performed in parallel with other construction steps</a:t>
            </a:r>
            <a:endParaRPr lang="en-US" sz="800" dirty="0" smtClean="0"/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A formal procedure is currently being written up</a:t>
            </a:r>
            <a:endParaRPr lang="en-US" sz="800" dirty="0"/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Waveguides</a:t>
            </a:r>
          </a:p>
          <a:p>
            <a:pPr marL="17373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en-US" dirty="0" smtClean="0"/>
              <a:t>Visual inspection of light transmission of individual fused fibers</a:t>
            </a:r>
          </a:p>
          <a:p>
            <a:pPr marL="17373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en-US" dirty="0" smtClean="0"/>
              <a:t>Transmission tests for any questionable fibers</a:t>
            </a:r>
          </a:p>
          <a:p>
            <a:pPr marL="17373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en-US" dirty="0" smtClean="0"/>
              <a:t>Visual inspection of joint and optical insulation with the aid of coupled laser 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  <p:pic>
        <p:nvPicPr>
          <p:cNvPr id="13" name="Picture 12" descr="Bundle-Da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828800"/>
            <a:ext cx="1676400" cy="125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ce réservé du contenu 2"/>
          <p:cNvSpPr>
            <a:spLocks noGrp="1"/>
          </p:cNvSpPr>
          <p:nvPr>
            <p:ph idx="1"/>
          </p:nvPr>
        </p:nvSpPr>
        <p:spPr>
          <a:xfrm>
            <a:off x="990600" y="1219200"/>
            <a:ext cx="7224713" cy="53340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Where we left off …</a:t>
            </a:r>
            <a:endParaRPr lang="en-US" dirty="0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2</a:t>
            </a:fld>
            <a:endParaRPr lang="fr-CA" dirty="0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05813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595959"/>
                </a:solidFill>
              </a:rPr>
              <a:t>Outline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66800" y="3657600"/>
            <a:ext cx="6615113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Current Status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066800" y="4648200"/>
            <a:ext cx="6615113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Construction Plans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066800" y="5562600"/>
            <a:ext cx="6615113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Manpower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90600" y="1676400"/>
            <a:ext cx="7224713" cy="1828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Enclosure design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Fiber construction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Electronics upgrade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Construction Plan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914400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Three Main Stages </a:t>
            </a:r>
            <a:r>
              <a:rPr lang="en-US" sz="2400" u="sng" dirty="0"/>
              <a:t>of Construction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14400" y="1447800"/>
            <a:ext cx="6858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3. Enclosure Construction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14400" y="1981200"/>
            <a:ext cx="7696200" cy="2209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Technical drawings have been completed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endParaRPr lang="en-US" sz="800" dirty="0" smtClean="0"/>
          </a:p>
          <a:p>
            <a:pPr marL="1737360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1600" dirty="0" smtClean="0"/>
              <a:t>Currently being passed through </a:t>
            </a:r>
            <a:r>
              <a:rPr lang="en-US" sz="1600" dirty="0" err="1" smtClean="0"/>
              <a:t>UConn</a:t>
            </a:r>
            <a:r>
              <a:rPr lang="en-US" sz="1600" dirty="0" smtClean="0"/>
              <a:t> group for review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endParaRPr lang="en-US" sz="800" dirty="0" smtClean="0"/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A Parts &amp; Materials list is being produced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endParaRPr lang="en-US" sz="800" dirty="0" smtClean="0"/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Fabrication orders for individual components are being generated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4191000"/>
            <a:ext cx="6858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dirty="0" smtClean="0"/>
              <a:t>Integration with the Tagger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14400" y="4800600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2000" dirty="0" smtClean="0"/>
              <a:t>3-point motor support in </a:t>
            </a:r>
            <a:r>
              <a:rPr lang="en-US" sz="2000" dirty="0" err="1" smtClean="0"/>
              <a:t>JLab’s</a:t>
            </a:r>
            <a:r>
              <a:rPr lang="en-US" sz="2000" dirty="0" smtClean="0"/>
              <a:t> scope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Manpower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1295400"/>
            <a:ext cx="6858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Manager – J. McIntyre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914400" y="3886200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Machinist Labor – 500 hours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endParaRPr kumimoji="0" lang="en-US" sz="2000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914400" y="1981200"/>
            <a:ext cx="68580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Student Labor –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2000 person hours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000" dirty="0"/>
              <a:t>	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(1 Tech x 20 hrs/wk x 15 months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000" dirty="0"/>
              <a:t>	</a:t>
            </a:r>
            <a:r>
              <a:rPr lang="en-US" sz="2000" dirty="0" smtClean="0"/>
              <a:t>			+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000" dirty="0"/>
              <a:t>	 </a:t>
            </a:r>
            <a:r>
              <a:rPr lang="en-US" sz="2000" dirty="0" smtClean="0"/>
              <a:t>    2 Students x 10 hrs/wk x 10 months)</a:t>
            </a:r>
            <a:endParaRPr kumimoji="0" lang="en-US" sz="20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914400" y="4572000"/>
            <a:ext cx="6858000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000" dirty="0" smtClean="0"/>
              <a:t>Estimated time for completion with foreseen manpower – 15 </a:t>
            </a:r>
            <a:r>
              <a:rPr lang="en-US" sz="2000" dirty="0" smtClean="0"/>
              <a:t>months, </a:t>
            </a:r>
            <a:r>
              <a:rPr lang="en-US" sz="2000" dirty="0" smtClean="0"/>
              <a:t>starting July 1, 2012</a:t>
            </a:r>
            <a:endParaRPr kumimoji="0" lang="en-US" sz="2000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914400" y="5562600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Assuming contract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 in place by June 2012</a:t>
            </a:r>
            <a:endParaRPr kumimoji="0" lang="en-US" sz="20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Summary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400" y="1295400"/>
            <a:ext cx="68580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Designs complete for: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914400" y="4800600"/>
            <a:ext cx="68580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000" baseline="0" dirty="0" smtClean="0"/>
              <a:t>Six month installation period</a:t>
            </a:r>
            <a:r>
              <a:rPr lang="en-US" sz="2000" dirty="0" smtClean="0"/>
              <a:t> gives some room for completion of fiber bundles at </a:t>
            </a:r>
            <a:r>
              <a:rPr lang="en-US" sz="2000" dirty="0" err="1" smtClean="0"/>
              <a:t>UConn</a:t>
            </a:r>
            <a:r>
              <a:rPr lang="en-US" sz="2000" dirty="0" smtClean="0"/>
              <a:t> without missing the December 31, 2013 target date.</a:t>
            </a:r>
            <a:endParaRPr kumimoji="0" lang="en-US" sz="20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14400" y="1676400"/>
            <a:ext cx="6858000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Full scale Tagger Microscope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Auxiliary equipment needed for construction</a:t>
            </a:r>
            <a:endParaRPr kumimoji="0" lang="en-US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914400" y="2514600"/>
            <a:ext cx="68580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Fabrication and procurement of construction components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 currently underway and on schedule.</a:t>
            </a:r>
            <a:endParaRPr kumimoji="0" lang="en-US" sz="20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914400" y="3657600"/>
            <a:ext cx="68580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Schedule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calls for delivery of completed detector to JLab by June 1, 2013; detector fully installed in Tagger Hall by December 31, 2013.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CA" dirty="0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Enclosure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990600" y="1066800"/>
            <a:ext cx="73914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400" dirty="0" smtClean="0"/>
              <a:t>SiPMs sensitive to neutron radiation</a:t>
            </a:r>
            <a:endParaRPr lang="en-US" sz="2000" dirty="0" smtClean="0"/>
          </a:p>
          <a:p>
            <a:pPr marL="822960" lvl="1" indent="-256032">
              <a:spcBef>
                <a:spcPts val="400"/>
              </a:spcBef>
              <a:buClr>
                <a:schemeClr val="accent2"/>
              </a:buClr>
              <a:buSzPct val="68000"/>
              <a:defRPr/>
            </a:pPr>
            <a:r>
              <a:rPr kumimoji="0" lang="en-US" sz="2000" b="1" i="1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⇒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Separate and Shield Electronics (i.e. SiPMs)</a:t>
            </a:r>
          </a:p>
        </p:txBody>
      </p:sp>
      <p:grpSp>
        <p:nvGrpSpPr>
          <p:cNvPr id="10" name="Group 30"/>
          <p:cNvGrpSpPr/>
          <p:nvPr/>
        </p:nvGrpSpPr>
        <p:grpSpPr>
          <a:xfrm>
            <a:off x="103632" y="2209800"/>
            <a:ext cx="2868168" cy="2819400"/>
            <a:chOff x="27432" y="1626791"/>
            <a:chExt cx="2895600" cy="3048841"/>
          </a:xfrm>
        </p:grpSpPr>
        <p:pic>
          <p:nvPicPr>
            <p:cNvPr id="11" name="Picture 10" descr="Amp-Board-Euro-Conn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524" y="1626791"/>
              <a:ext cx="2546156" cy="1828799"/>
            </a:xfrm>
            <a:prstGeom prst="rect">
              <a:avLst/>
            </a:prstGeom>
            <a:ln w="38100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7432" y="4142232"/>
              <a:ext cx="2895600" cy="533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 smtClean="0"/>
                <a:t>Effective damage to Si detector</a:t>
              </a:r>
            </a:p>
            <a:p>
              <a:pPr algn="ctr"/>
              <a:r>
                <a:rPr lang="en-US" sz="1400" b="1" dirty="0" smtClean="0"/>
                <a:t>Relative to 1MeV neutron</a:t>
              </a:r>
              <a:endParaRPr lang="en-US" sz="1400" b="1" dirty="0"/>
            </a:p>
          </p:txBody>
        </p:sp>
      </p:grpSp>
      <p:grpSp>
        <p:nvGrpSpPr>
          <p:cNvPr id="37" name="Group 33"/>
          <p:cNvGrpSpPr/>
          <p:nvPr/>
        </p:nvGrpSpPr>
        <p:grpSpPr>
          <a:xfrm>
            <a:off x="6705600" y="2133600"/>
            <a:ext cx="1905000" cy="1371600"/>
            <a:chOff x="3124200" y="2133600"/>
            <a:chExt cx="1905000" cy="1371600"/>
          </a:xfrm>
        </p:grpSpPr>
        <p:pic>
          <p:nvPicPr>
            <p:cNvPr id="38" name="Picture 37" descr="Bottom-Interior_View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2209800"/>
              <a:ext cx="1789645" cy="11909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Flowchart: Process 38"/>
            <p:cNvSpPr/>
            <p:nvPr/>
          </p:nvSpPr>
          <p:spPr>
            <a:xfrm>
              <a:off x="3124200" y="2133600"/>
              <a:ext cx="1905000" cy="1371600"/>
            </a:xfrm>
            <a:prstGeom prst="flowChartProcess">
              <a:avLst/>
            </a:prstGeom>
            <a:noFill/>
            <a:ln w="5715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 rot="18600000">
            <a:off x="5732070" y="3931920"/>
            <a:ext cx="914400" cy="182880"/>
          </a:xfrm>
          <a:prstGeom prst="rightArrow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38"/>
          <p:cNvGrpSpPr/>
          <p:nvPr/>
        </p:nvGrpSpPr>
        <p:grpSpPr>
          <a:xfrm>
            <a:off x="6705600" y="4572000"/>
            <a:ext cx="1981200" cy="1371600"/>
            <a:chOff x="3124200" y="4572000"/>
            <a:chExt cx="1981200" cy="1371600"/>
          </a:xfrm>
        </p:grpSpPr>
        <p:pic>
          <p:nvPicPr>
            <p:cNvPr id="42" name="Picture 41" descr="Electronics-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0" y="4648200"/>
              <a:ext cx="18288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" name="Flowchart: Process 42"/>
            <p:cNvSpPr/>
            <p:nvPr/>
          </p:nvSpPr>
          <p:spPr>
            <a:xfrm>
              <a:off x="3124200" y="4572000"/>
              <a:ext cx="1981200" cy="1371600"/>
            </a:xfrm>
            <a:prstGeom prst="flowChartProcess">
              <a:avLst/>
            </a:prstGeom>
            <a:noFill/>
            <a:ln w="57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ight Arrow 43"/>
          <p:cNvSpPr/>
          <p:nvPr/>
        </p:nvSpPr>
        <p:spPr>
          <a:xfrm rot="3360000">
            <a:off x="5718084" y="3985456"/>
            <a:ext cx="914400" cy="18288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Electronic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2286000"/>
            <a:ext cx="25908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6" name="Straight Connector 45"/>
          <p:cNvCxnSpPr>
            <a:stCxn id="51" idx="1"/>
          </p:cNvCxnSpPr>
          <p:nvPr/>
        </p:nvCxnSpPr>
        <p:spPr>
          <a:xfrm rot="10800000">
            <a:off x="3581400" y="4038600"/>
            <a:ext cx="3048000" cy="1"/>
          </a:xfrm>
          <a:prstGeom prst="line">
            <a:avLst/>
          </a:prstGeom>
          <a:ln w="44450" cap="sq" cmpd="sng">
            <a:solidFill>
              <a:schemeClr val="accent3"/>
            </a:solidFill>
            <a:prstDash val="lg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53"/>
          <p:cNvGrpSpPr/>
          <p:nvPr/>
        </p:nvGrpSpPr>
        <p:grpSpPr>
          <a:xfrm>
            <a:off x="6553200" y="3657600"/>
            <a:ext cx="2286000" cy="2286000"/>
            <a:chOff x="2971800" y="3657600"/>
            <a:chExt cx="2286000" cy="2286000"/>
          </a:xfrm>
        </p:grpSpPr>
        <p:grpSp>
          <p:nvGrpSpPr>
            <p:cNvPr id="48" name="Group 48"/>
            <p:cNvGrpSpPr/>
            <p:nvPr/>
          </p:nvGrpSpPr>
          <p:grpSpPr>
            <a:xfrm>
              <a:off x="3048000" y="3657600"/>
              <a:ext cx="2133600" cy="762000"/>
              <a:chOff x="3048000" y="3657600"/>
              <a:chExt cx="2133600" cy="7620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048000" y="3657600"/>
                <a:ext cx="2133600" cy="762000"/>
              </a:xfrm>
              <a:prstGeom prst="rect">
                <a:avLst/>
              </a:prstGeom>
              <a:solidFill>
                <a:schemeClr val="accent3">
                  <a:alpha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048000" y="3810000"/>
                <a:ext cx="213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Shielding Material </a:t>
                </a:r>
              </a:p>
              <a:p>
                <a:pPr algn="ctr"/>
                <a:r>
                  <a:rPr lang="en-US" sz="1600" b="1" dirty="0" smtClean="0"/>
                  <a:t>(Polyethylene)</a:t>
                </a:r>
                <a:endParaRPr lang="en-US" sz="1600" b="1" dirty="0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2971800" y="3657600"/>
              <a:ext cx="76200" cy="228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81600" y="3657600"/>
              <a:ext cx="76200" cy="228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4</a:t>
            </a:fld>
            <a:endParaRPr lang="fr-CA" dirty="0"/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381000" y="274638"/>
            <a:ext cx="8405813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Tagger Microscope Enclosure</a:t>
            </a: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990600" y="1066800"/>
            <a:ext cx="8001000" cy="2133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400" dirty="0" smtClean="0"/>
              <a:t>Redesign Complete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b="1" dirty="0" smtClean="0"/>
              <a:t>	</a:t>
            </a:r>
            <a:r>
              <a:rPr lang="en-US" b="1" u="sng" dirty="0" smtClean="0"/>
              <a:t>Advantages: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dirty="0" smtClean="0"/>
              <a:t>Reduces curvature of waveguides from 180</a:t>
            </a:r>
            <a:r>
              <a:rPr lang="en-US" sz="1400" baseline="70000" dirty="0" smtClean="0"/>
              <a:t>o</a:t>
            </a:r>
            <a:r>
              <a:rPr lang="en-US" dirty="0" smtClean="0"/>
              <a:t> to ~90</a:t>
            </a:r>
            <a:r>
              <a:rPr lang="en-US" sz="1400" baseline="70000" dirty="0" smtClean="0"/>
              <a:t>o</a:t>
            </a:r>
            <a:r>
              <a:rPr lang="en-US" dirty="0" smtClean="0"/>
              <a:t> 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dirty="0" smtClean="0"/>
              <a:t>Allows for 20 cm of Polyethylene shielding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dirty="0" smtClean="0"/>
              <a:t>Easier access to pre-amp cards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One cover to remove, no need to disturb other electronics</a:t>
            </a:r>
          </a:p>
          <a:p>
            <a:pPr marL="1280160" lvl="2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dirty="0"/>
          </a:p>
        </p:txBody>
      </p:sp>
      <p:pic>
        <p:nvPicPr>
          <p:cNvPr id="48" name="Picture 47" descr="TAGGER-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275576"/>
            <a:ext cx="6172200" cy="3002956"/>
          </a:xfrm>
          <a:prstGeom prst="rect">
            <a:avLst/>
          </a:prstGeom>
        </p:spPr>
      </p:pic>
      <p:pic>
        <p:nvPicPr>
          <p:cNvPr id="49" name="Picture 25" descr="Tagger8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92" y="3505200"/>
            <a:ext cx="235720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9"/>
          <p:cNvSpPr txBox="1">
            <a:spLocks noChangeArrowheads="1"/>
          </p:cNvSpPr>
          <p:nvPr/>
        </p:nvSpPr>
        <p:spPr bwMode="auto">
          <a:xfrm>
            <a:off x="0" y="5206425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Amplifier </a:t>
            </a:r>
            <a:endParaRPr lang="en-US" sz="1600" dirty="0" smtClean="0">
              <a:latin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</a:rPr>
              <a:t>Board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TextBox 60"/>
          <p:cNvSpPr txBox="1">
            <a:spLocks noChangeArrowheads="1"/>
          </p:cNvSpPr>
          <p:nvPr/>
        </p:nvSpPr>
        <p:spPr bwMode="auto">
          <a:xfrm>
            <a:off x="1219200" y="5486400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Backplane Board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981200" y="4495800"/>
            <a:ext cx="190500" cy="990600"/>
          </a:xfrm>
          <a:prstGeom prst="straightConnector1">
            <a:avLst/>
          </a:prstGeom>
          <a:ln w="25400"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85800" y="4114800"/>
            <a:ext cx="228600" cy="1066800"/>
          </a:xfrm>
          <a:prstGeom prst="straightConnector1">
            <a:avLst/>
          </a:prstGeom>
          <a:ln w="25400"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chemeClr val="accent1">
                <a:lumMod val="75000"/>
                <a:alpha val="35000"/>
              </a:scheme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286000" y="5638800"/>
            <a:ext cx="990600" cy="76201"/>
          </a:xfrm>
          <a:prstGeom prst="straightConnector1">
            <a:avLst/>
          </a:prstGeom>
          <a:ln w="25400"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5</a:t>
            </a:fld>
            <a:endParaRPr lang="fr-CA" dirty="0"/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381000" y="274638"/>
            <a:ext cx="8405813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Tagger Microscope Enclosure</a:t>
            </a: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990600" y="1066800"/>
            <a:ext cx="67056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2400" dirty="0" smtClean="0"/>
              <a:t>Parallel Railings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dirty="0" smtClean="0"/>
              <a:t>Designed for a </a:t>
            </a:r>
            <a:r>
              <a:rPr lang="el-GR" dirty="0" smtClean="0"/>
              <a:t>β</a:t>
            </a:r>
            <a:r>
              <a:rPr lang="en-US" dirty="0" smtClean="0"/>
              <a:t> angle between 10</a:t>
            </a:r>
            <a:r>
              <a:rPr lang="en-US" sz="1600" baseline="50000" dirty="0" smtClean="0"/>
              <a:t>o</a:t>
            </a:r>
            <a:r>
              <a:rPr lang="en-US" dirty="0" smtClean="0"/>
              <a:t> – 30</a:t>
            </a:r>
            <a:r>
              <a:rPr lang="en-US" sz="1600" baseline="50000" dirty="0" smtClean="0"/>
              <a:t>o</a:t>
            </a:r>
            <a:endParaRPr lang="en-US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dirty="0" smtClean="0"/>
              <a:t>Current design </a:t>
            </a:r>
            <a:r>
              <a:rPr lang="el-GR" dirty="0"/>
              <a:t>β </a:t>
            </a:r>
            <a:r>
              <a:rPr lang="en-US" dirty="0" smtClean="0"/>
              <a:t>= 11.9</a:t>
            </a:r>
            <a:r>
              <a:rPr lang="en-US" baseline="50000" dirty="0"/>
              <a:t>o</a:t>
            </a:r>
            <a:endParaRPr lang="en-US" dirty="0"/>
          </a:p>
        </p:txBody>
      </p:sp>
      <p:pic>
        <p:nvPicPr>
          <p:cNvPr id="15" name="Picture 14" descr="Railing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560" y="2515123"/>
            <a:ext cx="8294840" cy="1412391"/>
          </a:xfrm>
          <a:prstGeom prst="rect">
            <a:avLst/>
          </a:prstGeom>
        </p:spPr>
      </p:pic>
      <p:pic>
        <p:nvPicPr>
          <p:cNvPr id="16" name="Picture 15" descr="Parallel-Railing-w-Electron-Influx-Angl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67200"/>
            <a:ext cx="3581400" cy="2010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610600" y="35300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</a:t>
            </a:r>
            <a:r>
              <a:rPr lang="en-US" sz="3200" baseline="44000" dirty="0" smtClean="0"/>
              <a:t>-</a:t>
            </a:r>
            <a:endParaRPr lang="en-US" sz="3200" baseline="44000" dirty="0"/>
          </a:p>
        </p:txBody>
      </p:sp>
      <p:sp>
        <p:nvSpPr>
          <p:cNvPr id="17" name="Right Arrow 16"/>
          <p:cNvSpPr/>
          <p:nvPr/>
        </p:nvSpPr>
        <p:spPr>
          <a:xfrm rot="11618624">
            <a:off x="7715994" y="3479584"/>
            <a:ext cx="897413" cy="275187"/>
          </a:xfrm>
          <a:prstGeom prst="rightArrow">
            <a:avLst/>
          </a:prstGeom>
          <a:solidFill>
            <a:schemeClr val="accent1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lvl="0" algn="ctr"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Enclosure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  <p:pic>
        <p:nvPicPr>
          <p:cNvPr id="9" name="Tagger-Movie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914400"/>
            <a:ext cx="67056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6019800"/>
            <a:ext cx="3048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Tagger Microscope 3-D Movie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lvl="0" algn="ctr"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Enclosure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10" name="Picture 9" descr="TAGGER-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429" y="1143000"/>
            <a:ext cx="8701971" cy="44958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Fibers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7" name="Content Placeholder 6" descr="Gluing-Statio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864" y="1981200"/>
            <a:ext cx="2858628" cy="160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lued_Fib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334" y="3933244"/>
            <a:ext cx="2379755" cy="1934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Curved Connector 8"/>
          <p:cNvCxnSpPr/>
          <p:nvPr/>
        </p:nvCxnSpPr>
        <p:spPr>
          <a:xfrm rot="16200000" flipV="1">
            <a:off x="1181100" y="3162301"/>
            <a:ext cx="990601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14300" dist="38100" dir="5580000" sx="104000" sy="104000" rotWithShape="0">
              <a:schemeClr val="bg1"/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914400" y="914400"/>
            <a:ext cx="68580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Fusing vs. Gluing of Fibers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(MSU Splicing Unit)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Specialized glass ferrules received 6 Feb 2012</a:t>
            </a:r>
          </a:p>
        </p:txBody>
      </p:sp>
      <p:pic>
        <p:nvPicPr>
          <p:cNvPr id="16" name="Picture 15" descr="Electronics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905000"/>
            <a:ext cx="3962400" cy="222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Exterior_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664964" y="3479037"/>
            <a:ext cx="1624073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800600" y="4343401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Use of MSU Splicing Unit courtesy of Ron Richards</a:t>
            </a:r>
            <a:endParaRPr lang="en-US" sz="1000" i="1" dirty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3276600" y="3200400"/>
            <a:ext cx="990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dirty="0" smtClean="0">
                <a:solidFill>
                  <a:srgbClr val="595959"/>
                </a:solidFill>
              </a:rPr>
              <a:t>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ic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551" y="3657600"/>
            <a:ext cx="3276249" cy="2286000"/>
          </a:xfrm>
          <a:prstGeom prst="rect">
            <a:avLst/>
          </a:prstGeom>
        </p:spPr>
      </p:pic>
      <p:sp>
        <p:nvSpPr>
          <p:cNvPr id="604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06F99-1BD7-4D2D-B60A-31A20CEBC2B6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A"/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05813" cy="715962"/>
          </a:xfrm>
        </p:spPr>
        <p:txBody>
          <a:bodyPr/>
          <a:lstStyle/>
          <a:p>
            <a:pPr algn="ctr">
              <a:defRPr/>
            </a:pPr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Tagger Microscope Fibers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3048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8" name="Picture 7" descr="Exterior_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886200"/>
            <a:ext cx="2590800" cy="510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plicer-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438400"/>
            <a:ext cx="2209801" cy="1215210"/>
          </a:xfrm>
          <a:prstGeom prst="rect">
            <a:avLst/>
          </a:prstGeom>
        </p:spPr>
      </p:pic>
      <p:pic>
        <p:nvPicPr>
          <p:cNvPr id="10" name="Picture 9" descr="Splicer-Bott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4572000"/>
            <a:ext cx="2294116" cy="1219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5273040" y="2956560"/>
            <a:ext cx="990600" cy="106680"/>
          </a:xfrm>
          <a:prstGeom prst="rightArrow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81600" y="4038600"/>
            <a:ext cx="533400" cy="182880"/>
          </a:xfrm>
          <a:prstGeom prst="rightArrow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5273040" y="5166361"/>
            <a:ext cx="990599" cy="106680"/>
          </a:xfrm>
          <a:prstGeom prst="rightArrow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8610600" y="4038600"/>
            <a:ext cx="457200" cy="228599"/>
          </a:xfrm>
          <a:prstGeom prst="rightArrow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plicer-close-u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834" y="914400"/>
            <a:ext cx="4970966" cy="2590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8800" y="597140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i="1" dirty="0" smtClean="0"/>
              <a:t> Splicing Collar ready for fabrication</a:t>
            </a:r>
            <a:endParaRPr lang="en-US" sz="1200" i="1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343400" y="6324600"/>
            <a:ext cx="4343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J. M</a:t>
            </a:r>
            <a:r>
              <a:rPr lang="en-US" u="sng" baseline="32000" dirty="0" smtClean="0"/>
              <a:t>c</a:t>
            </a:r>
            <a:r>
              <a:rPr lang="en-US" dirty="0" smtClean="0"/>
              <a:t>Intyre, GlueX Collaboration Meeting, JLab, Feb. 16-18,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825</TotalTime>
  <Words>1042</Words>
  <Application>Microsoft Office PowerPoint</Application>
  <PresentationFormat>On-screen Show (4:3)</PresentationFormat>
  <Paragraphs>190</Paragraphs>
  <Slides>22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Tagger Microscope Construction Plan</vt:lpstr>
      <vt:lpstr>Outline</vt:lpstr>
      <vt:lpstr>Tagger Microscope Enclosure</vt:lpstr>
      <vt:lpstr>Slide 4</vt:lpstr>
      <vt:lpstr>Slide 5</vt:lpstr>
      <vt:lpstr>Tagger Microscope Enclosure</vt:lpstr>
      <vt:lpstr>Tagger Microscope Enclosure</vt:lpstr>
      <vt:lpstr>Tagger Microscope Fibers</vt:lpstr>
      <vt:lpstr>Tagger Microscope Fibers</vt:lpstr>
      <vt:lpstr>Tagger Microscope Electronics</vt:lpstr>
      <vt:lpstr>Tagger Microscope Electronics</vt:lpstr>
      <vt:lpstr>Tagger Microscope Electronics</vt:lpstr>
      <vt:lpstr>Tagger Microscope Construction Plan</vt:lpstr>
      <vt:lpstr>Tagger Microscope Construction Plan</vt:lpstr>
      <vt:lpstr>Tagger Microscope Construction Plan</vt:lpstr>
      <vt:lpstr>Tagger Microscope Construction Plan</vt:lpstr>
      <vt:lpstr>Tagger Microscope Construction Plan</vt:lpstr>
      <vt:lpstr>Tagger Microscope Construction Plan</vt:lpstr>
      <vt:lpstr>Tagger Microscope Construction Plan</vt:lpstr>
      <vt:lpstr>Tagger Microscope Construction Plan</vt:lpstr>
      <vt:lpstr>Manpower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McIntyre</dc:creator>
  <cp:lastModifiedBy>Jim McIntyre</cp:lastModifiedBy>
  <cp:revision>100</cp:revision>
  <dcterms:created xsi:type="dcterms:W3CDTF">2012-02-14T06:37:12Z</dcterms:created>
  <dcterms:modified xsi:type="dcterms:W3CDTF">2012-02-16T21:04:34Z</dcterms:modified>
</cp:coreProperties>
</file>