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4ADDD-FF4E-42D8-A0E4-C84405993464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0C84-DBA2-4EC2-A20B-A2573F56AB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D6AFE-17E3-4AAA-A9C2-EED77FF104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A128-DCF1-4C07-BF3B-20D7D4488E83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DF08D-AE77-4731-8429-F1D48FFFC7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Consolas" pitchFamily="49" charset="0"/>
                <a:cs typeface="Consolas" pitchFamily="49" charset="0"/>
              </a:rPr>
              <a:t>Diamond Radiator Development</a:t>
            </a:r>
            <a:endParaRPr lang="en-US" sz="60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438400"/>
          </a:xfrm>
        </p:spPr>
        <p:txBody>
          <a:bodyPr>
            <a:normAutofit fontScale="77500" lnSpcReduction="20000"/>
          </a:bodyPr>
          <a:lstStyle/>
          <a:p>
            <a:endParaRPr lang="en-US" sz="4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</a:rPr>
              <a:t>Brendan </a:t>
            </a:r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</a:rPr>
              <a:t>Pratt</a:t>
            </a:r>
            <a:endParaRPr lang="en-US" sz="4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600" b="1" dirty="0" smtClean="0">
                <a:solidFill>
                  <a:schemeClr val="tx2">
                    <a:lumMod val="75000"/>
                  </a:schemeClr>
                </a:solidFill>
              </a:rPr>
              <a:t>University of Connecticut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300" dirty="0" err="1" smtClean="0">
                <a:solidFill>
                  <a:schemeClr val="tx2">
                    <a:lumMod val="75000"/>
                  </a:schemeClr>
                </a:solidFill>
              </a:rPr>
              <a:t>GlueX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 Collaboration Meeting, Jefferson Lab, February </a:t>
            </a:r>
            <a:r>
              <a:rPr lang="en-US" sz="3300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endParaRPr lang="en-US" sz="33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Cut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Content Placeholder 12" descr="vert_cut2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Horizontal Cut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Content Placeholder 12" descr="hor_cut2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14" name="TextBox 13"/>
          <p:cNvSpPr txBox="1"/>
          <p:nvPr/>
        </p:nvSpPr>
        <p:spPr>
          <a:xfrm>
            <a:off x="76200" y="1905000"/>
            <a:ext cx="1483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Milling Depth</a:t>
            </a:r>
          </a:p>
          <a:p>
            <a:r>
              <a:rPr lang="en-US" b="1" dirty="0" smtClean="0"/>
              <a:t>     0.8mm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 is operating at above ablation energies for hours of run time</a:t>
            </a:r>
          </a:p>
          <a:p>
            <a:r>
              <a:rPr lang="en-US" dirty="0" smtClean="0"/>
              <a:t>Automation of milling cycle is complete</a:t>
            </a:r>
          </a:p>
          <a:p>
            <a:r>
              <a:rPr lang="en-US" dirty="0" smtClean="0"/>
              <a:t>Beam spot has been “cleaned” of spherical aberrations</a:t>
            </a:r>
          </a:p>
          <a:p>
            <a:r>
              <a:rPr lang="en-US" dirty="0" smtClean="0"/>
              <a:t>Will begin milling 20micron diamonds within the next 6 months.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752600"/>
            <a:ext cx="53268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2011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Excimer Laser refurbished</a:t>
            </a:r>
          </a:p>
          <a:p>
            <a:r>
              <a:rPr lang="en-US" dirty="0" smtClean="0"/>
              <a:t>Translation Stage</a:t>
            </a:r>
          </a:p>
          <a:p>
            <a:r>
              <a:rPr lang="en-US" dirty="0" smtClean="0"/>
              <a:t>Vacuum Chamber Constructed</a:t>
            </a:r>
          </a:p>
          <a:p>
            <a:r>
              <a:rPr lang="en-US" dirty="0" smtClean="0"/>
              <a:t>Optics and Railing Purchased</a:t>
            </a:r>
          </a:p>
          <a:p>
            <a:r>
              <a:rPr lang="en-US" dirty="0" smtClean="0"/>
              <a:t>Chiller (allows for rep rate &gt;3Hz, max 50Hz)</a:t>
            </a:r>
          </a:p>
          <a:p>
            <a:r>
              <a:rPr lang="en-US" dirty="0" smtClean="0"/>
              <a:t>External Triggering circuit designed and built</a:t>
            </a:r>
          </a:p>
          <a:p>
            <a:r>
              <a:rPr lang="en-US" dirty="0" smtClean="0"/>
              <a:t>Data Acquisition Card for pulse measurement </a:t>
            </a:r>
          </a:p>
          <a:p>
            <a:r>
              <a:rPr lang="en-US" dirty="0" err="1" smtClean="0"/>
              <a:t>LabView</a:t>
            </a:r>
            <a:r>
              <a:rPr lang="en-US" dirty="0" smtClean="0"/>
              <a:t> program written</a:t>
            </a:r>
          </a:p>
          <a:p>
            <a:r>
              <a:rPr lang="en-US" dirty="0" smtClean="0"/>
              <a:t>Made our first cuts into Diamond in October 2011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2011</a:t>
            </a:r>
            <a:endParaRPr lang="en-US" dirty="0"/>
          </a:p>
        </p:txBody>
      </p:sp>
      <p:pic>
        <p:nvPicPr>
          <p:cNvPr id="10" name="Content Placeholder 9" descr="Bob_Cut_Color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965064" y="1600200"/>
            <a:ext cx="7213871" cy="4525963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895600" y="2438400"/>
            <a:ext cx="1295400" cy="533400"/>
          </a:xfrm>
          <a:prstGeom prst="straightConnector1">
            <a:avLst/>
          </a:prstGeom>
          <a:ln w="76200" cap="sq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00400" y="2514600"/>
            <a:ext cx="1066800" cy="990600"/>
          </a:xfrm>
          <a:prstGeom prst="straightConnector1">
            <a:avLst/>
          </a:prstGeom>
          <a:ln w="76200" cap="sq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9601" y="1752600"/>
            <a:ext cx="3733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Skewed Spot due to Spherical </a:t>
            </a:r>
            <a:r>
              <a:rPr lang="en-US" sz="3600" b="1" dirty="0" err="1" smtClean="0">
                <a:solidFill>
                  <a:schemeClr val="bg1"/>
                </a:solidFill>
              </a:rPr>
              <a:t>Abberations</a:t>
            </a:r>
            <a:r>
              <a:rPr lang="en-US" sz="3600" b="1" dirty="0" smtClean="0">
                <a:solidFill>
                  <a:schemeClr val="bg1"/>
                </a:solidFill>
              </a:rPr>
              <a:t> in Optics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Optics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Single Fused Silica focusing lens creates large spherical aberrations in spot.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 descr="ablation st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717374"/>
            <a:ext cx="8305800" cy="4140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Optics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2590800"/>
            <a:ext cx="228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2667000"/>
            <a:ext cx="228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67600" y="2667000"/>
            <a:ext cx="533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819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41910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600" y="28194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71600" y="3505200"/>
            <a:ext cx="1676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048000" y="2514600"/>
            <a:ext cx="26670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3505200"/>
            <a:ext cx="2667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86400" y="2819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4343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924800" y="2819400"/>
            <a:ext cx="14478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924800" y="3276600"/>
            <a:ext cx="12192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6800" y="5029200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L1</a:t>
            </a:r>
            <a:endParaRPr lang="en-US" sz="3200" b="1" dirty="0"/>
          </a:p>
        </p:txBody>
      </p:sp>
      <p:sp>
        <p:nvSpPr>
          <p:cNvPr id="37" name="Rectangle 36"/>
          <p:cNvSpPr/>
          <p:nvPr/>
        </p:nvSpPr>
        <p:spPr>
          <a:xfrm>
            <a:off x="5257800" y="5029200"/>
            <a:ext cx="56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L2</a:t>
            </a:r>
            <a:endParaRPr lang="en-US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7543800" y="5105400"/>
            <a:ext cx="56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L3</a:t>
            </a:r>
            <a:endParaRPr lang="en-US" sz="3200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0" y="3505200"/>
            <a:ext cx="1066800" cy="0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1676400"/>
            <a:ext cx="37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the laser beam is expanded</a:t>
            </a:r>
          </a:p>
          <a:p>
            <a:r>
              <a:rPr lang="en-US" dirty="0" smtClean="0"/>
              <a:t>Setting L1 and L2’s focal lengths at the</a:t>
            </a:r>
          </a:p>
          <a:p>
            <a:r>
              <a:rPr lang="en-US" dirty="0" smtClean="0"/>
              <a:t>Same point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600200" y="4343400"/>
            <a:ext cx="350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“Point” is then imaged through</a:t>
            </a:r>
          </a:p>
          <a:p>
            <a:r>
              <a:rPr lang="en-US" dirty="0" smtClean="0"/>
              <a:t>L2, creating a </a:t>
            </a:r>
            <a:r>
              <a:rPr lang="en-US" b="1" dirty="0" smtClean="0"/>
              <a:t>parallel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00600" y="1371600"/>
            <a:ext cx="411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Finally, the light is focused</a:t>
            </a:r>
          </a:p>
          <a:p>
            <a:r>
              <a:rPr lang="en-US" dirty="0" smtClean="0"/>
              <a:t>Through L3, a fused silica lens</a:t>
            </a:r>
          </a:p>
          <a:p>
            <a:r>
              <a:rPr lang="en-US" dirty="0" smtClean="0"/>
              <a:t>With a large radius of curvature (34.5mm)</a:t>
            </a:r>
          </a:p>
          <a:p>
            <a:r>
              <a:rPr lang="en-US" dirty="0" smtClean="0"/>
              <a:t>Onto the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o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1"/>
            <a:ext cx="1143000" cy="1148102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494" y="126175"/>
            <a:ext cx="1932439" cy="712025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I’ll put a picture of a single blast site.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Using Raster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1371600"/>
            <a:ext cx="1219200" cy="1371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1752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steps @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0.05mm increments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52800" y="4114800"/>
            <a:ext cx="4724400" cy="2057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400" y="5867400"/>
            <a:ext cx="315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14 rows @ 0.05mm increments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53000" y="6096000"/>
            <a:ext cx="2133600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1000" y="6096000"/>
            <a:ext cx="2057400" cy="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5791200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0.7mm</a:t>
            </a:r>
            <a:endParaRPr lang="en-US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2000" y="0"/>
            <a:ext cx="0" cy="2514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58200" y="4114800"/>
            <a:ext cx="0" cy="20574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7757138" y="3048000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0.9mm</a:t>
            </a:r>
            <a:endParaRPr lang="en-US" sz="32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81800" y="1524000"/>
            <a:ext cx="0" cy="609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0" y="3733800"/>
            <a:ext cx="0" cy="609600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6114057" y="2709881"/>
            <a:ext cx="146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0.5mm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AFA0-9D84-4110-9F56-AD1A94D2E85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14800" y="1066800"/>
            <a:ext cx="7620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381000"/>
            <a:ext cx="3870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Trenches show 0.05mm step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After each carriage return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265</Words>
  <Application>Microsoft Office PowerPoint</Application>
  <PresentationFormat>On-screen Show (4:3)</PresentationFormat>
  <Paragraphs>78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Diamond Radiator Development</vt:lpstr>
      <vt:lpstr>Recap from 2011</vt:lpstr>
      <vt:lpstr>Results From 2011</vt:lpstr>
      <vt:lpstr>Old Optics</vt:lpstr>
      <vt:lpstr>New Optics</vt:lpstr>
      <vt:lpstr>Results</vt:lpstr>
      <vt:lpstr>Using Raster Program</vt:lpstr>
      <vt:lpstr>Slide 8</vt:lpstr>
      <vt:lpstr>Slide 9</vt:lpstr>
      <vt:lpstr>Vertical Cut</vt:lpstr>
      <vt:lpstr>Single Horizontal Cut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Radiator Development</dc:title>
  <dc:creator>Brendan</dc:creator>
  <cp:lastModifiedBy>Brendan</cp:lastModifiedBy>
  <cp:revision>3</cp:revision>
  <dcterms:created xsi:type="dcterms:W3CDTF">2012-02-16T04:16:36Z</dcterms:created>
  <dcterms:modified xsi:type="dcterms:W3CDTF">2012-02-16T07:14:38Z</dcterms:modified>
</cp:coreProperties>
</file>