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6"/>
  </p:notesMasterIdLst>
  <p:handoutMasterIdLst>
    <p:handoutMasterId r:id="rId27"/>
  </p:handoutMasterIdLst>
  <p:sldIdLst>
    <p:sldId id="257" r:id="rId2"/>
    <p:sldId id="260" r:id="rId3"/>
    <p:sldId id="273" r:id="rId4"/>
    <p:sldId id="278" r:id="rId5"/>
    <p:sldId id="275" r:id="rId6"/>
    <p:sldId id="261" r:id="rId7"/>
    <p:sldId id="267" r:id="rId8"/>
    <p:sldId id="279" r:id="rId9"/>
    <p:sldId id="280" r:id="rId10"/>
    <p:sldId id="294" r:id="rId11"/>
    <p:sldId id="286" r:id="rId12"/>
    <p:sldId id="287" r:id="rId13"/>
    <p:sldId id="295" r:id="rId14"/>
    <p:sldId id="296" r:id="rId15"/>
    <p:sldId id="297" r:id="rId16"/>
    <p:sldId id="281" r:id="rId17"/>
    <p:sldId id="272" r:id="rId18"/>
    <p:sldId id="289" r:id="rId19"/>
    <p:sldId id="290" r:id="rId20"/>
    <p:sldId id="291" r:id="rId21"/>
    <p:sldId id="292" r:id="rId22"/>
    <p:sldId id="293" r:id="rId23"/>
    <p:sldId id="283" r:id="rId24"/>
    <p:sldId id="258"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5" autoAdjust="0"/>
    <p:restoredTop sz="93343" autoAdjust="0"/>
  </p:normalViewPr>
  <p:slideViewPr>
    <p:cSldViewPr>
      <p:cViewPr>
        <p:scale>
          <a:sx n="66" d="100"/>
          <a:sy n="66" d="100"/>
        </p:scale>
        <p:origin x="3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1200ECA-917D-422F-9FDB-9CBC7E930054}" type="datetimeFigureOut">
              <a:rPr lang="en-US"/>
              <a:pPr>
                <a:defRPr/>
              </a:pPr>
              <a:t>2/3/2011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CB6CD2-96C2-44C1-9980-3FECECFBC3D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F78B78A-CDCD-4485-B6FE-E9F99D3E5EB0}" type="datetimeFigureOut">
              <a:rPr lang="en-US"/>
              <a:pPr>
                <a:defRPr/>
              </a:pPr>
              <a:t>2/3/2011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6B1FC05-8051-4837-B6D6-6DA95E6B46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02719491-9A5E-4369-BCD5-C8A927BF8AD0}" type="datetimeFigureOut">
              <a:rPr lang="en-US"/>
              <a:pPr>
                <a:defRPr/>
              </a:pPr>
              <a:t>2/3/2011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42B24EA2-C53E-4689-B953-EB3C4C8629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AB49B13-CC40-4ED2-BD5D-7512F588CBF4}" type="datetimeFigureOut">
              <a:rPr lang="en-US"/>
              <a:pPr>
                <a:defRPr/>
              </a:pPr>
              <a:t>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87A41F-32B2-4AFA-A99C-737BCA9FAA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255997-318C-4E07-9BA9-6B2E97FCC5E8}" type="datetimeFigureOut">
              <a:rPr lang="en-US"/>
              <a:pPr>
                <a:defRPr/>
              </a:pPr>
              <a:t>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93A3BDA-6E81-4430-8BED-7A34F3E3DC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6C55F7A-EFD2-469C-84CF-C3CD9DF29167}" type="datetimeFigureOut">
              <a:rPr lang="en-US"/>
              <a:pPr>
                <a:defRPr/>
              </a:pPr>
              <a:t>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DAD1DAF-A7F7-49A5-93B1-61AB1200F2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BFA4F3F-85BE-4578-92E2-7C168777DDE8}" type="datetimeFigureOut">
              <a:rPr lang="en-US"/>
              <a:pPr>
                <a:defRPr/>
              </a:pPr>
              <a:t>2/3/2011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EC7D27E0-65A4-42E5-A96F-3FF326CA935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E255689-EBA2-47A6-9697-BA7F8BB23792}" type="datetimeFigureOut">
              <a:rPr lang="en-US"/>
              <a:pPr>
                <a:defRPr/>
              </a:pPr>
              <a:t>2/3/2011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00D02A7-0AB2-47F5-94ED-8173C842F7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EC1EB76-9D49-4F62-93E4-720ECFF28252}" type="datetimeFigureOut">
              <a:rPr lang="en-US"/>
              <a:pPr>
                <a:defRPr/>
              </a:pPr>
              <a:t>2/3/2011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F5B22DE-F25C-495F-B696-8CC7C351603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443E024-C877-4063-ACD8-526D7AD08C2D}" type="datetimeFigureOut">
              <a:rPr lang="en-US"/>
              <a:pPr>
                <a:defRPr/>
              </a:pPr>
              <a:t>2/3/2011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8B72FE35-2213-476B-A795-404A9D93AE3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13E7386-B133-473D-9F08-9E2BAD5D60F3}" type="datetimeFigureOut">
              <a:rPr lang="en-US"/>
              <a:pPr>
                <a:defRPr/>
              </a:pPr>
              <a:t>2/3/2011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80D688D-0298-446E-B0AF-BA27DB655B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489DAD7-9162-4CCC-B5B5-A95FB234B045}" type="datetimeFigureOut">
              <a:rPr lang="en-US"/>
              <a:pPr>
                <a:defRPr/>
              </a:pPr>
              <a:t>2/3/2011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E338BB4-0686-4237-9A79-1CD7D1CB295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BA06C8D-1B9C-4F89-A859-4BA27ACD8BD1}" type="datetimeFigureOut">
              <a:rPr lang="en-US"/>
              <a:pPr>
                <a:defRPr/>
              </a:pPr>
              <a:t>2/3/2011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0A6359D0-C93C-42A9-8C02-50604EA7AC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8AB1144B-3AC8-41C5-B59A-62E1683D02CA}" type="datetimeFigureOut">
              <a:rPr lang="en-US"/>
              <a:pPr>
                <a:defRPr/>
              </a:pPr>
              <a:t>2/3/2011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9153A54A-E706-4022-B2DF-4DAB83BE64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899" r:id="rId2"/>
    <p:sldLayoutId id="2147483901" r:id="rId3"/>
    <p:sldLayoutId id="2147483902" r:id="rId4"/>
    <p:sldLayoutId id="2147483903" r:id="rId5"/>
    <p:sldLayoutId id="2147483904" r:id="rId6"/>
    <p:sldLayoutId id="2147483898" r:id="rId7"/>
    <p:sldLayoutId id="2147483905" r:id="rId8"/>
    <p:sldLayoutId id="2147483906" r:id="rId9"/>
    <p:sldLayoutId id="2147483897" r:id="rId10"/>
    <p:sldLayoutId id="214748389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argus.phys.uregina.ca/cgi-bin/private/DocDB/ShowDocument?docid=1660" TargetMode="Externa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argus.phys.uregina.ca/cgi-bin/private/DocDB/ShowDocument?docid=1646" TargetMode="External"/><Relationship Id="rId4" Type="http://schemas.openxmlformats.org/officeDocument/2006/relationships/hyperlink" Target="http://www.jlab.org/Hall-D/software/wiki/index.php/SiPM_Radiation_Hardness_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zeus.phys.uconn.edu/wiki/index.php/Delivery_of_the_Tagger_Microscope_Prototype_to_JLab"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SN-719_Ice.jpg"/>
          <p:cNvPicPr>
            <a:picLocks noChangeAspect="1"/>
          </p:cNvPicPr>
          <p:nvPr/>
        </p:nvPicPr>
        <p:blipFill>
          <a:blip r:embed="rId3"/>
          <a:srcRect/>
          <a:stretch>
            <a:fillRect/>
          </a:stretch>
        </p:blipFill>
        <p:spPr bwMode="auto">
          <a:xfrm>
            <a:off x="0" y="-26988"/>
            <a:ext cx="9144000" cy="6884988"/>
          </a:xfrm>
          <a:prstGeom prst="rect">
            <a:avLst/>
          </a:prstGeom>
          <a:noFill/>
          <a:ln w="9525">
            <a:noFill/>
            <a:miter lim="800000"/>
            <a:headEnd/>
            <a:tailEnd/>
          </a:ln>
        </p:spPr>
      </p:pic>
      <p:sp>
        <p:nvSpPr>
          <p:cNvPr id="2050" name="Titre 1"/>
          <p:cNvSpPr>
            <a:spLocks noGrp="1"/>
          </p:cNvSpPr>
          <p:nvPr>
            <p:ph type="ctrTitle"/>
          </p:nvPr>
        </p:nvSpPr>
        <p:spPr>
          <a:xfrm>
            <a:off x="609600" y="2286000"/>
            <a:ext cx="7924800" cy="1512887"/>
          </a:xfrm>
        </p:spPr>
        <p:txBody>
          <a:bodyPr>
            <a:noAutofit/>
          </a:bodyPr>
          <a:lstStyle/>
          <a:p>
            <a:pPr algn="ctr" fontAlgn="auto">
              <a:spcAft>
                <a:spcPts val="0"/>
              </a:spcAft>
              <a:defRPr/>
            </a:pPr>
            <a:r>
              <a:rPr lang="en-US"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t>Spring 2011 </a:t>
            </a:r>
            <a:br>
              <a:rPr lang="en-US"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br>
            <a:r>
              <a:rPr lang="en-US" dirty="0" smtClean="0">
                <a:solidFill>
                  <a:schemeClr val="bg1"/>
                </a:solidFill>
                <a:effectLst>
                  <a:outerShdw blurRad="127000" dist="50800" dir="5400000" algn="t" rotWithShape="0">
                    <a:schemeClr val="tx1">
                      <a:alpha val="70000"/>
                    </a:schemeClr>
                  </a:outerShdw>
                </a:effectLst>
                <a:latin typeface="Times New Roman" pitchFamily="18" charset="0"/>
                <a:cs typeface="Times New Roman" pitchFamily="18" charset="0"/>
              </a:rPr>
              <a:t>Beam Tests in Hall B</a:t>
            </a:r>
          </a:p>
        </p:txBody>
      </p:sp>
      <p:sp>
        <p:nvSpPr>
          <p:cNvPr id="2051" name="Sous-titre 2"/>
          <p:cNvSpPr>
            <a:spLocks noGrp="1"/>
          </p:cNvSpPr>
          <p:nvPr>
            <p:ph type="subTitle" idx="1"/>
          </p:nvPr>
        </p:nvSpPr>
        <p:spPr>
          <a:xfrm>
            <a:off x="228600" y="5710238"/>
            <a:ext cx="5410200" cy="1147762"/>
          </a:xfrm>
        </p:spPr>
        <p:txBody>
          <a:bodyPr>
            <a:normAutofit/>
          </a:bodyPr>
          <a:lstStyle/>
          <a:p>
            <a:pPr marR="0" algn="l"/>
            <a:r>
              <a:rPr lang="en-US" sz="2400" smtClean="0">
                <a:solidFill>
                  <a:schemeClr val="bg1"/>
                </a:solidFill>
                <a:effectLst>
                  <a:outerShdw blurRad="38100" dist="38100" dir="2700000" algn="tl">
                    <a:srgbClr val="C0C0C0"/>
                  </a:outerShdw>
                </a:effectLst>
              </a:rPr>
              <a:t>James M</a:t>
            </a:r>
            <a:r>
              <a:rPr lang="en-US" sz="2400" u="sng" baseline="32000" smtClean="0">
                <a:solidFill>
                  <a:schemeClr val="bg1"/>
                </a:solidFill>
                <a:effectLst>
                  <a:outerShdw blurRad="38100" dist="38100" dir="2700000" algn="tl">
                    <a:srgbClr val="C0C0C0"/>
                  </a:outerShdw>
                </a:effectLst>
              </a:rPr>
              <a:t>c</a:t>
            </a:r>
            <a:r>
              <a:rPr lang="en-US" sz="2400" smtClean="0">
                <a:solidFill>
                  <a:schemeClr val="bg1"/>
                </a:solidFill>
                <a:effectLst>
                  <a:outerShdw blurRad="38100" dist="38100" dir="2700000" algn="tl">
                    <a:srgbClr val="C0C0C0"/>
                  </a:outerShdw>
                </a:effectLst>
              </a:rPr>
              <a:t>Intyre</a:t>
            </a:r>
          </a:p>
          <a:p>
            <a:pPr marR="0" algn="l"/>
            <a:r>
              <a:rPr lang="en-US" sz="2400" i="1" smtClean="0">
                <a:solidFill>
                  <a:schemeClr val="bg1"/>
                </a:solidFill>
                <a:effectLst>
                  <a:outerShdw blurRad="38100" dist="38100" dir="2700000" algn="tl">
                    <a:srgbClr val="C0C0C0"/>
                  </a:outerShdw>
                </a:effectLst>
              </a:rPr>
              <a:t>University of Connecticut</a:t>
            </a:r>
          </a:p>
          <a:p>
            <a:pPr marR="0" algn="l"/>
            <a:endParaRPr lang="fr-CA" sz="2400" i="1" smtClean="0">
              <a:solidFill>
                <a:schemeClr val="bg1"/>
              </a:solidFill>
              <a:effectLst>
                <a:outerShdw blurRad="38100" dist="38100" dir="2700000" algn="tl">
                  <a:srgbClr val="C0C0C0"/>
                </a:outerShdw>
              </a:effectLst>
            </a:endParaRPr>
          </a:p>
        </p:txBody>
      </p:sp>
      <p:sp>
        <p:nvSpPr>
          <p:cNvPr id="2052" name="Text Box 4"/>
          <p:cNvSpPr txBox="1">
            <a:spLocks noChangeArrowheads="1"/>
          </p:cNvSpPr>
          <p:nvPr/>
        </p:nvSpPr>
        <p:spPr bwMode="auto">
          <a:xfrm>
            <a:off x="3040063" y="0"/>
            <a:ext cx="3389312" cy="646113"/>
          </a:xfrm>
          <a:prstGeom prst="rect">
            <a:avLst/>
          </a:prstGeom>
          <a:noFill/>
          <a:ln w="9525">
            <a:noFill/>
            <a:miter lim="800000"/>
            <a:headEnd/>
            <a:tailEnd/>
          </a:ln>
          <a:effectLst/>
        </p:spPr>
        <p:txBody>
          <a:bodyPr wrap="none">
            <a:spAutoFit/>
          </a:bodyPr>
          <a:lstStyle/>
          <a:p>
            <a:r>
              <a:rPr lang="en-US">
                <a:effectLst>
                  <a:outerShdw blurRad="38100" dist="38100" dir="2700000" algn="tl">
                    <a:srgbClr val="C0C0C0"/>
                  </a:outerShdw>
                </a:effectLst>
                <a:latin typeface="Lucida Sans Unicode" pitchFamily="34" charset="0"/>
              </a:rPr>
              <a:t>GlueX Collaboration Meeting</a:t>
            </a:r>
          </a:p>
          <a:p>
            <a:r>
              <a:rPr lang="en-US">
                <a:effectLst>
                  <a:outerShdw blurRad="38100" dist="38100" dir="2700000" algn="tl">
                    <a:srgbClr val="C0C0C0"/>
                  </a:outerShdw>
                </a:effectLst>
                <a:latin typeface="Lucida Sans Unicode" pitchFamily="34" charset="0"/>
              </a:rPr>
              <a:t>JLab, Feb. 2-4,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p:cNvSpPr txBox="1">
            <a:spLocks/>
          </p:cNvSpPr>
          <p:nvPr/>
        </p:nvSpPr>
        <p:spPr>
          <a:xfrm>
            <a:off x="2286000" y="990600"/>
            <a:ext cx="6858000" cy="4191000"/>
          </a:xfrm>
          <a:prstGeom prst="rect">
            <a:avLst/>
          </a:prstGeom>
        </p:spPr>
        <p:txBody>
          <a:bodyPr/>
          <a:lstStyle/>
          <a:p>
            <a:pPr marL="365760" indent="-256032" fontAlgn="auto">
              <a:spcBef>
                <a:spcPts val="400"/>
              </a:spcBef>
              <a:spcAft>
                <a:spcPts val="0"/>
              </a:spcAft>
              <a:buClr>
                <a:schemeClr val="accent2"/>
              </a:buClr>
              <a:buSzPct val="68000"/>
              <a:defRPr/>
            </a:pPr>
            <a:r>
              <a:rPr lang="en-US" sz="2800" u="sng" dirty="0">
                <a:solidFill>
                  <a:srgbClr val="595959"/>
                </a:solidFill>
                <a:latin typeface="+mn-lt"/>
              </a:rPr>
              <a:t>Lessons Learned</a:t>
            </a:r>
          </a:p>
          <a:p>
            <a:pPr marL="365760" indent="-256032" fontAlgn="auto">
              <a:spcBef>
                <a:spcPts val="400"/>
              </a:spcBef>
              <a:spcAft>
                <a:spcPts val="0"/>
              </a:spcAft>
              <a:buClr>
                <a:schemeClr val="accent2"/>
              </a:buClr>
              <a:buSzPct val="68000"/>
              <a:defRPr/>
            </a:pPr>
            <a:endParaRPr lang="en-US" sz="1200" u="sng" dirty="0">
              <a:solidFill>
                <a:srgbClr val="595959"/>
              </a:solidFill>
              <a:latin typeface="+mn-lt"/>
            </a:endParaRPr>
          </a:p>
          <a:p>
            <a:pPr marL="365760" indent="-256032" fontAlgn="auto">
              <a:spcBef>
                <a:spcPts val="400"/>
              </a:spcBef>
              <a:spcAft>
                <a:spcPts val="0"/>
              </a:spcAft>
              <a:buClr>
                <a:schemeClr val="accent2"/>
              </a:buClr>
              <a:buSzPct val="68000"/>
              <a:buFont typeface="Wingdings" pitchFamily="2" charset="2"/>
              <a:buChar char="Ø"/>
              <a:defRPr/>
            </a:pPr>
            <a:r>
              <a:rPr lang="en-US" sz="2400" dirty="0">
                <a:solidFill>
                  <a:srgbClr val="595959"/>
                </a:solidFill>
                <a:latin typeface="+mn-lt"/>
              </a:rPr>
              <a:t>Board Layout Changes for Electronics</a:t>
            </a:r>
          </a:p>
          <a:p>
            <a:pPr marL="822960" lvl="1" indent="-256032" fontAlgn="auto">
              <a:spcBef>
                <a:spcPts val="400"/>
              </a:spcBef>
              <a:spcAft>
                <a:spcPts val="0"/>
              </a:spcAft>
              <a:buClr>
                <a:schemeClr val="accent2"/>
              </a:buClr>
              <a:buSzPct val="68000"/>
              <a:buFont typeface="Arial" pitchFamily="34" charset="0"/>
              <a:buChar char="•"/>
              <a:defRPr/>
            </a:pPr>
            <a:r>
              <a:rPr lang="en-US" sz="2000" dirty="0">
                <a:solidFill>
                  <a:srgbClr val="595959"/>
                </a:solidFill>
                <a:latin typeface="+mn-lt"/>
              </a:rPr>
              <a:t>Amplifier Board</a:t>
            </a:r>
            <a:endParaRPr lang="en-US" sz="1200" i="1" dirty="0">
              <a:solidFill>
                <a:srgbClr val="595959"/>
              </a:solidFill>
              <a:latin typeface="+mn-lt"/>
            </a:endParaRPr>
          </a:p>
          <a:p>
            <a:pPr marL="1280160" lvl="2" indent="-256032" fontAlgn="auto">
              <a:spcBef>
                <a:spcPts val="400"/>
              </a:spcBef>
              <a:spcAft>
                <a:spcPts val="0"/>
              </a:spcAft>
              <a:buClr>
                <a:schemeClr val="accent3"/>
              </a:buClr>
              <a:buSzPct val="65000"/>
              <a:buFont typeface="Wingdings" pitchFamily="2" charset="2"/>
              <a:buChar char="Ø"/>
              <a:defRPr/>
            </a:pPr>
            <a:r>
              <a:rPr lang="en-US" dirty="0">
                <a:solidFill>
                  <a:srgbClr val="595959"/>
                </a:solidFill>
                <a:latin typeface="+mn-lt"/>
              </a:rPr>
              <a:t>Decrease cross-talk by</a:t>
            </a:r>
            <a:r>
              <a:rPr lang="en-US" sz="1600" dirty="0">
                <a:solidFill>
                  <a:srgbClr val="595959"/>
                </a:solidFill>
                <a:latin typeface="+mn-lt"/>
              </a:rPr>
              <a:t>...</a:t>
            </a:r>
          </a:p>
          <a:p>
            <a:pPr marL="1737360" lvl="3" indent="-256032" fontAlgn="auto">
              <a:spcBef>
                <a:spcPts val="400"/>
              </a:spcBef>
              <a:spcAft>
                <a:spcPts val="0"/>
              </a:spcAft>
              <a:buClr>
                <a:schemeClr val="accent3"/>
              </a:buClr>
              <a:buSzPct val="65000"/>
              <a:buFont typeface="Wingdings" pitchFamily="2" charset="2"/>
              <a:buChar char="Ø"/>
              <a:defRPr/>
            </a:pPr>
            <a:r>
              <a:rPr lang="en-US" sz="1600" dirty="0">
                <a:solidFill>
                  <a:srgbClr val="595959"/>
                </a:solidFill>
                <a:latin typeface="+mn-lt"/>
              </a:rPr>
              <a:t>Optimize ground traces to improve Amp. circuit isolation</a:t>
            </a:r>
          </a:p>
          <a:p>
            <a:pPr marL="1737360" lvl="3" indent="-256032" fontAlgn="auto">
              <a:spcBef>
                <a:spcPts val="400"/>
              </a:spcBef>
              <a:spcAft>
                <a:spcPts val="0"/>
              </a:spcAft>
              <a:buClr>
                <a:schemeClr val="accent3"/>
              </a:buClr>
              <a:buSzPct val="65000"/>
              <a:buFont typeface="Wingdings" pitchFamily="2" charset="2"/>
              <a:buChar char="Ø"/>
              <a:defRPr/>
            </a:pPr>
            <a:r>
              <a:rPr lang="en-US" sz="1600" dirty="0">
                <a:solidFill>
                  <a:srgbClr val="595959"/>
                </a:solidFill>
                <a:latin typeface="+mn-lt"/>
              </a:rPr>
              <a:t>Improved layout of transistor DC level distribution islands</a:t>
            </a:r>
          </a:p>
          <a:p>
            <a:pPr marL="1737360" lvl="3" indent="-256032" fontAlgn="auto">
              <a:spcBef>
                <a:spcPts val="400"/>
              </a:spcBef>
              <a:spcAft>
                <a:spcPts val="0"/>
              </a:spcAft>
              <a:buClr>
                <a:schemeClr val="accent3"/>
              </a:buClr>
              <a:buSzPct val="65000"/>
              <a:buFont typeface="Wingdings" pitchFamily="2" charset="2"/>
              <a:buChar char="Ø"/>
              <a:defRPr/>
            </a:pPr>
            <a:r>
              <a:rPr lang="en-US" sz="1600" dirty="0">
                <a:solidFill>
                  <a:srgbClr val="595959"/>
                </a:solidFill>
                <a:latin typeface="+mn-lt"/>
              </a:rPr>
              <a:t>Spacing out the circuits, which is now possible due the new more spacious radiation-conscious chamber design</a:t>
            </a:r>
          </a:p>
        </p:txBody>
      </p:sp>
      <p:sp>
        <p:nvSpPr>
          <p:cNvPr id="33794"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D03D415-88D1-4433-89F2-0B732AF185BD}" type="slidenum">
              <a:rPr lang="fr-CA"/>
              <a:pPr fontAlgn="base">
                <a:spcBef>
                  <a:spcPct val="0"/>
                </a:spcBef>
                <a:spcAft>
                  <a:spcPct val="0"/>
                </a:spcAft>
              </a:pPr>
              <a:t>10</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33796"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12" name="Picture 11" descr="Amp-Board-Euro-Conn5.JPG"/>
          <p:cNvPicPr>
            <a:picLocks noChangeAspect="1"/>
          </p:cNvPicPr>
          <p:nvPr/>
        </p:nvPicPr>
        <p:blipFill>
          <a:blip r:embed="rId3"/>
          <a:stretch>
            <a:fillRect/>
          </a:stretch>
        </p:blipFill>
        <p:spPr>
          <a:xfrm>
            <a:off x="5562600" y="4722813"/>
            <a:ext cx="3352800" cy="1601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mp-Board-in-slot-w-SiPM3.jpg"/>
          <p:cNvPicPr>
            <a:picLocks noChangeAspect="1"/>
          </p:cNvPicPr>
          <p:nvPr/>
        </p:nvPicPr>
        <p:blipFill>
          <a:blip r:embed="rId4"/>
          <a:stretch>
            <a:fillRect/>
          </a:stretch>
        </p:blipFill>
        <p:spPr>
          <a:xfrm>
            <a:off x="152400" y="2819400"/>
            <a:ext cx="2057400" cy="163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Amp-Board-in-slot-w-SiPM4.jpg"/>
          <p:cNvPicPr>
            <a:picLocks noChangeAspect="1"/>
          </p:cNvPicPr>
          <p:nvPr/>
        </p:nvPicPr>
        <p:blipFill>
          <a:blip r:embed="rId5" cstate="print"/>
          <a:stretch>
            <a:fillRect/>
          </a:stretch>
        </p:blipFill>
        <p:spPr>
          <a:xfrm>
            <a:off x="0" y="4572000"/>
            <a:ext cx="2514600" cy="1828800"/>
          </a:xfrm>
          <a:prstGeom prst="ellipse">
            <a:avLst/>
          </a:prstGeom>
          <a:ln>
            <a:noFill/>
          </a:ln>
          <a:effectLst>
            <a:softEdge rad="112500"/>
          </a:effectLst>
        </p:spPr>
      </p:pic>
      <p:cxnSp>
        <p:nvCxnSpPr>
          <p:cNvPr id="21" name="Curved Connector 20"/>
          <p:cNvCxnSpPr>
            <a:cxnSpLocks/>
          </p:cNvCxnSpPr>
          <p:nvPr/>
        </p:nvCxnSpPr>
        <p:spPr>
          <a:xfrm rot="16200000" flipH="1">
            <a:off x="387350" y="4425951"/>
            <a:ext cx="1246187" cy="417512"/>
          </a:xfrm>
          <a:prstGeom prst="curvedConnector3">
            <a:avLst>
              <a:gd name="adj1" fmla="val 50000"/>
            </a:avLst>
          </a:prstGeom>
          <a:ln w="63500" cap="sq" cmpd="sng">
            <a:solidFill>
              <a:srgbClr val="FFFF00">
                <a:alpha val="85000"/>
              </a:srgbClr>
            </a:solidFill>
            <a:miter lim="800000"/>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11" name="Picture 10" descr="Electronics.jpg"/>
          <p:cNvPicPr>
            <a:picLocks noChangeAspect="1"/>
          </p:cNvPicPr>
          <p:nvPr/>
        </p:nvPicPr>
        <p:blipFill>
          <a:blip r:embed="rId6"/>
          <a:stretch>
            <a:fillRect/>
          </a:stretch>
        </p:blipFill>
        <p:spPr>
          <a:xfrm>
            <a:off x="76200" y="1066800"/>
            <a:ext cx="2243138" cy="164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Chimney_withFibers.jpg"/>
          <p:cNvPicPr>
            <a:picLocks noChangeAspect="1"/>
          </p:cNvPicPr>
          <p:nvPr/>
        </p:nvPicPr>
        <p:blipFill>
          <a:blip r:embed="rId7" cstate="print"/>
          <a:stretch>
            <a:fillRect/>
          </a:stretch>
        </p:blipFill>
        <p:spPr>
          <a:xfrm>
            <a:off x="2590800" y="4635895"/>
            <a:ext cx="2867969" cy="1612504"/>
          </a:xfrm>
          <a:prstGeom prst="ellipse">
            <a:avLst/>
          </a:prstGeom>
          <a:ln>
            <a:noFill/>
          </a:ln>
          <a:effectLst>
            <a:softEdge rad="112500"/>
          </a:effectLst>
        </p:spPr>
      </p:pic>
      <p:cxnSp>
        <p:nvCxnSpPr>
          <p:cNvPr id="24" name="Curved Connector 23"/>
          <p:cNvCxnSpPr/>
          <p:nvPr/>
        </p:nvCxnSpPr>
        <p:spPr>
          <a:xfrm rot="16200000" flipH="1">
            <a:off x="1234281" y="2605882"/>
            <a:ext cx="2225675" cy="2163762"/>
          </a:xfrm>
          <a:prstGeom prst="curvedConnector3">
            <a:avLst>
              <a:gd name="adj1" fmla="val 50000"/>
            </a:avLst>
          </a:prstGeom>
          <a:ln w="63500" cap="sq">
            <a:solidFill>
              <a:srgbClr val="FFFF00">
                <a:alpha val="85000"/>
              </a:srgbClr>
            </a:solidFill>
            <a:beve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DA2D4FE-D2EE-494B-BCCB-06299F6DC660}" type="slidenum">
              <a:rPr lang="fr-CA"/>
              <a:pPr fontAlgn="base">
                <a:spcBef>
                  <a:spcPct val="0"/>
                </a:spcBef>
                <a:spcAft>
                  <a:spcPct val="0"/>
                </a:spcAft>
              </a:pPr>
              <a:t>11</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35843"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
        <p:nvSpPr>
          <p:cNvPr id="10" name="Espace réservé du contenu 2"/>
          <p:cNvSpPr txBox="1">
            <a:spLocks/>
          </p:cNvSpPr>
          <p:nvPr/>
        </p:nvSpPr>
        <p:spPr>
          <a:xfrm>
            <a:off x="2286000" y="990600"/>
            <a:ext cx="6858000" cy="3200400"/>
          </a:xfrm>
          <a:prstGeom prst="rect">
            <a:avLst/>
          </a:prstGeom>
        </p:spPr>
        <p:txBody>
          <a:bodyPr/>
          <a:lstStyle/>
          <a:p>
            <a:pPr marL="365760" indent="-256032" fontAlgn="auto">
              <a:spcBef>
                <a:spcPts val="400"/>
              </a:spcBef>
              <a:spcAft>
                <a:spcPts val="0"/>
              </a:spcAft>
              <a:buClr>
                <a:schemeClr val="accent2"/>
              </a:buClr>
              <a:buSzPct val="68000"/>
              <a:defRPr/>
            </a:pPr>
            <a:r>
              <a:rPr lang="en-US" sz="2800" u="sng" dirty="0">
                <a:solidFill>
                  <a:srgbClr val="595959"/>
                </a:solidFill>
                <a:latin typeface="+mn-lt"/>
              </a:rPr>
              <a:t>Lessons Learned</a:t>
            </a:r>
          </a:p>
          <a:p>
            <a:pPr marL="365760" indent="-256032" fontAlgn="auto">
              <a:spcBef>
                <a:spcPts val="400"/>
              </a:spcBef>
              <a:spcAft>
                <a:spcPts val="0"/>
              </a:spcAft>
              <a:buClr>
                <a:schemeClr val="accent2"/>
              </a:buClr>
              <a:buSzPct val="68000"/>
              <a:buFont typeface="Wingdings" pitchFamily="2" charset="2"/>
              <a:buChar char="Ø"/>
              <a:defRPr/>
            </a:pPr>
            <a:r>
              <a:rPr lang="en-US" sz="2400" dirty="0">
                <a:solidFill>
                  <a:srgbClr val="595959"/>
                </a:solidFill>
                <a:latin typeface="+mn-lt"/>
              </a:rPr>
              <a:t>Neutron Radiation Damage to SiPMs</a:t>
            </a:r>
          </a:p>
          <a:p>
            <a:pPr marL="822960" lvl="1" indent="-256032" fontAlgn="auto">
              <a:spcBef>
                <a:spcPts val="400"/>
              </a:spcBef>
              <a:spcAft>
                <a:spcPts val="0"/>
              </a:spcAft>
              <a:buClr>
                <a:schemeClr val="accent2"/>
              </a:buClr>
              <a:buSzPct val="68000"/>
              <a:buFont typeface="Arial" pitchFamily="34" charset="0"/>
              <a:buChar char="•"/>
              <a:defRPr/>
            </a:pPr>
            <a:r>
              <a:rPr lang="en-US" sz="2000" dirty="0">
                <a:solidFill>
                  <a:srgbClr val="595959"/>
                </a:solidFill>
                <a:latin typeface="+mn-lt"/>
              </a:rPr>
              <a:t>SiPMs sensitive to neutron radiation</a:t>
            </a:r>
          </a:p>
          <a:p>
            <a:pPr marL="822960" lvl="1" indent="-256032" fontAlgn="auto">
              <a:spcBef>
                <a:spcPts val="400"/>
              </a:spcBef>
              <a:spcAft>
                <a:spcPts val="0"/>
              </a:spcAft>
              <a:buClr>
                <a:schemeClr val="accent2"/>
              </a:buClr>
              <a:buSzPct val="68000"/>
              <a:defRPr/>
            </a:pPr>
            <a:r>
              <a:rPr lang="en-US" sz="1400" dirty="0">
                <a:latin typeface="+mn-lt"/>
                <a:hlinkClick r:id="rId3"/>
              </a:rPr>
              <a:t>GlueX-doc-1660-v2</a:t>
            </a:r>
            <a:r>
              <a:rPr lang="en-US" sz="1400" dirty="0">
                <a:latin typeface="+mn-lt"/>
              </a:rPr>
              <a:t> </a:t>
            </a:r>
            <a:r>
              <a:rPr lang="en-US" sz="1400" dirty="0">
                <a:solidFill>
                  <a:srgbClr val="595959"/>
                </a:solidFill>
                <a:latin typeface="+mn-lt"/>
              </a:rPr>
              <a:t>⇒ Calc. of radiation damage of SiPM in GlueX</a:t>
            </a:r>
          </a:p>
          <a:p>
            <a:pPr marL="822960" lvl="1" indent="-256032" fontAlgn="auto">
              <a:spcBef>
                <a:spcPts val="400"/>
              </a:spcBef>
              <a:spcAft>
                <a:spcPts val="0"/>
              </a:spcAft>
              <a:buClr>
                <a:schemeClr val="accent2"/>
              </a:buClr>
              <a:buSzPct val="68000"/>
              <a:defRPr/>
            </a:pPr>
            <a:r>
              <a:rPr lang="en-US" sz="1400" dirty="0">
                <a:solidFill>
                  <a:srgbClr val="595959"/>
                </a:solidFill>
                <a:latin typeface="+mn-lt"/>
                <a:hlinkClick r:id="rId4"/>
              </a:rPr>
              <a:t>SiPM Radiation Hardness Test</a:t>
            </a:r>
            <a:r>
              <a:rPr lang="en-US" sz="1400" dirty="0">
                <a:solidFill>
                  <a:srgbClr val="595959"/>
                </a:solidFill>
                <a:latin typeface="+mn-lt"/>
              </a:rPr>
              <a:t> ⇒ To predict life-time of SiPM detectors</a:t>
            </a:r>
          </a:p>
          <a:p>
            <a:pPr marL="822960" lvl="1" indent="-256032" fontAlgn="auto">
              <a:spcBef>
                <a:spcPts val="400"/>
              </a:spcBef>
              <a:spcAft>
                <a:spcPts val="0"/>
              </a:spcAft>
              <a:buClr>
                <a:schemeClr val="accent2"/>
              </a:buClr>
              <a:buSzPct val="68000"/>
              <a:buFont typeface="Arial" pitchFamily="34" charset="0"/>
              <a:buChar char="•"/>
              <a:defRPr/>
            </a:pPr>
            <a:r>
              <a:rPr lang="en-US" sz="2000" dirty="0">
                <a:solidFill>
                  <a:srgbClr val="595959"/>
                </a:solidFill>
                <a:latin typeface="+mn-lt"/>
              </a:rPr>
              <a:t>Neutron background estimates</a:t>
            </a:r>
          </a:p>
          <a:p>
            <a:pPr marL="822960" lvl="1" indent="-256032" fontAlgn="auto">
              <a:spcBef>
                <a:spcPts val="400"/>
              </a:spcBef>
              <a:spcAft>
                <a:spcPts val="0"/>
              </a:spcAft>
              <a:buClr>
                <a:schemeClr val="accent2"/>
              </a:buClr>
              <a:buSzPct val="68000"/>
              <a:defRPr/>
            </a:pPr>
            <a:r>
              <a:rPr lang="en-US" sz="1400" dirty="0">
                <a:solidFill>
                  <a:srgbClr val="595959"/>
                </a:solidFill>
                <a:latin typeface="+mn-lt"/>
                <a:hlinkClick r:id="rId5"/>
              </a:rPr>
              <a:t>GlueX-doc-1646-v1</a:t>
            </a:r>
            <a:r>
              <a:rPr lang="en-US" sz="1400" dirty="0">
                <a:solidFill>
                  <a:srgbClr val="595959"/>
                </a:solidFill>
                <a:latin typeface="+mn-lt"/>
              </a:rPr>
              <a:t> ⇒ Neutron background estimates in tagger hall</a:t>
            </a:r>
          </a:p>
          <a:p>
            <a:pPr marL="822960" lvl="1" indent="-256032" fontAlgn="auto">
              <a:spcBef>
                <a:spcPts val="400"/>
              </a:spcBef>
              <a:spcAft>
                <a:spcPts val="0"/>
              </a:spcAft>
              <a:buClr>
                <a:schemeClr val="accent2"/>
              </a:buClr>
              <a:buSzPct val="68000"/>
              <a:defRPr/>
            </a:pPr>
            <a:endParaRPr lang="en-US" sz="1400" dirty="0">
              <a:solidFill>
                <a:srgbClr val="595959"/>
              </a:solidFill>
              <a:latin typeface="+mn-lt"/>
            </a:endParaRPr>
          </a:p>
          <a:p>
            <a:pPr marL="822960" lvl="1" indent="-256032" fontAlgn="auto">
              <a:spcBef>
                <a:spcPts val="400"/>
              </a:spcBef>
              <a:spcAft>
                <a:spcPts val="0"/>
              </a:spcAft>
              <a:buClr>
                <a:schemeClr val="accent2"/>
              </a:buClr>
              <a:buSzPct val="68000"/>
              <a:defRPr/>
            </a:pPr>
            <a:r>
              <a:rPr lang="en-US" sz="2000" b="1" i="1" u="sng" dirty="0">
                <a:solidFill>
                  <a:srgbClr val="595959"/>
                </a:solidFill>
                <a:effectLst>
                  <a:outerShdw blurRad="38100" dist="38100" dir="2700000" algn="tl">
                    <a:srgbClr val="000000">
                      <a:alpha val="43137"/>
                    </a:srgbClr>
                  </a:outerShdw>
                </a:effectLst>
                <a:latin typeface="+mn-lt"/>
              </a:rPr>
              <a:t>Solution</a:t>
            </a:r>
            <a:r>
              <a:rPr lang="en-US" sz="2000" dirty="0">
                <a:solidFill>
                  <a:srgbClr val="595959"/>
                </a:solidFill>
                <a:latin typeface="+mn-lt"/>
              </a:rPr>
              <a:t> </a:t>
            </a:r>
            <a:r>
              <a:rPr lang="en-US" dirty="0">
                <a:solidFill>
                  <a:srgbClr val="595959"/>
                </a:solidFill>
                <a:latin typeface="+mn-lt"/>
              </a:rPr>
              <a:t>⇒</a:t>
            </a:r>
            <a:r>
              <a:rPr lang="en-US" sz="2000" dirty="0">
                <a:solidFill>
                  <a:srgbClr val="595959"/>
                </a:solidFill>
                <a:latin typeface="+mn-lt"/>
              </a:rPr>
              <a:t> </a:t>
            </a:r>
            <a:r>
              <a:rPr lang="en-US" dirty="0">
                <a:solidFill>
                  <a:srgbClr val="595959"/>
                </a:solidFill>
                <a:latin typeface="+mn-lt"/>
              </a:rPr>
              <a:t>Separate and Shield Electronics (i.e. SiPMs)</a:t>
            </a:r>
          </a:p>
        </p:txBody>
      </p:sp>
      <p:grpSp>
        <p:nvGrpSpPr>
          <p:cNvPr id="35845" name="Group 30"/>
          <p:cNvGrpSpPr>
            <a:grpSpLocks/>
          </p:cNvGrpSpPr>
          <p:nvPr/>
        </p:nvGrpSpPr>
        <p:grpSpPr bwMode="auto">
          <a:xfrm>
            <a:off x="26988" y="2286000"/>
            <a:ext cx="2895600" cy="2389188"/>
            <a:chOff x="27432" y="2286000"/>
            <a:chExt cx="2895600" cy="2389632"/>
          </a:xfrm>
        </p:grpSpPr>
        <p:pic>
          <p:nvPicPr>
            <p:cNvPr id="12" name="Picture 11" descr="Amp-Board-Euro-Conn5.JPG"/>
            <p:cNvPicPr>
              <a:picLocks noChangeAspect="1"/>
            </p:cNvPicPr>
            <p:nvPr/>
          </p:nvPicPr>
          <p:blipFill>
            <a:blip r:embed="rId6"/>
            <a:stretch>
              <a:fillRect/>
            </a:stretch>
          </p:blipFill>
          <p:spPr>
            <a:xfrm>
              <a:off x="197294" y="2286000"/>
              <a:ext cx="2546350" cy="182914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35855" name="TextBox 17"/>
            <p:cNvSpPr txBox="1">
              <a:spLocks noChangeArrowheads="1"/>
            </p:cNvSpPr>
            <p:nvPr/>
          </p:nvSpPr>
          <p:spPr bwMode="auto">
            <a:xfrm>
              <a:off x="27432" y="4142232"/>
              <a:ext cx="2895600" cy="533400"/>
            </a:xfrm>
            <a:prstGeom prst="rect">
              <a:avLst/>
            </a:prstGeom>
            <a:noFill/>
            <a:ln w="38100">
              <a:solidFill>
                <a:schemeClr val="tx1"/>
              </a:solidFill>
              <a:miter lim="800000"/>
              <a:headEnd/>
              <a:tailEnd/>
            </a:ln>
          </p:spPr>
          <p:txBody>
            <a:bodyPr/>
            <a:lstStyle/>
            <a:p>
              <a:pPr algn="ctr"/>
              <a:r>
                <a:rPr lang="en-US" sz="1400" b="1">
                  <a:latin typeface="Lucida Sans Unicode" pitchFamily="34" charset="0"/>
                </a:rPr>
                <a:t>Effective Damage to Si Detector</a:t>
              </a:r>
            </a:p>
            <a:p>
              <a:pPr algn="ctr"/>
              <a:r>
                <a:rPr lang="en-US" sz="1400" b="1">
                  <a:latin typeface="Lucida Sans Unicode" pitchFamily="34" charset="0"/>
                </a:rPr>
                <a:t>Relative to 1MeV neutron</a:t>
              </a:r>
            </a:p>
          </p:txBody>
        </p:sp>
      </p:grpSp>
      <p:grpSp>
        <p:nvGrpSpPr>
          <p:cNvPr id="35846" name="Group 29"/>
          <p:cNvGrpSpPr>
            <a:grpSpLocks/>
          </p:cNvGrpSpPr>
          <p:nvPr/>
        </p:nvGrpSpPr>
        <p:grpSpPr bwMode="auto">
          <a:xfrm>
            <a:off x="609600" y="4114800"/>
            <a:ext cx="8458200" cy="2330450"/>
            <a:chOff x="609600" y="4038600"/>
            <a:chExt cx="8458200" cy="2330188"/>
          </a:xfrm>
        </p:grpSpPr>
        <p:sp>
          <p:nvSpPr>
            <p:cNvPr id="35847" name="TextBox 21"/>
            <p:cNvSpPr txBox="1">
              <a:spLocks noChangeArrowheads="1"/>
            </p:cNvSpPr>
            <p:nvPr/>
          </p:nvSpPr>
          <p:spPr bwMode="auto">
            <a:xfrm>
              <a:off x="6934200" y="5073388"/>
              <a:ext cx="2133600" cy="533400"/>
            </a:xfrm>
            <a:prstGeom prst="rect">
              <a:avLst/>
            </a:prstGeom>
            <a:noFill/>
            <a:ln w="19050">
              <a:solidFill>
                <a:schemeClr val="tx1"/>
              </a:solidFill>
              <a:miter lim="800000"/>
              <a:headEnd/>
              <a:tailEnd/>
            </a:ln>
          </p:spPr>
          <p:txBody>
            <a:bodyPr/>
            <a:lstStyle/>
            <a:p>
              <a:pPr algn="ctr"/>
              <a:r>
                <a:rPr lang="en-US" sz="1400" b="1">
                  <a:latin typeface="Lucida Sans Unicode" pitchFamily="34" charset="0"/>
                </a:rPr>
                <a:t>Electron vacuum pipe to beam dump</a:t>
              </a:r>
            </a:p>
          </p:txBody>
        </p:sp>
        <p:pic>
          <p:nvPicPr>
            <p:cNvPr id="6" name="Picture 5" descr="Exterior_View.jpg"/>
            <p:cNvPicPr>
              <a:picLocks noChangeAspect="1"/>
            </p:cNvPicPr>
            <p:nvPr/>
          </p:nvPicPr>
          <p:blipFill>
            <a:blip r:embed="rId7"/>
            <a:stretch>
              <a:fillRect/>
            </a:stretch>
          </p:blipFill>
          <p:spPr>
            <a:xfrm>
              <a:off x="3657600" y="4038600"/>
              <a:ext cx="2667000" cy="2330188"/>
            </a:xfrm>
            <a:prstGeom prst="rect">
              <a:avLst/>
            </a:prstGeom>
            <a:ln w="19050">
              <a:solidFill>
                <a:schemeClr val="tx1">
                  <a:lumMod val="75000"/>
                  <a:lumOff val="25000"/>
                </a:schemeClr>
              </a:solidFill>
            </a:ln>
            <a:effectLst>
              <a:outerShdw blurRad="292100" dist="139700" dir="2700000" algn="tl" rotWithShape="0">
                <a:srgbClr val="333333">
                  <a:alpha val="65000"/>
                </a:srgbClr>
              </a:outerShdw>
            </a:effectLst>
          </p:spPr>
        </p:pic>
        <p:sp>
          <p:nvSpPr>
            <p:cNvPr id="13" name="Oval 12"/>
            <p:cNvSpPr/>
            <p:nvPr/>
          </p:nvSpPr>
          <p:spPr>
            <a:xfrm rot="2040000">
              <a:off x="4983163" y="5143376"/>
              <a:ext cx="844550" cy="147621"/>
            </a:xfrm>
            <a:prstGeom prst="ellipse">
              <a:avLst/>
            </a:prstGeom>
            <a:noFill/>
            <a:ln w="2222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Curved Connector 18"/>
            <p:cNvCxnSpPr/>
            <p:nvPr/>
          </p:nvCxnSpPr>
          <p:spPr>
            <a:xfrm rot="9900000">
              <a:off x="5715000" y="5179885"/>
              <a:ext cx="1189038" cy="366671"/>
            </a:xfrm>
            <a:prstGeom prst="curvedConnector3">
              <a:avLst>
                <a:gd name="adj1" fmla="val 50000"/>
              </a:avLst>
            </a:prstGeom>
            <a:ln w="38100" cmpd="sng">
              <a:solidFill>
                <a:schemeClr val="accent3"/>
              </a:solidFill>
              <a:tailEnd type="arrow" w="lg" len="lg"/>
            </a:ln>
            <a:effectLst>
              <a:outerShdw blurRad="254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600" y="5225917"/>
              <a:ext cx="2971800" cy="533340"/>
            </a:xfrm>
            <a:prstGeom prst="rect">
              <a:avLst/>
            </a:prstGeom>
            <a:noFill/>
            <a:ln w="19050">
              <a:solidFill>
                <a:schemeClr val="tx1">
                  <a:lumMod val="75000"/>
                  <a:lumOff val="25000"/>
                </a:schemeClr>
              </a:solidFill>
            </a:ln>
            <a:effectLst/>
          </p:spPr>
          <p:txBody>
            <a:bodyPr/>
            <a:lstStyle/>
            <a:p>
              <a:pPr algn="ctr" fontAlgn="auto">
                <a:spcBef>
                  <a:spcPts val="0"/>
                </a:spcBef>
                <a:spcAft>
                  <a:spcPts val="0"/>
                </a:spcAft>
                <a:defRPr/>
              </a:pPr>
              <a:r>
                <a:rPr lang="en-US" sz="1400" b="1" dirty="0">
                  <a:latin typeface="+mn-lt"/>
                </a:rPr>
                <a:t>Origin of neutrons which arrive in the Tagger Microscope area</a:t>
              </a:r>
              <a:endParaRPr lang="en-US" sz="1400" b="1" dirty="0">
                <a:latin typeface="+mn-lt"/>
              </a:endParaRPr>
            </a:p>
          </p:txBody>
        </p:sp>
        <p:cxnSp>
          <p:nvCxnSpPr>
            <p:cNvPr id="24" name="Straight Connector 23"/>
            <p:cNvCxnSpPr/>
            <p:nvPr/>
          </p:nvCxnSpPr>
          <p:spPr>
            <a:xfrm rot="4740000">
              <a:off x="1985976" y="5854494"/>
              <a:ext cx="228574" cy="38100"/>
            </a:xfrm>
            <a:prstGeom prst="line">
              <a:avLst/>
            </a:prstGeom>
            <a:ln w="44450">
              <a:solidFill>
                <a:schemeClr val="tx1">
                  <a:lumMod val="75000"/>
                  <a:lumOff val="25000"/>
                </a:schemeClr>
              </a:solidFill>
              <a:headEnd type="none" w="lg" len="lg"/>
            </a:ln>
            <a:effectLst>
              <a:outerShdw blurRad="63500" dist="381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81213" y="5987831"/>
              <a:ext cx="1500187" cy="1588"/>
            </a:xfrm>
            <a:prstGeom prst="straightConnector1">
              <a:avLst/>
            </a:prstGeom>
            <a:ln w="44450">
              <a:solidFill>
                <a:schemeClr val="tx1">
                  <a:lumMod val="75000"/>
                  <a:lumOff val="25000"/>
                </a:schemeClr>
              </a:solidFill>
              <a:headEnd type="none" w="lg" len="lg"/>
              <a:tailEnd type="stealth" w="lg" len="lg"/>
            </a:ln>
            <a:effectLst>
              <a:outerShdw blurRad="63500" dist="381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F68537-F109-46DF-A79B-F7E6D121C2EF}" type="slidenum">
              <a:rPr lang="fr-CA"/>
              <a:pPr fontAlgn="base">
                <a:spcBef>
                  <a:spcPct val="0"/>
                </a:spcBef>
                <a:spcAft>
                  <a:spcPct val="0"/>
                </a:spcAft>
              </a:pPr>
              <a:t>12</a:t>
            </a:fld>
            <a:endParaRPr lang="fr-CA"/>
          </a:p>
        </p:txBody>
      </p:sp>
      <p:sp>
        <p:nvSpPr>
          <p:cNvPr id="3076" name="Titre 1"/>
          <p:cNvSpPr>
            <a:spLocks noGrp="1"/>
          </p:cNvSpPr>
          <p:nvPr>
            <p:ph type="title"/>
          </p:nvPr>
        </p:nvSpPr>
        <p:spPr>
          <a:xfrm>
            <a:off x="381000" y="274638"/>
            <a:ext cx="8405813" cy="715962"/>
          </a:xfrm>
        </p:spPr>
        <p:txBody>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37891"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
        <p:nvSpPr>
          <p:cNvPr id="37892" name="Espace réservé du contenu 2"/>
          <p:cNvSpPr txBox="1">
            <a:spLocks/>
          </p:cNvSpPr>
          <p:nvPr/>
        </p:nvSpPr>
        <p:spPr bwMode="auto">
          <a:xfrm>
            <a:off x="2286000" y="990600"/>
            <a:ext cx="6705600" cy="844550"/>
          </a:xfrm>
          <a:prstGeom prst="rect">
            <a:avLst/>
          </a:prstGeom>
          <a:noFill/>
          <a:ln w="9525">
            <a:noFill/>
            <a:miter lim="800000"/>
            <a:headEnd/>
            <a:tailEnd/>
          </a:ln>
        </p:spPr>
        <p:txBody>
          <a:bodyPr/>
          <a:lstStyle/>
          <a:p>
            <a:pPr marL="365125" indent="-255588">
              <a:spcBef>
                <a:spcPts val="400"/>
              </a:spcBef>
              <a:buClr>
                <a:schemeClr val="accent2"/>
              </a:buClr>
              <a:buSzPct val="68000"/>
            </a:pPr>
            <a:r>
              <a:rPr lang="en-US" sz="2800" u="sng">
                <a:solidFill>
                  <a:srgbClr val="595959"/>
                </a:solidFill>
                <a:latin typeface="Lucida Sans Unicode" pitchFamily="34" charset="0"/>
              </a:rPr>
              <a:t>Lessons Learned</a:t>
            </a:r>
            <a:endParaRPr lang="en-US" sz="2800">
              <a:solidFill>
                <a:srgbClr val="595959"/>
              </a:solidFill>
              <a:latin typeface="Lucida Sans Unicode" pitchFamily="34" charset="0"/>
            </a:endParaRPr>
          </a:p>
          <a:p>
            <a:pPr marL="365125" indent="-255588">
              <a:spcBef>
                <a:spcPts val="400"/>
              </a:spcBef>
              <a:buClr>
                <a:schemeClr val="accent2"/>
              </a:buClr>
              <a:buSzPct val="68000"/>
              <a:buFont typeface="Wingdings" pitchFamily="2" charset="2"/>
              <a:buChar char="Ø"/>
            </a:pPr>
            <a:r>
              <a:rPr lang="en-US" sz="2400">
                <a:solidFill>
                  <a:srgbClr val="595959"/>
                </a:solidFill>
                <a:latin typeface="Lucida Sans Unicode" pitchFamily="34" charset="0"/>
              </a:rPr>
              <a:t>Neutron Shielding</a:t>
            </a:r>
          </a:p>
        </p:txBody>
      </p:sp>
      <p:grpSp>
        <p:nvGrpSpPr>
          <p:cNvPr id="34" name="Group 33"/>
          <p:cNvGrpSpPr>
            <a:grpSpLocks/>
          </p:cNvGrpSpPr>
          <p:nvPr/>
        </p:nvGrpSpPr>
        <p:grpSpPr bwMode="auto">
          <a:xfrm>
            <a:off x="3124200" y="2133600"/>
            <a:ext cx="1905000" cy="1371600"/>
            <a:chOff x="3124200" y="2133600"/>
            <a:chExt cx="1905000" cy="1371600"/>
          </a:xfrm>
        </p:grpSpPr>
        <p:pic>
          <p:nvPicPr>
            <p:cNvPr id="12" name="Picture 11" descr="Bottom-Interior_View.jpg"/>
            <p:cNvPicPr>
              <a:picLocks noChangeAspect="1"/>
            </p:cNvPicPr>
            <p:nvPr/>
          </p:nvPicPr>
          <p:blipFill>
            <a:blip r:embed="rId3"/>
            <a:stretch>
              <a:fillRect/>
            </a:stretch>
          </p:blipFill>
          <p:spPr>
            <a:xfrm>
              <a:off x="3200400" y="2209800"/>
              <a:ext cx="1789113" cy="1190625"/>
            </a:xfrm>
            <a:prstGeom prst="rect">
              <a:avLst/>
            </a:prstGeom>
            <a:ln>
              <a:noFill/>
            </a:ln>
            <a:effectLst>
              <a:outerShdw blurRad="292100" dist="139700" dir="2700000" algn="tl" rotWithShape="0">
                <a:srgbClr val="333333">
                  <a:alpha val="65000"/>
                </a:srgbClr>
              </a:outerShdw>
            </a:effectLst>
          </p:spPr>
        </p:pic>
        <p:sp>
          <p:nvSpPr>
            <p:cNvPr id="18" name="Flowchart: Process 17"/>
            <p:cNvSpPr/>
            <p:nvPr/>
          </p:nvSpPr>
          <p:spPr>
            <a:xfrm>
              <a:off x="3124200" y="2133600"/>
              <a:ext cx="1905000" cy="1371600"/>
            </a:xfrm>
            <a:prstGeom prst="flowChartProcess">
              <a:avLst/>
            </a:prstGeom>
            <a:noFill/>
            <a:ln w="571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Right Arrow 19"/>
          <p:cNvSpPr/>
          <p:nvPr/>
        </p:nvSpPr>
        <p:spPr>
          <a:xfrm rot="18600000">
            <a:off x="2150269" y="3931444"/>
            <a:ext cx="914400" cy="182562"/>
          </a:xfrm>
          <a:prstGeom prst="rightArrow">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9" name="Group 38"/>
          <p:cNvGrpSpPr>
            <a:grpSpLocks/>
          </p:cNvGrpSpPr>
          <p:nvPr/>
        </p:nvGrpSpPr>
        <p:grpSpPr bwMode="auto">
          <a:xfrm>
            <a:off x="3124200" y="4572000"/>
            <a:ext cx="1981200" cy="1371600"/>
            <a:chOff x="3124200" y="4572000"/>
            <a:chExt cx="1981200" cy="1371600"/>
          </a:xfrm>
        </p:grpSpPr>
        <p:pic>
          <p:nvPicPr>
            <p:cNvPr id="16" name="Picture 15" descr="Electronics-2.jpg"/>
            <p:cNvPicPr>
              <a:picLocks noChangeAspect="1"/>
            </p:cNvPicPr>
            <p:nvPr/>
          </p:nvPicPr>
          <p:blipFill>
            <a:blip r:embed="rId4"/>
            <a:stretch>
              <a:fillRect/>
            </a:stretch>
          </p:blipFill>
          <p:spPr>
            <a:xfrm>
              <a:off x="3200400" y="4648200"/>
              <a:ext cx="1828800" cy="1219200"/>
            </a:xfrm>
            <a:prstGeom prst="rect">
              <a:avLst/>
            </a:prstGeom>
            <a:ln>
              <a:noFill/>
            </a:ln>
            <a:effectLst>
              <a:outerShdw blurRad="292100" dist="139700" dir="2700000" algn="tl" rotWithShape="0">
                <a:srgbClr val="333333">
                  <a:alpha val="65000"/>
                </a:srgbClr>
              </a:outerShdw>
            </a:effectLst>
          </p:spPr>
        </p:pic>
        <p:sp>
          <p:nvSpPr>
            <p:cNvPr id="19" name="Flowchart: Process 18"/>
            <p:cNvSpPr/>
            <p:nvPr/>
          </p:nvSpPr>
          <p:spPr>
            <a:xfrm>
              <a:off x="3124200" y="4572000"/>
              <a:ext cx="1981200" cy="1371600"/>
            </a:xfrm>
            <a:prstGeom prst="flowChartProcess">
              <a:avLst/>
            </a:prstGeom>
            <a:noFill/>
            <a:ln w="571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 name="Right Arrow 20"/>
          <p:cNvSpPr/>
          <p:nvPr/>
        </p:nvSpPr>
        <p:spPr>
          <a:xfrm rot="3360000">
            <a:off x="2136775" y="3984625"/>
            <a:ext cx="914400" cy="184150"/>
          </a:xfrm>
          <a:prstGeom prst="rightArrow">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Electronics.jpg"/>
          <p:cNvPicPr>
            <a:picLocks noChangeAspect="1"/>
          </p:cNvPicPr>
          <p:nvPr/>
        </p:nvPicPr>
        <p:blipFill>
          <a:blip r:embed="rId5"/>
          <a:stretch>
            <a:fillRect/>
          </a:stretch>
        </p:blipFill>
        <p:spPr>
          <a:xfrm>
            <a:off x="95250" y="2667000"/>
            <a:ext cx="2114550" cy="2819400"/>
          </a:xfrm>
          <a:prstGeom prst="rect">
            <a:avLst/>
          </a:prstGeom>
          <a:ln>
            <a:noFill/>
          </a:ln>
          <a:effectLst>
            <a:outerShdw blurRad="292100" dist="139700" dir="2700000" algn="tl" rotWithShape="0">
              <a:srgbClr val="333333">
                <a:alpha val="65000"/>
              </a:srgbClr>
            </a:outerShdw>
          </a:effectLst>
        </p:spPr>
      </p:pic>
      <p:pic>
        <p:nvPicPr>
          <p:cNvPr id="37898" name="Picture 21" descr="Shielding.png"/>
          <p:cNvPicPr>
            <a:picLocks noChangeAspect="1"/>
          </p:cNvPicPr>
          <p:nvPr/>
        </p:nvPicPr>
        <p:blipFill>
          <a:blip r:embed="rId6"/>
          <a:srcRect/>
          <a:stretch>
            <a:fillRect/>
          </a:stretch>
        </p:blipFill>
        <p:spPr bwMode="auto">
          <a:xfrm>
            <a:off x="5257800" y="2362200"/>
            <a:ext cx="3757613" cy="3352800"/>
          </a:xfrm>
          <a:prstGeom prst="rect">
            <a:avLst/>
          </a:prstGeom>
          <a:noFill/>
          <a:ln w="9525">
            <a:noFill/>
            <a:miter lim="800000"/>
            <a:headEnd/>
            <a:tailEnd/>
          </a:ln>
        </p:spPr>
      </p:pic>
      <p:cxnSp>
        <p:nvCxnSpPr>
          <p:cNvPr id="23" name="Straight Connector 22"/>
          <p:cNvCxnSpPr>
            <a:stCxn id="25" idx="1"/>
          </p:cNvCxnSpPr>
          <p:nvPr/>
        </p:nvCxnSpPr>
        <p:spPr>
          <a:xfrm rot="10800000">
            <a:off x="0" y="4038600"/>
            <a:ext cx="3048000" cy="0"/>
          </a:xfrm>
          <a:prstGeom prst="line">
            <a:avLst/>
          </a:prstGeom>
          <a:ln w="44450" cap="sq" cmpd="sng">
            <a:solidFill>
              <a:schemeClr val="accent3"/>
            </a:solidFill>
            <a:prstDash val="lgDashDot"/>
            <a:round/>
          </a:ln>
        </p:spPr>
        <p:style>
          <a:lnRef idx="1">
            <a:schemeClr val="accent1"/>
          </a:lnRef>
          <a:fillRef idx="0">
            <a:schemeClr val="accent1"/>
          </a:fillRef>
          <a:effectRef idx="0">
            <a:schemeClr val="accent1"/>
          </a:effectRef>
          <a:fontRef idx="minor">
            <a:schemeClr val="tx1"/>
          </a:fontRef>
        </p:style>
      </p:cxnSp>
      <p:grpSp>
        <p:nvGrpSpPr>
          <p:cNvPr id="54" name="Group 53"/>
          <p:cNvGrpSpPr>
            <a:grpSpLocks/>
          </p:cNvGrpSpPr>
          <p:nvPr/>
        </p:nvGrpSpPr>
        <p:grpSpPr bwMode="auto">
          <a:xfrm>
            <a:off x="2971800" y="3657600"/>
            <a:ext cx="2286000" cy="2286000"/>
            <a:chOff x="2971800" y="3657600"/>
            <a:chExt cx="2286000" cy="2286000"/>
          </a:xfrm>
        </p:grpSpPr>
        <p:grpSp>
          <p:nvGrpSpPr>
            <p:cNvPr id="37911" name="Group 48"/>
            <p:cNvGrpSpPr>
              <a:grpSpLocks/>
            </p:cNvGrpSpPr>
            <p:nvPr/>
          </p:nvGrpSpPr>
          <p:grpSpPr bwMode="auto">
            <a:xfrm>
              <a:off x="3048000" y="3657600"/>
              <a:ext cx="2133600" cy="762000"/>
              <a:chOff x="3048000" y="3657600"/>
              <a:chExt cx="2133600" cy="762000"/>
            </a:xfrm>
          </p:grpSpPr>
          <p:sp>
            <p:nvSpPr>
              <p:cNvPr id="25" name="Rectangle 24"/>
              <p:cNvSpPr/>
              <p:nvPr/>
            </p:nvSpPr>
            <p:spPr>
              <a:xfrm>
                <a:off x="3048000" y="3657600"/>
                <a:ext cx="2133600" cy="762000"/>
              </a:xfrm>
              <a:prstGeom prst="rect">
                <a:avLst/>
              </a:prstGeom>
              <a:solidFill>
                <a:schemeClr val="accent3">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15" name="TextBox 25"/>
              <p:cNvSpPr txBox="1">
                <a:spLocks noChangeArrowheads="1"/>
              </p:cNvSpPr>
              <p:nvPr/>
            </p:nvSpPr>
            <p:spPr bwMode="auto">
              <a:xfrm>
                <a:off x="3048000" y="3810000"/>
                <a:ext cx="2133600" cy="584775"/>
              </a:xfrm>
              <a:prstGeom prst="rect">
                <a:avLst/>
              </a:prstGeom>
              <a:noFill/>
              <a:ln w="9525">
                <a:noFill/>
                <a:miter lim="800000"/>
                <a:headEnd/>
                <a:tailEnd/>
              </a:ln>
            </p:spPr>
            <p:txBody>
              <a:bodyPr>
                <a:spAutoFit/>
              </a:bodyPr>
              <a:lstStyle/>
              <a:p>
                <a:pPr algn="ctr"/>
                <a:r>
                  <a:rPr lang="en-US" sz="1600" b="1">
                    <a:latin typeface="Lucida Sans Unicode" pitchFamily="34" charset="0"/>
                  </a:rPr>
                  <a:t>Shielding Material </a:t>
                </a:r>
              </a:p>
              <a:p>
                <a:pPr algn="ctr"/>
                <a:r>
                  <a:rPr lang="en-US" sz="1600" b="1">
                    <a:latin typeface="Lucida Sans Unicode" pitchFamily="34" charset="0"/>
                  </a:rPr>
                  <a:t>(Polyethylene)</a:t>
                </a:r>
              </a:p>
            </p:txBody>
          </p:sp>
        </p:grpSp>
        <p:sp>
          <p:nvSpPr>
            <p:cNvPr id="50" name="Rectangle 49"/>
            <p:cNvSpPr/>
            <p:nvPr/>
          </p:nvSpPr>
          <p:spPr>
            <a:xfrm>
              <a:off x="2971800" y="3657600"/>
              <a:ext cx="76200" cy="2286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5181600" y="3657600"/>
              <a:ext cx="76200" cy="2286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3" name="Group 52"/>
          <p:cNvGrpSpPr>
            <a:grpSpLocks/>
          </p:cNvGrpSpPr>
          <p:nvPr/>
        </p:nvGrpSpPr>
        <p:grpSpPr bwMode="auto">
          <a:xfrm>
            <a:off x="5105400" y="3276600"/>
            <a:ext cx="3048000" cy="2657475"/>
            <a:chOff x="5105400" y="3276600"/>
            <a:chExt cx="3048000" cy="2656820"/>
          </a:xfrm>
        </p:grpSpPr>
        <p:cxnSp>
          <p:nvCxnSpPr>
            <p:cNvPr id="29" name="Curved Connector 28"/>
            <p:cNvCxnSpPr/>
            <p:nvPr/>
          </p:nvCxnSpPr>
          <p:spPr>
            <a:xfrm>
              <a:off x="5105400" y="3276600"/>
              <a:ext cx="1828800" cy="1447443"/>
            </a:xfrm>
            <a:prstGeom prst="curvedConnector3">
              <a:avLst>
                <a:gd name="adj1" fmla="val 50000"/>
              </a:avLst>
            </a:prstGeom>
            <a:ln w="44450" cap="sq">
              <a:solidFill>
                <a:schemeClr val="accent1">
                  <a:alpha val="80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950075" y="4590726"/>
              <a:ext cx="533400" cy="22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6934200" y="5181130"/>
              <a:ext cx="533400" cy="152362"/>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6477000" y="4952587"/>
              <a:ext cx="228600" cy="380906"/>
            </a:xfrm>
            <a:prstGeom prst="rect">
              <a:avLst/>
            </a:prstGeom>
            <a:solidFill>
              <a:schemeClr val="accent3"/>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620000" y="4952587"/>
              <a:ext cx="228600" cy="380906"/>
            </a:xfrm>
            <a:prstGeom prst="rect">
              <a:avLst/>
            </a:prstGeom>
            <a:solidFill>
              <a:schemeClr val="accent3"/>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6477000" y="4952587"/>
              <a:ext cx="1371600" cy="152362"/>
            </a:xfrm>
            <a:prstGeom prst="rect">
              <a:avLst/>
            </a:prstGeom>
            <a:solidFill>
              <a:schemeClr val="accent3"/>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TextBox 40"/>
            <p:cNvSpPr txBox="1"/>
            <p:nvPr/>
          </p:nvSpPr>
          <p:spPr>
            <a:xfrm>
              <a:off x="6248400" y="5409674"/>
              <a:ext cx="1905000" cy="523746"/>
            </a:xfrm>
            <a:prstGeom prst="rect">
              <a:avLst/>
            </a:prstGeom>
            <a:noFill/>
            <a:ln w="31750" cmpd="sng">
              <a:solidFill>
                <a:schemeClr val="tx2">
                  <a:lumMod val="60000"/>
                  <a:lumOff val="40000"/>
                </a:schemeClr>
              </a:solidFill>
            </a:ln>
            <a:effectLst/>
          </p:spPr>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rPr>
                <a:t>Use concrete floor as shielding</a:t>
              </a:r>
              <a:endParaRPr lang="en-US" sz="1400" b="1" dirty="0">
                <a:effectLst>
                  <a:outerShdw blurRad="38100" dist="38100" dir="2700000" algn="tl">
                    <a:srgbClr val="000000">
                      <a:alpha val="43137"/>
                    </a:srgbClr>
                  </a:outerShdw>
                </a:effectLst>
                <a:latin typeface="+mn-lt"/>
              </a:endParaRPr>
            </a:p>
          </p:txBody>
        </p:sp>
        <p:cxnSp>
          <p:nvCxnSpPr>
            <p:cNvPr id="42" name="Curved Connector 41"/>
            <p:cNvCxnSpPr/>
            <p:nvPr/>
          </p:nvCxnSpPr>
          <p:spPr>
            <a:xfrm>
              <a:off x="5257800" y="4419318"/>
              <a:ext cx="1143000" cy="533269"/>
            </a:xfrm>
            <a:prstGeom prst="curvedConnector3">
              <a:avLst>
                <a:gd name="adj1" fmla="val 50000"/>
              </a:avLst>
            </a:prstGeom>
            <a:ln w="44450" cap="sq">
              <a:solidFill>
                <a:schemeClr val="accent3"/>
              </a:solidFill>
              <a:headEnd type="none"/>
              <a:tailEnd type="arrow" w="med" len="lg"/>
            </a:ln>
            <a:effectLst>
              <a:outerShdw dist="381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5181600" y="5257312"/>
              <a:ext cx="1752600" cy="457087"/>
            </a:xfrm>
            <a:prstGeom prst="curvedConnector3">
              <a:avLst>
                <a:gd name="adj1" fmla="val 50000"/>
              </a:avLst>
            </a:prstGeom>
            <a:ln w="44450" cap="sq">
              <a:solidFill>
                <a:schemeClr val="accent2"/>
              </a:solidFill>
              <a:headEnd type="none"/>
              <a:tailEnd type="arrow" w="med" len="lg"/>
            </a:ln>
            <a:effectLst>
              <a:outerShdw blurRad="50800" dist="50800" dir="5400000" algn="ctr" rotWithShape="0">
                <a:schemeClr val="bg1">
                  <a:alpha val="69000"/>
                </a:scheme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6000"/>
                            </p:stCondLst>
                            <p:childTnLst>
                              <p:par>
                                <p:cTn id="10" presetID="53"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Effect transition="in" filter="fade">
                                      <p:cBhvr>
                                        <p:cTn id="14" dur="1000"/>
                                        <p:tgtEl>
                                          <p:spTgt spid="20"/>
                                        </p:tgtEl>
                                      </p:cBhvr>
                                    </p:animEffect>
                                  </p:childTnLst>
                                </p:cTn>
                              </p:par>
                            </p:childTnLst>
                          </p:cTn>
                        </p:par>
                        <p:par>
                          <p:cTn id="15" fill="hold">
                            <p:stCondLst>
                              <p:cond delay="7000"/>
                            </p:stCondLst>
                            <p:childTnLst>
                              <p:par>
                                <p:cTn id="16" presetID="53"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2000" fill="hold"/>
                                        <p:tgtEl>
                                          <p:spTgt spid="34"/>
                                        </p:tgtEl>
                                        <p:attrNameLst>
                                          <p:attrName>ppt_w</p:attrName>
                                        </p:attrNameLst>
                                      </p:cBhvr>
                                      <p:tavLst>
                                        <p:tav tm="0">
                                          <p:val>
                                            <p:fltVal val="0"/>
                                          </p:val>
                                        </p:tav>
                                        <p:tav tm="100000">
                                          <p:val>
                                            <p:strVal val="#ppt_w"/>
                                          </p:val>
                                        </p:tav>
                                      </p:tavLst>
                                    </p:anim>
                                    <p:anim calcmode="lin" valueType="num">
                                      <p:cBhvr>
                                        <p:cTn id="19" dur="2000" fill="hold"/>
                                        <p:tgtEl>
                                          <p:spTgt spid="34"/>
                                        </p:tgtEl>
                                        <p:attrNameLst>
                                          <p:attrName>ppt_h</p:attrName>
                                        </p:attrNameLst>
                                      </p:cBhvr>
                                      <p:tavLst>
                                        <p:tav tm="0">
                                          <p:val>
                                            <p:fltVal val="0"/>
                                          </p:val>
                                        </p:tav>
                                        <p:tav tm="100000">
                                          <p:val>
                                            <p:strVal val="#ppt_h"/>
                                          </p:val>
                                        </p:tav>
                                      </p:tavLst>
                                    </p:anim>
                                    <p:animEffect transition="in" filter="fade">
                                      <p:cBhvr>
                                        <p:cTn id="20" dur="2000"/>
                                        <p:tgtEl>
                                          <p:spTgt spid="34"/>
                                        </p:tgtEl>
                                      </p:cBhvr>
                                    </p:animEffect>
                                  </p:childTnLst>
                                </p:cTn>
                              </p:par>
                            </p:childTnLst>
                          </p:cTn>
                        </p:par>
                        <p:par>
                          <p:cTn id="21" fill="hold">
                            <p:stCondLst>
                              <p:cond delay="9000"/>
                            </p:stCondLst>
                            <p:childTnLst>
                              <p:par>
                                <p:cTn id="22" presetID="53"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Effect transition="in" filter="fade">
                                      <p:cBhvr>
                                        <p:cTn id="26" dur="1000"/>
                                        <p:tgtEl>
                                          <p:spTgt spid="21"/>
                                        </p:tgtEl>
                                      </p:cBhvr>
                                    </p:animEffect>
                                  </p:childTnLst>
                                </p:cTn>
                              </p:par>
                              <p:par>
                                <p:cTn id="27" presetID="53"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2000" fill="hold"/>
                                        <p:tgtEl>
                                          <p:spTgt spid="39"/>
                                        </p:tgtEl>
                                        <p:attrNameLst>
                                          <p:attrName>ppt_w</p:attrName>
                                        </p:attrNameLst>
                                      </p:cBhvr>
                                      <p:tavLst>
                                        <p:tav tm="0">
                                          <p:val>
                                            <p:fltVal val="0"/>
                                          </p:val>
                                        </p:tav>
                                        <p:tav tm="100000">
                                          <p:val>
                                            <p:strVal val="#ppt_w"/>
                                          </p:val>
                                        </p:tav>
                                      </p:tavLst>
                                    </p:anim>
                                    <p:anim calcmode="lin" valueType="num">
                                      <p:cBhvr>
                                        <p:cTn id="30" dur="2000" fill="hold"/>
                                        <p:tgtEl>
                                          <p:spTgt spid="39"/>
                                        </p:tgtEl>
                                        <p:attrNameLst>
                                          <p:attrName>ppt_h</p:attrName>
                                        </p:attrNameLst>
                                      </p:cBhvr>
                                      <p:tavLst>
                                        <p:tav tm="0">
                                          <p:val>
                                            <p:fltVal val="0"/>
                                          </p:val>
                                        </p:tav>
                                        <p:tav tm="100000">
                                          <p:val>
                                            <p:strVal val="#ppt_h"/>
                                          </p:val>
                                        </p:tav>
                                      </p:tavLst>
                                    </p:anim>
                                    <p:animEffect transition="in" filter="fade">
                                      <p:cBhvr>
                                        <p:cTn id="31" dur="2000"/>
                                        <p:tgtEl>
                                          <p:spTgt spid="39"/>
                                        </p:tgtEl>
                                      </p:cBhvr>
                                    </p:animEffect>
                                  </p:childTnLst>
                                </p:cTn>
                              </p:par>
                            </p:childTnLst>
                          </p:cTn>
                        </p:par>
                        <p:par>
                          <p:cTn id="32" fill="hold">
                            <p:stCondLst>
                              <p:cond delay="11000"/>
                            </p:stCondLst>
                            <p:childTnLst>
                              <p:par>
                                <p:cTn id="33" presetID="53" presetClass="entr" presetSubtype="0" fill="hold" nodeType="afterEffect">
                                  <p:stCondLst>
                                    <p:cond delay="2000"/>
                                  </p:stCondLst>
                                  <p:childTnLst>
                                    <p:set>
                                      <p:cBhvr>
                                        <p:cTn id="34" dur="1" fill="hold">
                                          <p:stCondLst>
                                            <p:cond delay="0"/>
                                          </p:stCondLst>
                                        </p:cTn>
                                        <p:tgtEl>
                                          <p:spTgt spid="54"/>
                                        </p:tgtEl>
                                        <p:attrNameLst>
                                          <p:attrName>style.visibility</p:attrName>
                                        </p:attrNameLst>
                                      </p:cBhvr>
                                      <p:to>
                                        <p:strVal val="visible"/>
                                      </p:to>
                                    </p:set>
                                    <p:anim calcmode="lin" valueType="num">
                                      <p:cBhvr>
                                        <p:cTn id="35" dur="2000" fill="hold"/>
                                        <p:tgtEl>
                                          <p:spTgt spid="54"/>
                                        </p:tgtEl>
                                        <p:attrNameLst>
                                          <p:attrName>ppt_w</p:attrName>
                                        </p:attrNameLst>
                                      </p:cBhvr>
                                      <p:tavLst>
                                        <p:tav tm="0">
                                          <p:val>
                                            <p:fltVal val="0"/>
                                          </p:val>
                                        </p:tav>
                                        <p:tav tm="100000">
                                          <p:val>
                                            <p:strVal val="#ppt_w"/>
                                          </p:val>
                                        </p:tav>
                                      </p:tavLst>
                                    </p:anim>
                                    <p:anim calcmode="lin" valueType="num">
                                      <p:cBhvr>
                                        <p:cTn id="36" dur="2000" fill="hold"/>
                                        <p:tgtEl>
                                          <p:spTgt spid="54"/>
                                        </p:tgtEl>
                                        <p:attrNameLst>
                                          <p:attrName>ppt_h</p:attrName>
                                        </p:attrNameLst>
                                      </p:cBhvr>
                                      <p:tavLst>
                                        <p:tav tm="0">
                                          <p:val>
                                            <p:fltVal val="0"/>
                                          </p:val>
                                        </p:tav>
                                        <p:tav tm="100000">
                                          <p:val>
                                            <p:strVal val="#ppt_h"/>
                                          </p:val>
                                        </p:tav>
                                      </p:tavLst>
                                    </p:anim>
                                    <p:animEffect transition="in" filter="fade">
                                      <p:cBhvr>
                                        <p:cTn id="37" dur="2000"/>
                                        <p:tgtEl>
                                          <p:spTgt spid="54"/>
                                        </p:tgtEl>
                                      </p:cBhvr>
                                    </p:animEffect>
                                  </p:childTnLst>
                                </p:cTn>
                              </p:par>
                            </p:childTnLst>
                          </p:cTn>
                        </p:par>
                        <p:par>
                          <p:cTn id="38" fill="hold">
                            <p:stCondLst>
                              <p:cond delay="15000"/>
                            </p:stCondLst>
                            <p:childTnLst>
                              <p:par>
                                <p:cTn id="39" presetID="3" presetClass="entr" presetSubtype="5" fill="hold" nodeType="afterEffect">
                                  <p:stCondLst>
                                    <p:cond delay="2000"/>
                                  </p:stCondLst>
                                  <p:childTnLst>
                                    <p:set>
                                      <p:cBhvr>
                                        <p:cTn id="40" dur="1" fill="hold">
                                          <p:stCondLst>
                                            <p:cond delay="0"/>
                                          </p:stCondLst>
                                        </p:cTn>
                                        <p:tgtEl>
                                          <p:spTgt spid="53"/>
                                        </p:tgtEl>
                                        <p:attrNameLst>
                                          <p:attrName>style.visibility</p:attrName>
                                        </p:attrNameLst>
                                      </p:cBhvr>
                                      <p:to>
                                        <p:strVal val="visible"/>
                                      </p:to>
                                    </p:set>
                                    <p:animEffect transition="in" filter="blinds(vertical)">
                                      <p:cBhvr>
                                        <p:cTn id="4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4648200"/>
          </a:xfrm>
        </p:spPr>
        <p:txBody>
          <a:bodyPr>
            <a:noAutofit/>
          </a:bodyPr>
          <a:lstStyle/>
          <a:p>
            <a:pPr marL="365760" indent="-256032" fontAlgn="auto">
              <a:spcAft>
                <a:spcPts val="0"/>
              </a:spcAft>
              <a:buFont typeface="Wingdings 3"/>
              <a:buNone/>
              <a:defRPr/>
            </a:pPr>
            <a:r>
              <a:rPr lang="en-US" sz="2800" u="sng" dirty="0" smtClean="0">
                <a:solidFill>
                  <a:srgbClr val="595959"/>
                </a:solidFill>
              </a:rPr>
              <a:t>Tagger Microscope:</a:t>
            </a: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Performance Features Under Test</a:t>
            </a:r>
          </a:p>
          <a:p>
            <a:pPr marL="365760" indent="-256032" fontAlgn="auto">
              <a:spcAft>
                <a:spcPts val="0"/>
              </a:spcAft>
              <a:buClr>
                <a:schemeClr val="accent2"/>
              </a:buClr>
              <a:buFont typeface="Wingdings 3"/>
              <a:buNone/>
              <a:defRPr/>
            </a:pPr>
            <a:endParaRPr lang="en-US" sz="800" dirty="0" smtClean="0">
              <a:solidFill>
                <a:srgbClr val="595959"/>
              </a:solidFill>
            </a:endParaRPr>
          </a:p>
          <a:p>
            <a:pPr marL="621792" lvl="1" fontAlgn="auto">
              <a:spcBef>
                <a:spcPts val="324"/>
              </a:spcBef>
              <a:spcAft>
                <a:spcPts val="0"/>
              </a:spcAft>
              <a:buClr>
                <a:schemeClr val="accent2"/>
              </a:buClr>
              <a:buFont typeface="Arial" pitchFamily="34" charset="0"/>
              <a:buChar char="•"/>
              <a:defRPr/>
            </a:pPr>
            <a:r>
              <a:rPr lang="en-US" sz="2000" dirty="0" smtClean="0">
                <a:solidFill>
                  <a:srgbClr val="595959"/>
                </a:solidFill>
              </a:rPr>
              <a:t>Detector Alignment</a:t>
            </a: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Simulations show that when fiber axis is aligned to &lt; 3</a:t>
            </a:r>
            <a:r>
              <a:rPr lang="en-US" sz="1600" baseline="30000" dirty="0" smtClean="0">
                <a:solidFill>
                  <a:srgbClr val="595959"/>
                </a:solidFill>
              </a:rPr>
              <a:t>o</a:t>
            </a:r>
            <a:r>
              <a:rPr lang="en-US" sz="1600" dirty="0" smtClean="0">
                <a:solidFill>
                  <a:srgbClr val="595959"/>
                </a:solidFill>
              </a:rPr>
              <a:t>  of the e</a:t>
            </a:r>
            <a:r>
              <a:rPr lang="en-US" sz="1600" baseline="30000" dirty="0" smtClean="0">
                <a:solidFill>
                  <a:srgbClr val="595959"/>
                </a:solidFill>
              </a:rPr>
              <a:t>-</a:t>
            </a:r>
            <a:r>
              <a:rPr lang="en-US" sz="1600" dirty="0" smtClean="0">
                <a:solidFill>
                  <a:srgbClr val="595959"/>
                </a:solidFill>
              </a:rPr>
              <a:t> trajectory  ⇒ Adjacent signal amplitudes have a factor of 3 separation</a:t>
            </a: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Bench tests demonstrate alignment &lt; 0.2</a:t>
            </a:r>
            <a:r>
              <a:rPr lang="en-US" sz="1600" baseline="30000" dirty="0" smtClean="0">
                <a:solidFill>
                  <a:srgbClr val="595959"/>
                </a:solidFill>
              </a:rPr>
              <a:t>o</a:t>
            </a:r>
          </a:p>
          <a:p>
            <a:pPr marL="859536" lvl="2" fontAlgn="auto">
              <a:spcAft>
                <a:spcPts val="0"/>
              </a:spcAft>
              <a:buFont typeface="Arial" pitchFamily="34" charset="0"/>
              <a:buChar char="•"/>
              <a:defRPr/>
            </a:pPr>
            <a:endParaRPr lang="en-US" sz="1800" dirty="0" smtClean="0">
              <a:solidFill>
                <a:srgbClr val="595959"/>
              </a:solidFill>
            </a:endParaRPr>
          </a:p>
          <a:p>
            <a:pPr marL="621792" lvl="1" fontAlgn="auto">
              <a:spcBef>
                <a:spcPts val="324"/>
              </a:spcBef>
              <a:spcAft>
                <a:spcPts val="0"/>
              </a:spcAft>
              <a:buClr>
                <a:schemeClr val="accent2"/>
              </a:buClr>
              <a:buFont typeface="Arial" pitchFamily="34" charset="0"/>
              <a:buChar char="•"/>
              <a:defRPr/>
            </a:pPr>
            <a:r>
              <a:rPr lang="en-US" sz="2000" dirty="0" smtClean="0">
                <a:solidFill>
                  <a:srgbClr val="595959"/>
                </a:solidFill>
              </a:rPr>
              <a:t>Readout</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First time SiPM signal will be read out with the designated GlueX </a:t>
            </a:r>
            <a:r>
              <a:rPr lang="en-US" sz="1800" dirty="0" err="1" smtClean="0">
                <a:solidFill>
                  <a:srgbClr val="595959"/>
                </a:solidFill>
              </a:rPr>
              <a:t>fADC</a:t>
            </a:r>
            <a:r>
              <a:rPr lang="en-US" sz="1800" dirty="0" smtClean="0">
                <a:solidFill>
                  <a:srgbClr val="595959"/>
                </a:solidFill>
              </a:rPr>
              <a:t> and F1TDC modules</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Examine the output on the equipment actually intended for reading out this detector</a:t>
            </a:r>
          </a:p>
          <a:p>
            <a:pPr marL="621792" lvl="1" fontAlgn="auto">
              <a:spcBef>
                <a:spcPts val="324"/>
              </a:spcBef>
              <a:spcAft>
                <a:spcPts val="0"/>
              </a:spcAft>
              <a:buFont typeface="Verdana"/>
              <a:buChar char="◦"/>
              <a:defRPr/>
            </a:pPr>
            <a:endParaRPr lang="en-US" dirty="0" smtClean="0">
              <a:solidFill>
                <a:srgbClr val="595959"/>
              </a:solidFill>
            </a:endParaRPr>
          </a:p>
        </p:txBody>
      </p:sp>
      <p:sp>
        <p:nvSpPr>
          <p:cNvPr id="39938"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7AB7334-C7F1-4FBE-9D3F-1EB5DC14BD23}" type="slidenum">
              <a:rPr lang="fr-CA"/>
              <a:pPr fontAlgn="base">
                <a:spcBef>
                  <a:spcPct val="0"/>
                </a:spcBef>
                <a:spcAft>
                  <a:spcPct val="0"/>
                </a:spcAft>
              </a:pPr>
              <a:t>13</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39940"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6" name="Picture 5" descr="Exterior_View.jpg"/>
          <p:cNvPicPr>
            <a:picLocks noChangeAspect="1"/>
          </p:cNvPicPr>
          <p:nvPr/>
        </p:nvPicPr>
        <p:blipFill>
          <a:blip r:embed="rId3"/>
          <a:stretch>
            <a:fillRect/>
          </a:stretch>
        </p:blipFill>
        <p:spPr>
          <a:xfrm>
            <a:off x="76200" y="1447800"/>
            <a:ext cx="2133600"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9942" name="Group 15"/>
          <p:cNvGrpSpPr>
            <a:grpSpLocks/>
          </p:cNvGrpSpPr>
          <p:nvPr/>
        </p:nvGrpSpPr>
        <p:grpSpPr bwMode="auto">
          <a:xfrm>
            <a:off x="76200" y="3887788"/>
            <a:ext cx="3200400" cy="1522412"/>
            <a:chOff x="76200" y="3887975"/>
            <a:chExt cx="3200400" cy="1522225"/>
          </a:xfrm>
        </p:grpSpPr>
        <p:grpSp>
          <p:nvGrpSpPr>
            <p:cNvPr id="39943" name="Group 13"/>
            <p:cNvGrpSpPr>
              <a:grpSpLocks/>
            </p:cNvGrpSpPr>
            <p:nvPr/>
          </p:nvGrpSpPr>
          <p:grpSpPr bwMode="auto">
            <a:xfrm>
              <a:off x="76200" y="3887975"/>
              <a:ext cx="2743200" cy="1293625"/>
              <a:chOff x="0" y="3707774"/>
              <a:chExt cx="2743200" cy="1293625"/>
            </a:xfrm>
          </p:grpSpPr>
          <p:pic>
            <p:nvPicPr>
              <p:cNvPr id="39945" name="Picture 11" descr="Beta-angle.png"/>
              <p:cNvPicPr>
                <a:picLocks noChangeAspect="1"/>
              </p:cNvPicPr>
              <p:nvPr/>
            </p:nvPicPr>
            <p:blipFill>
              <a:blip r:embed="rId4"/>
              <a:srcRect/>
              <a:stretch>
                <a:fillRect/>
              </a:stretch>
            </p:blipFill>
            <p:spPr bwMode="auto">
              <a:xfrm>
                <a:off x="76200" y="3707774"/>
                <a:ext cx="2667000" cy="1192637"/>
              </a:xfrm>
              <a:prstGeom prst="rect">
                <a:avLst/>
              </a:prstGeom>
              <a:noFill/>
              <a:ln w="9525">
                <a:noFill/>
                <a:miter lim="800000"/>
                <a:headEnd/>
                <a:tailEnd/>
              </a:ln>
            </p:spPr>
          </p:pic>
          <p:sp>
            <p:nvSpPr>
              <p:cNvPr id="39946" name="TextBox 12"/>
              <p:cNvSpPr txBox="1">
                <a:spLocks noChangeArrowheads="1"/>
              </p:cNvSpPr>
              <p:nvPr/>
            </p:nvSpPr>
            <p:spPr bwMode="auto">
              <a:xfrm>
                <a:off x="0" y="4724400"/>
                <a:ext cx="1676400" cy="276999"/>
              </a:xfrm>
              <a:prstGeom prst="rect">
                <a:avLst/>
              </a:prstGeom>
              <a:noFill/>
              <a:ln w="9525">
                <a:noFill/>
                <a:miter lim="800000"/>
                <a:headEnd/>
                <a:tailEnd/>
              </a:ln>
            </p:spPr>
            <p:txBody>
              <a:bodyPr>
                <a:spAutoFit/>
              </a:bodyPr>
              <a:lstStyle/>
              <a:p>
                <a:r>
                  <a:rPr lang="en-US" sz="1200" b="1">
                    <a:solidFill>
                      <a:srgbClr val="002060"/>
                    </a:solidFill>
                    <a:latin typeface="Lucida Sans Unicode" pitchFamily="34" charset="0"/>
                  </a:rPr>
                  <a:t>Fiber Bundle D.o.F.</a:t>
                </a:r>
              </a:p>
            </p:txBody>
          </p:sp>
        </p:grpSp>
        <p:sp>
          <p:nvSpPr>
            <p:cNvPr id="39944" name="TextBox 14"/>
            <p:cNvSpPr txBox="1">
              <a:spLocks noChangeArrowheads="1"/>
            </p:cNvSpPr>
            <p:nvPr/>
          </p:nvSpPr>
          <p:spPr bwMode="auto">
            <a:xfrm>
              <a:off x="2057400" y="5010090"/>
              <a:ext cx="1219200" cy="400110"/>
            </a:xfrm>
            <a:prstGeom prst="rect">
              <a:avLst/>
            </a:prstGeom>
            <a:noFill/>
            <a:ln w="9525">
              <a:noFill/>
              <a:miter lim="800000"/>
              <a:headEnd/>
              <a:tailEnd/>
            </a:ln>
          </p:spPr>
          <p:txBody>
            <a:bodyPr>
              <a:spAutoFit/>
            </a:bodyPr>
            <a:lstStyle/>
            <a:p>
              <a:pPr algn="ctr"/>
              <a:r>
                <a:rPr lang="en-US" sz="1000" b="1">
                  <a:latin typeface="Lucida Sans Unicode" pitchFamily="34" charset="0"/>
                </a:rPr>
                <a:t>e</a:t>
              </a:r>
              <a:r>
                <a:rPr lang="en-US" sz="1000" b="1" baseline="30000">
                  <a:latin typeface="Lucida Sans Unicode" pitchFamily="34" charset="0"/>
                </a:rPr>
                <a:t>-</a:t>
              </a:r>
              <a:r>
                <a:rPr lang="en-US" sz="1000" b="1">
                  <a:latin typeface="Lucida Sans Unicode" pitchFamily="34" charset="0"/>
                </a:rPr>
                <a:t> </a:t>
              </a:r>
            </a:p>
            <a:p>
              <a:pPr algn="ctr"/>
              <a:r>
                <a:rPr lang="en-US" sz="1000" b="1">
                  <a:latin typeface="Lucida Sans Unicode" pitchFamily="34" charset="0"/>
                </a:rPr>
                <a:t>Trajectory</a:t>
              </a:r>
              <a:endParaRPr lang="en-US" sz="1000" b="1" baseline="30000">
                <a:latin typeface="Lucida Sans Unicode"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495800"/>
          </a:xfrm>
        </p:spPr>
        <p:txBody>
          <a:bodyPr>
            <a:noAutofit/>
          </a:bodyPr>
          <a:lstStyle/>
          <a:p>
            <a:pPr marL="365760" indent="-256032" fontAlgn="auto">
              <a:spcAft>
                <a:spcPts val="0"/>
              </a:spcAft>
              <a:buFont typeface="Wingdings 3"/>
              <a:buNone/>
              <a:defRPr/>
            </a:pPr>
            <a:r>
              <a:rPr lang="en-US" sz="2800" u="sng" dirty="0" smtClean="0">
                <a:solidFill>
                  <a:srgbClr val="595959"/>
                </a:solidFill>
              </a:rPr>
              <a:t>Tagger Microscope:</a:t>
            </a: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Performance Features Under Test</a:t>
            </a:r>
          </a:p>
          <a:p>
            <a:pPr marL="365760" indent="-256032" fontAlgn="auto">
              <a:spcAft>
                <a:spcPts val="0"/>
              </a:spcAft>
              <a:buClr>
                <a:schemeClr val="accent2"/>
              </a:buClr>
              <a:buFont typeface="Wingdings 3"/>
              <a:buNone/>
              <a:defRPr/>
            </a:pPr>
            <a:endParaRPr lang="en-US" sz="800" dirty="0" smtClean="0">
              <a:solidFill>
                <a:srgbClr val="595959"/>
              </a:solidFill>
            </a:endParaRPr>
          </a:p>
          <a:p>
            <a:pPr marL="621792" lvl="1" fontAlgn="auto">
              <a:spcBef>
                <a:spcPts val="324"/>
              </a:spcBef>
              <a:spcAft>
                <a:spcPts val="0"/>
              </a:spcAft>
              <a:buClr>
                <a:schemeClr val="accent2"/>
              </a:buClr>
              <a:buFont typeface="Arial" pitchFamily="34" charset="0"/>
              <a:buChar char="•"/>
              <a:defRPr/>
            </a:pPr>
            <a:r>
              <a:rPr lang="en-US" sz="2000" dirty="0" smtClean="0">
                <a:solidFill>
                  <a:srgbClr val="595959"/>
                </a:solidFill>
              </a:rPr>
              <a:t>Time Resolution</a:t>
            </a:r>
          </a:p>
          <a:p>
            <a:pPr marL="859536" lvl="2" fontAlgn="auto">
              <a:spcAft>
                <a:spcPts val="0"/>
              </a:spcAft>
              <a:buClr>
                <a:schemeClr val="accent3"/>
              </a:buClr>
              <a:buSzPct val="65000"/>
              <a:buFont typeface="Wingdings" pitchFamily="2" charset="2"/>
              <a:buChar char="Ø"/>
              <a:defRPr/>
            </a:pPr>
            <a:r>
              <a:rPr lang="en-US" sz="1600" b="1" dirty="0" smtClean="0">
                <a:solidFill>
                  <a:srgbClr val="595959"/>
                </a:solidFill>
              </a:rPr>
              <a:t>Requirement</a:t>
            </a:r>
            <a:r>
              <a:rPr lang="en-US" sz="1600" dirty="0" smtClean="0">
                <a:solidFill>
                  <a:srgbClr val="595959"/>
                </a:solidFill>
              </a:rPr>
              <a:t>: 200ps time resolution</a:t>
            </a: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BCF-20 SciFi → decay time 2.7ns</a:t>
            </a: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Collective photon emission time uncertainty goes as:</a:t>
            </a:r>
          </a:p>
          <a:p>
            <a:pPr lvl="5">
              <a:buSzPct val="65000"/>
              <a:buFont typeface="Wingdings 2"/>
              <a:buNone/>
              <a:defRPr/>
            </a:pPr>
            <a:r>
              <a:rPr lang="en-US" dirty="0" smtClean="0">
                <a:solidFill>
                  <a:srgbClr val="595959"/>
                </a:solidFill>
              </a:rPr>
              <a:t>		2.7ns / √(N</a:t>
            </a:r>
            <a:r>
              <a:rPr lang="el-GR" baseline="-25000" dirty="0" smtClean="0">
                <a:solidFill>
                  <a:srgbClr val="595959"/>
                </a:solidFill>
                <a:latin typeface="GreekC_IV25"/>
                <a:cs typeface="GreekC_IV25"/>
              </a:rPr>
              <a:t>γ</a:t>
            </a:r>
            <a:r>
              <a:rPr lang="en-US" dirty="0" smtClean="0">
                <a:solidFill>
                  <a:srgbClr val="595959"/>
                </a:solidFill>
                <a:latin typeface="GreekC_IV25"/>
                <a:cs typeface="GreekC_IV25"/>
              </a:rPr>
              <a:t>)</a:t>
            </a:r>
          </a:p>
          <a:p>
            <a:pPr lvl="5">
              <a:buSzPct val="65000"/>
              <a:buFont typeface="Wingdings 2"/>
              <a:buNone/>
              <a:defRPr/>
            </a:pPr>
            <a:endParaRPr lang="en-US" dirty="0" smtClean="0">
              <a:solidFill>
                <a:srgbClr val="595959"/>
              </a:solidFill>
            </a:endParaRPr>
          </a:p>
          <a:p>
            <a:pPr marL="859536" lvl="2" fontAlgn="auto">
              <a:spcAft>
                <a:spcPts val="0"/>
              </a:spcAft>
              <a:buFont typeface="Wingdings 2"/>
              <a:buNone/>
              <a:defRPr/>
            </a:pPr>
            <a:r>
              <a:rPr lang="en-US" sz="1800" dirty="0" smtClean="0">
                <a:solidFill>
                  <a:srgbClr val="595959"/>
                </a:solidFill>
                <a:cs typeface="Lucida Sans Unicode"/>
              </a:rPr>
              <a:t>	⇒ Minimum of 183 detected photons is required 	         	   to meet 200ps time resolution specification</a:t>
            </a:r>
          </a:p>
          <a:p>
            <a:pPr marL="859536" lvl="2" fontAlgn="auto">
              <a:spcAft>
                <a:spcPts val="0"/>
              </a:spcAft>
              <a:buFont typeface="Wingdings 2"/>
              <a:buNone/>
              <a:defRPr/>
            </a:pPr>
            <a:endParaRPr lang="en-US" sz="1600" dirty="0" smtClean="0">
              <a:solidFill>
                <a:srgbClr val="595959"/>
              </a:solidFill>
            </a:endParaRP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Simulations predict the mean photoelectron count &gt; 300</a:t>
            </a:r>
          </a:p>
        </p:txBody>
      </p:sp>
      <p:sp>
        <p:nvSpPr>
          <p:cNvPr id="41986"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0ED42A1-A667-4C83-9E28-D726D1956DAC}" type="slidenum">
              <a:rPr lang="fr-CA"/>
              <a:pPr fontAlgn="base">
                <a:spcBef>
                  <a:spcPct val="0"/>
                </a:spcBef>
                <a:spcAft>
                  <a:spcPct val="0"/>
                </a:spcAft>
              </a:pPr>
              <a:t>14</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41988"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6" name="Picture 5" descr="Exterior_View.jpg"/>
          <p:cNvPicPr>
            <a:picLocks noChangeAspect="1"/>
          </p:cNvPicPr>
          <p:nvPr/>
        </p:nvPicPr>
        <p:blipFill>
          <a:blip r:embed="rId3"/>
          <a:stretch>
            <a:fillRect/>
          </a:stretch>
        </p:blipFill>
        <p:spPr>
          <a:xfrm>
            <a:off x="153988" y="2819400"/>
            <a:ext cx="2665412"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5257800"/>
          </a:xfrm>
        </p:spPr>
        <p:txBody>
          <a:bodyPr>
            <a:noAutofit/>
          </a:bodyPr>
          <a:lstStyle/>
          <a:p>
            <a:pPr marL="365760" indent="-256032" fontAlgn="auto">
              <a:spcAft>
                <a:spcPts val="0"/>
              </a:spcAft>
              <a:buFont typeface="Wingdings 3"/>
              <a:buNone/>
              <a:defRPr/>
            </a:pPr>
            <a:r>
              <a:rPr lang="en-US" sz="2800" u="sng" dirty="0" smtClean="0">
                <a:solidFill>
                  <a:srgbClr val="595959"/>
                </a:solidFill>
              </a:rPr>
              <a:t>Tagger Microscope:</a:t>
            </a: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Performance Features Under Test</a:t>
            </a:r>
          </a:p>
          <a:p>
            <a:pPr marL="365760" indent="-256032" fontAlgn="auto">
              <a:spcAft>
                <a:spcPts val="0"/>
              </a:spcAft>
              <a:buClr>
                <a:schemeClr val="accent2"/>
              </a:buClr>
              <a:buFont typeface="Wingdings 3"/>
              <a:buNone/>
              <a:defRPr/>
            </a:pPr>
            <a:endParaRPr lang="en-US" sz="800" dirty="0" smtClean="0">
              <a:solidFill>
                <a:srgbClr val="595959"/>
              </a:solidFill>
            </a:endParaRPr>
          </a:p>
          <a:p>
            <a:pPr marL="621792" lvl="1" fontAlgn="auto">
              <a:spcBef>
                <a:spcPts val="324"/>
              </a:spcBef>
              <a:spcAft>
                <a:spcPts val="0"/>
              </a:spcAft>
              <a:buClr>
                <a:schemeClr val="accent2"/>
              </a:buClr>
              <a:buFont typeface="Arial" pitchFamily="34" charset="0"/>
              <a:buChar char="•"/>
              <a:defRPr/>
            </a:pPr>
            <a:r>
              <a:rPr lang="en-US" sz="2000" dirty="0" smtClean="0">
                <a:solidFill>
                  <a:srgbClr val="595959"/>
                </a:solidFill>
              </a:rPr>
              <a:t>Efficiency</a:t>
            </a: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Random arrival, in a single channel, of tagging e</a:t>
            </a:r>
            <a:r>
              <a:rPr lang="en-US" sz="1600" baseline="30000" dirty="0" smtClean="0">
                <a:solidFill>
                  <a:srgbClr val="595959"/>
                </a:solidFill>
              </a:rPr>
              <a:t>-</a:t>
            </a:r>
            <a:r>
              <a:rPr lang="en-US" sz="1600" dirty="0" smtClean="0">
                <a:solidFill>
                  <a:srgbClr val="595959"/>
                </a:solidFill>
              </a:rPr>
              <a:t> result in the occasional overlap of these finite pulses</a:t>
            </a:r>
          </a:p>
          <a:p>
            <a:pPr lvl="3" fontAlgn="auto">
              <a:spcAft>
                <a:spcPts val="0"/>
              </a:spcAft>
              <a:buClr>
                <a:schemeClr val="accent3"/>
              </a:buClr>
              <a:buSzPct val="65000"/>
              <a:buFont typeface="Wingdings 2"/>
              <a:buNone/>
              <a:defRPr/>
            </a:pPr>
            <a:r>
              <a:rPr lang="en-US" sz="1600" dirty="0" smtClean="0">
                <a:solidFill>
                  <a:srgbClr val="595959"/>
                </a:solidFill>
                <a:cs typeface="Lucida Sans Unicode"/>
              </a:rPr>
              <a:t>⇒ Resulting in the inability to resolve the two leading edges </a:t>
            </a:r>
            <a:endParaRPr lang="en-US" sz="1600" dirty="0" smtClean="0">
              <a:solidFill>
                <a:srgbClr val="595959"/>
              </a:solidFill>
            </a:endParaRPr>
          </a:p>
          <a:p>
            <a:pPr marL="859536" lvl="2" fontAlgn="auto">
              <a:spcAft>
                <a:spcPts val="0"/>
              </a:spcAft>
              <a:buClr>
                <a:schemeClr val="accent3"/>
              </a:buClr>
              <a:buSzPct val="65000"/>
              <a:buFont typeface="Wingdings" pitchFamily="2" charset="2"/>
              <a:buChar char="Ø"/>
              <a:defRPr/>
            </a:pPr>
            <a:r>
              <a:rPr lang="en-US" sz="1600" dirty="0" smtClean="0">
                <a:solidFill>
                  <a:srgbClr val="595959"/>
                </a:solidFill>
              </a:rPr>
              <a:t>While calculations are effective → measurement of the pulse selection efficiency fed by pulses from an e</a:t>
            </a:r>
            <a:r>
              <a:rPr lang="en-US" sz="1600" baseline="30000" dirty="0" smtClean="0">
                <a:solidFill>
                  <a:srgbClr val="595959"/>
                </a:solidFill>
              </a:rPr>
              <a:t>-</a:t>
            </a:r>
            <a:r>
              <a:rPr lang="en-US" sz="1600" dirty="0" smtClean="0">
                <a:solidFill>
                  <a:srgbClr val="595959"/>
                </a:solidFill>
              </a:rPr>
              <a:t> beam would be extremely useful</a:t>
            </a:r>
          </a:p>
          <a:p>
            <a:pPr marL="859536" lvl="2" fontAlgn="auto">
              <a:spcAft>
                <a:spcPts val="0"/>
              </a:spcAft>
              <a:buClr>
                <a:schemeClr val="accent3"/>
              </a:buClr>
              <a:buSzPct val="65000"/>
              <a:buFont typeface="Wingdings 2"/>
              <a:buNone/>
              <a:defRPr/>
            </a:pPr>
            <a:endParaRPr lang="en-US" sz="800" dirty="0" smtClean="0">
              <a:solidFill>
                <a:srgbClr val="595959"/>
              </a:solidFill>
            </a:endParaRPr>
          </a:p>
          <a:p>
            <a:pPr marL="621792" lvl="1" fontAlgn="auto">
              <a:spcBef>
                <a:spcPts val="324"/>
              </a:spcBef>
              <a:spcAft>
                <a:spcPts val="0"/>
              </a:spcAft>
              <a:buClr>
                <a:schemeClr val="accent2"/>
              </a:buClr>
              <a:buFont typeface="Arial" pitchFamily="34" charset="0"/>
              <a:buChar char="•"/>
              <a:defRPr/>
            </a:pPr>
            <a:r>
              <a:rPr lang="en-US" sz="2000" dirty="0" smtClean="0">
                <a:solidFill>
                  <a:srgbClr val="595959"/>
                </a:solidFill>
              </a:rPr>
              <a:t>Cross-talk</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Need to investigate the degree of cross-talk between channels in a live beam</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Measure electronic cross-talk on the Amp. Board</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Measure optical cross-talk between adjacent fiber-SiPM junctions </a:t>
            </a:r>
          </a:p>
          <a:p>
            <a:pPr marL="621792" lvl="1" fontAlgn="auto">
              <a:spcBef>
                <a:spcPts val="324"/>
              </a:spcBef>
              <a:spcAft>
                <a:spcPts val="0"/>
              </a:spcAft>
              <a:buFont typeface="Verdana"/>
              <a:buChar char="◦"/>
              <a:defRPr/>
            </a:pPr>
            <a:endParaRPr lang="en-US" dirty="0" smtClean="0">
              <a:solidFill>
                <a:srgbClr val="595959"/>
              </a:solidFill>
            </a:endParaRPr>
          </a:p>
        </p:txBody>
      </p:sp>
      <p:sp>
        <p:nvSpPr>
          <p:cNvPr id="44034"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ECC4742-6CA7-4750-BBD3-5A37E7FC6C66}" type="slidenum">
              <a:rPr lang="fr-CA"/>
              <a:pPr fontAlgn="base">
                <a:spcBef>
                  <a:spcPct val="0"/>
                </a:spcBef>
                <a:spcAft>
                  <a:spcPct val="0"/>
                </a:spcAft>
              </a:pPr>
              <a:t>15</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44036"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A0FF25-4D56-4BAE-A578-7039C291B7DC}" type="slidenum">
              <a:rPr lang="fr-CA"/>
              <a:pPr fontAlgn="base">
                <a:spcBef>
                  <a:spcPct val="0"/>
                </a:spcBef>
                <a:spcAft>
                  <a:spcPct val="0"/>
                </a:spcAft>
              </a:pPr>
              <a:t>16</a:t>
            </a:fld>
            <a:endParaRPr lang="fr-CA"/>
          </a:p>
        </p:txBody>
      </p:sp>
      <p:sp>
        <p:nvSpPr>
          <p:cNvPr id="3076" name="Titre 1"/>
          <p:cNvSpPr>
            <a:spLocks noGrp="1"/>
          </p:cNvSpPr>
          <p:nvPr>
            <p:ph type="title"/>
          </p:nvPr>
        </p:nvSpPr>
        <p:spPr>
          <a:xfrm>
            <a:off x="381000" y="274638"/>
            <a:ext cx="8405813" cy="715962"/>
          </a:xfrm>
        </p:spPr>
        <p:txBody>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pic>
        <p:nvPicPr>
          <p:cNvPr id="46083" name="Picture 5" descr="Exterior_View.jpg"/>
          <p:cNvPicPr>
            <a:picLocks noChangeAspect="1"/>
          </p:cNvPicPr>
          <p:nvPr/>
        </p:nvPicPr>
        <p:blipFill>
          <a:blip r:embed="rId3">
            <a:lum bright="20000" contrast="10000"/>
          </a:blip>
          <a:srcRect/>
          <a:stretch>
            <a:fillRect/>
          </a:stretch>
        </p:blipFill>
        <p:spPr bwMode="auto">
          <a:xfrm>
            <a:off x="3048000" y="3921125"/>
            <a:ext cx="3101975" cy="2327275"/>
          </a:xfrm>
          <a:prstGeom prst="rect">
            <a:avLst/>
          </a:prstGeom>
          <a:noFill/>
          <a:ln w="9525">
            <a:noFill/>
            <a:miter lim="800000"/>
            <a:headEnd/>
            <a:tailEnd/>
          </a:ln>
        </p:spPr>
      </p:pic>
      <p:sp>
        <p:nvSpPr>
          <p:cNvPr id="46084"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46085" name="Picture 9" descr="Wedge-Layout-in-Insulator-Closeup.jpg"/>
          <p:cNvPicPr>
            <a:picLocks noChangeAspect="1"/>
          </p:cNvPicPr>
          <p:nvPr/>
        </p:nvPicPr>
        <p:blipFill>
          <a:blip r:embed="rId4">
            <a:lum bright="14000" contrast="-6000"/>
          </a:blip>
          <a:srcRect/>
          <a:stretch>
            <a:fillRect/>
          </a:stretch>
        </p:blipFill>
        <p:spPr bwMode="auto">
          <a:xfrm>
            <a:off x="3581400" y="914400"/>
            <a:ext cx="3503613" cy="2627313"/>
          </a:xfrm>
          <a:prstGeom prst="rect">
            <a:avLst/>
          </a:prstGeom>
          <a:noFill/>
          <a:ln w="9525">
            <a:noFill/>
            <a:miter lim="800000"/>
            <a:headEnd/>
            <a:tailEnd/>
          </a:ln>
        </p:spPr>
      </p:pic>
      <p:sp>
        <p:nvSpPr>
          <p:cNvPr id="46086" name="TextBox 11"/>
          <p:cNvSpPr txBox="1">
            <a:spLocks noChangeArrowheads="1"/>
          </p:cNvSpPr>
          <p:nvPr/>
        </p:nvSpPr>
        <p:spPr bwMode="auto">
          <a:xfrm>
            <a:off x="304800" y="16002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pic>
        <p:nvPicPr>
          <p:cNvPr id="25" name="Picture 24" descr="Sealed-Prototype1.JPG"/>
          <p:cNvPicPr>
            <a:picLocks noChangeAspect="1"/>
          </p:cNvPicPr>
          <p:nvPr/>
        </p:nvPicPr>
        <p:blipFill>
          <a:blip r:embed="rId5"/>
          <a:stretch>
            <a:fillRect/>
          </a:stretch>
        </p:blipFill>
        <p:spPr>
          <a:xfrm>
            <a:off x="5105400" y="2133600"/>
            <a:ext cx="1163638" cy="633413"/>
          </a:xfrm>
          <a:prstGeom prst="rect">
            <a:avLst/>
          </a:prstGeom>
          <a:ln w="50800" cap="sq">
            <a:solidFill>
              <a:schemeClr val="accent3"/>
            </a:solidFill>
            <a:prstDash val="solid"/>
            <a:miter lim="800000"/>
          </a:ln>
          <a:effectLst>
            <a:outerShdw blurRad="50800" dist="38100" dir="2700000" algn="tl" rotWithShape="0">
              <a:srgbClr val="000000">
                <a:alpha val="43000"/>
              </a:srgbClr>
            </a:outerShdw>
          </a:effectLst>
        </p:spPr>
      </p:pic>
      <p:pic>
        <p:nvPicPr>
          <p:cNvPr id="26" name="Picture 25" descr="Prototype-side-view.JPG"/>
          <p:cNvPicPr>
            <a:picLocks noChangeAspect="1"/>
          </p:cNvPicPr>
          <p:nvPr/>
        </p:nvPicPr>
        <p:blipFill>
          <a:blip r:embed="rId6"/>
          <a:stretch>
            <a:fillRect/>
          </a:stretch>
        </p:blipFill>
        <p:spPr>
          <a:xfrm>
            <a:off x="1600200" y="1122363"/>
            <a:ext cx="1371600" cy="2570162"/>
          </a:xfrm>
          <a:prstGeom prst="rect">
            <a:avLst/>
          </a:prstGeom>
          <a:ln w="69850" cmpd="sng">
            <a:solidFill>
              <a:schemeClr val="accent3"/>
            </a:solidFill>
          </a:ln>
        </p:spPr>
      </p:pic>
      <p:sp>
        <p:nvSpPr>
          <p:cNvPr id="27" name="Circular Arrow 26"/>
          <p:cNvSpPr/>
          <p:nvPr/>
        </p:nvSpPr>
        <p:spPr>
          <a:xfrm rot="1260000">
            <a:off x="1955370" y="455246"/>
            <a:ext cx="3291840" cy="3017520"/>
          </a:xfrm>
          <a:prstGeom prst="circularArrow">
            <a:avLst>
              <a:gd name="adj1" fmla="val 12500"/>
              <a:gd name="adj2" fmla="val 1142319"/>
              <a:gd name="adj3" fmla="val 20457681"/>
              <a:gd name="adj4" fmla="val 13237699"/>
              <a:gd name="adj5" fmla="val 12500"/>
            </a:avLst>
          </a:prstGeom>
          <a:noFill/>
          <a:ln w="44450" cap="sq" cmpd="sng">
            <a:solidFill>
              <a:schemeClr val="accent1"/>
            </a:solidFill>
            <a:prstDash val="solid"/>
            <a:round/>
          </a:ln>
          <a:effectLst>
            <a:outerShdw blurRad="63500" dist="50800" dir="10800000" algn="ctr" rotWithShape="0">
              <a:schemeClr val="bg2">
                <a:lumMod val="90000"/>
                <a:alpha val="98000"/>
              </a:schemeClr>
            </a:outerShdw>
          </a:effectLst>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Rectangle 29"/>
          <p:cNvSpPr/>
          <p:nvPr/>
        </p:nvSpPr>
        <p:spPr>
          <a:xfrm>
            <a:off x="4960232" y="5445204"/>
            <a:ext cx="704039" cy="1107996"/>
          </a:xfrm>
          <a:prstGeom prst="rect">
            <a:avLst/>
          </a:prstGeom>
          <a:noFill/>
        </p:spPr>
        <p:txBody>
          <a:bodyPr wrap="none">
            <a:spAutoFit/>
          </a:bodyPr>
          <a:lstStyle/>
          <a:p>
            <a:pPr algn="ctr" fontAlgn="auto">
              <a:spcBef>
                <a:spcPts val="0"/>
              </a:spcBef>
              <a:spcAft>
                <a:spcPts val="0"/>
              </a:spcAft>
              <a:defRPr/>
            </a:pP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x</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ndParaRPr>
          </a:p>
        </p:txBody>
      </p:sp>
      <p:cxnSp>
        <p:nvCxnSpPr>
          <p:cNvPr id="32" name="Straight Arrow Connector 31"/>
          <p:cNvCxnSpPr/>
          <p:nvPr/>
        </p:nvCxnSpPr>
        <p:spPr>
          <a:xfrm rot="16200000" flipH="1">
            <a:off x="2781300" y="3543300"/>
            <a:ext cx="2209800" cy="2133600"/>
          </a:xfrm>
          <a:prstGeom prst="straightConnector1">
            <a:avLst/>
          </a:prstGeom>
          <a:ln w="76200" cap="sq" cmpd="sng">
            <a:prstDash val="dash"/>
            <a:tailEnd type="stealth" w="lg" len="lg"/>
          </a:ln>
          <a:effectLst>
            <a:outerShdw blurRad="50800" dist="50800" dir="10200000" sx="102000" sy="102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9B00E0-94C5-457A-95F6-F76448A4D24A}" type="slidenum">
              <a:rPr lang="fr-CA"/>
              <a:pPr fontAlgn="base">
                <a:spcBef>
                  <a:spcPct val="0"/>
                </a:spcBef>
                <a:spcAft>
                  <a:spcPct val="0"/>
                </a:spcAft>
              </a:pPr>
              <a:t>17</a:t>
            </a:fld>
            <a:endParaRPr lang="fr-CA"/>
          </a:p>
        </p:txBody>
      </p:sp>
      <p:sp>
        <p:nvSpPr>
          <p:cNvPr id="3076" name="Titre 1"/>
          <p:cNvSpPr>
            <a:spLocks noGrp="1"/>
          </p:cNvSpPr>
          <p:nvPr>
            <p:ph type="title"/>
          </p:nvPr>
        </p:nvSpPr>
        <p:spPr>
          <a:xfrm>
            <a:off x="381000" y="274638"/>
            <a:ext cx="8405813" cy="715962"/>
          </a:xfrm>
        </p:spPr>
        <p:txBody>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Active Collimator</a:t>
            </a:r>
          </a:p>
        </p:txBody>
      </p:sp>
      <p:sp>
        <p:nvSpPr>
          <p:cNvPr id="48131"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
        <p:nvSpPr>
          <p:cNvPr id="48132" name="TextBox 11"/>
          <p:cNvSpPr txBox="1">
            <a:spLocks noChangeArrowheads="1"/>
          </p:cNvSpPr>
          <p:nvPr/>
        </p:nvSpPr>
        <p:spPr bwMode="auto">
          <a:xfrm>
            <a:off x="304800" y="16002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grpSp>
        <p:nvGrpSpPr>
          <p:cNvPr id="48133" name="Group 51"/>
          <p:cNvGrpSpPr>
            <a:grpSpLocks/>
          </p:cNvGrpSpPr>
          <p:nvPr/>
        </p:nvGrpSpPr>
        <p:grpSpPr bwMode="auto">
          <a:xfrm>
            <a:off x="85725" y="2209800"/>
            <a:ext cx="1209675" cy="2895600"/>
            <a:chOff x="85436" y="2209800"/>
            <a:chExt cx="1209964" cy="2895600"/>
          </a:xfrm>
        </p:grpSpPr>
        <p:pic>
          <p:nvPicPr>
            <p:cNvPr id="48160" name="Picture 15" descr="Photon-Beam.jpg"/>
            <p:cNvPicPr>
              <a:picLocks noChangeAspect="1"/>
            </p:cNvPicPr>
            <p:nvPr/>
          </p:nvPicPr>
          <p:blipFill>
            <a:blip r:embed="rId3"/>
            <a:srcRect/>
            <a:stretch>
              <a:fillRect/>
            </a:stretch>
          </p:blipFill>
          <p:spPr bwMode="auto">
            <a:xfrm>
              <a:off x="381000" y="2441688"/>
              <a:ext cx="463957" cy="937927"/>
            </a:xfrm>
            <a:prstGeom prst="rect">
              <a:avLst/>
            </a:prstGeom>
            <a:noFill/>
            <a:ln w="9525">
              <a:noFill/>
              <a:miter lim="800000"/>
              <a:headEnd/>
              <a:tailEnd/>
            </a:ln>
          </p:spPr>
        </p:pic>
        <p:pic>
          <p:nvPicPr>
            <p:cNvPr id="48161" name="Picture 16" descr="Material.jpg"/>
            <p:cNvPicPr>
              <a:picLocks noChangeAspect="1"/>
            </p:cNvPicPr>
            <p:nvPr/>
          </p:nvPicPr>
          <p:blipFill>
            <a:blip r:embed="rId4"/>
            <a:srcRect/>
            <a:stretch>
              <a:fillRect/>
            </a:stretch>
          </p:blipFill>
          <p:spPr bwMode="auto">
            <a:xfrm>
              <a:off x="85436" y="3429000"/>
              <a:ext cx="1209964" cy="304800"/>
            </a:xfrm>
            <a:prstGeom prst="rect">
              <a:avLst/>
            </a:prstGeom>
            <a:noFill/>
            <a:ln w="9525">
              <a:noFill/>
              <a:miter lim="800000"/>
              <a:headEnd/>
              <a:tailEnd/>
            </a:ln>
          </p:spPr>
        </p:pic>
        <p:pic>
          <p:nvPicPr>
            <p:cNvPr id="48162" name="Picture 17" descr="Ejected-Electrons.jpg"/>
            <p:cNvPicPr>
              <a:picLocks noChangeAspect="1"/>
            </p:cNvPicPr>
            <p:nvPr/>
          </p:nvPicPr>
          <p:blipFill>
            <a:blip r:embed="rId5"/>
            <a:srcRect/>
            <a:stretch>
              <a:fillRect/>
            </a:stretch>
          </p:blipFill>
          <p:spPr bwMode="auto">
            <a:xfrm>
              <a:off x="304800" y="3951093"/>
              <a:ext cx="685800" cy="849507"/>
            </a:xfrm>
            <a:prstGeom prst="rect">
              <a:avLst/>
            </a:prstGeom>
            <a:noFill/>
            <a:ln w="9525">
              <a:noFill/>
              <a:miter lim="800000"/>
              <a:headEnd/>
              <a:tailEnd/>
            </a:ln>
          </p:spPr>
        </p:pic>
        <p:sp>
          <p:nvSpPr>
            <p:cNvPr id="48163" name="TextBox 19"/>
            <p:cNvSpPr txBox="1">
              <a:spLocks noChangeArrowheads="1"/>
            </p:cNvSpPr>
            <p:nvPr/>
          </p:nvSpPr>
          <p:spPr bwMode="auto">
            <a:xfrm>
              <a:off x="152400" y="2209800"/>
              <a:ext cx="914400" cy="276999"/>
            </a:xfrm>
            <a:prstGeom prst="rect">
              <a:avLst/>
            </a:prstGeom>
            <a:noFill/>
            <a:ln w="9525">
              <a:noFill/>
              <a:miter lim="800000"/>
              <a:headEnd/>
              <a:tailEnd/>
            </a:ln>
          </p:spPr>
          <p:txBody>
            <a:bodyPr>
              <a:spAutoFit/>
            </a:bodyPr>
            <a:lstStyle/>
            <a:p>
              <a:pPr algn="ctr"/>
              <a:r>
                <a:rPr lang="el-GR" sz="1200">
                  <a:latin typeface="GreekC_IV25"/>
                  <a:ea typeface="GreekC_IV25"/>
                  <a:cs typeface="GreekC_IV25"/>
                </a:rPr>
                <a:t>γ</a:t>
              </a:r>
              <a:r>
                <a:rPr lang="en-US" sz="800">
                  <a:latin typeface="GreekC_IV25"/>
                  <a:ea typeface="GreekC_IV25"/>
                  <a:cs typeface="GreekC_IV25"/>
                </a:rPr>
                <a:t> </a:t>
              </a:r>
              <a:r>
                <a:rPr lang="en-US" sz="1200">
                  <a:latin typeface="Lucida Sans Unicode" pitchFamily="34" charset="0"/>
                </a:rPr>
                <a:t>Beam</a:t>
              </a:r>
            </a:p>
          </p:txBody>
        </p:sp>
        <p:sp>
          <p:nvSpPr>
            <p:cNvPr id="48164" name="TextBox 20"/>
            <p:cNvSpPr txBox="1">
              <a:spLocks noChangeArrowheads="1"/>
            </p:cNvSpPr>
            <p:nvPr/>
          </p:nvSpPr>
          <p:spPr bwMode="auto">
            <a:xfrm>
              <a:off x="228600" y="3685401"/>
              <a:ext cx="990600" cy="276999"/>
            </a:xfrm>
            <a:prstGeom prst="rect">
              <a:avLst/>
            </a:prstGeom>
            <a:noFill/>
            <a:ln w="9525">
              <a:noFill/>
              <a:miter lim="800000"/>
              <a:headEnd/>
              <a:tailEnd/>
            </a:ln>
          </p:spPr>
          <p:txBody>
            <a:bodyPr>
              <a:spAutoFit/>
            </a:bodyPr>
            <a:lstStyle/>
            <a:p>
              <a:r>
                <a:rPr lang="en-US" sz="1200">
                  <a:latin typeface="Lucida Sans Unicode" pitchFamily="34" charset="0"/>
                </a:rPr>
                <a:t>Tungsten</a:t>
              </a:r>
            </a:p>
          </p:txBody>
        </p:sp>
        <p:sp>
          <p:nvSpPr>
            <p:cNvPr id="48165" name="TextBox 21"/>
            <p:cNvSpPr txBox="1">
              <a:spLocks noChangeArrowheads="1"/>
            </p:cNvSpPr>
            <p:nvPr/>
          </p:nvSpPr>
          <p:spPr bwMode="auto">
            <a:xfrm>
              <a:off x="228600" y="4828401"/>
              <a:ext cx="990600" cy="276999"/>
            </a:xfrm>
            <a:prstGeom prst="rect">
              <a:avLst/>
            </a:prstGeom>
            <a:noFill/>
            <a:ln w="9525">
              <a:noFill/>
              <a:miter lim="800000"/>
              <a:headEnd/>
              <a:tailEnd/>
            </a:ln>
          </p:spPr>
          <p:txBody>
            <a:bodyPr>
              <a:spAutoFit/>
            </a:bodyPr>
            <a:lstStyle/>
            <a:p>
              <a:pPr algn="ctr"/>
              <a:r>
                <a:rPr lang="en-US" sz="1200">
                  <a:latin typeface="Lucida Sans Unicode" pitchFamily="34" charset="0"/>
                </a:rPr>
                <a:t>Ejected e</a:t>
              </a:r>
              <a:r>
                <a:rPr lang="en-US" sz="1200" baseline="30000">
                  <a:latin typeface="Lucida Sans Unicode" pitchFamily="34" charset="0"/>
                </a:rPr>
                <a:t>-</a:t>
              </a:r>
            </a:p>
          </p:txBody>
        </p:sp>
      </p:grpSp>
      <p:grpSp>
        <p:nvGrpSpPr>
          <p:cNvPr id="48134" name="Group 67"/>
          <p:cNvGrpSpPr>
            <a:grpSpLocks/>
          </p:cNvGrpSpPr>
          <p:nvPr/>
        </p:nvGrpSpPr>
        <p:grpSpPr bwMode="auto">
          <a:xfrm>
            <a:off x="5029200" y="987425"/>
            <a:ext cx="4038600" cy="3203575"/>
            <a:chOff x="5105400" y="987623"/>
            <a:chExt cx="4038600" cy="3203377"/>
          </a:xfrm>
        </p:grpSpPr>
        <p:grpSp>
          <p:nvGrpSpPr>
            <p:cNvPr id="48151" name="Group 58"/>
            <p:cNvGrpSpPr>
              <a:grpSpLocks/>
            </p:cNvGrpSpPr>
            <p:nvPr/>
          </p:nvGrpSpPr>
          <p:grpSpPr bwMode="auto">
            <a:xfrm>
              <a:off x="5105400" y="987623"/>
              <a:ext cx="3925425" cy="3082928"/>
              <a:chOff x="5105400" y="987623"/>
              <a:chExt cx="3925425" cy="3082928"/>
            </a:xfrm>
          </p:grpSpPr>
          <p:pic>
            <p:nvPicPr>
              <p:cNvPr id="48155" name="Picture 6" descr="Electronics-2.jpg"/>
              <p:cNvPicPr>
                <a:picLocks noChangeAspect="1"/>
              </p:cNvPicPr>
              <p:nvPr/>
            </p:nvPicPr>
            <p:blipFill>
              <a:blip r:embed="rId6"/>
              <a:srcRect/>
              <a:stretch>
                <a:fillRect/>
              </a:stretch>
            </p:blipFill>
            <p:spPr bwMode="auto">
              <a:xfrm>
                <a:off x="5105401" y="2971801"/>
                <a:ext cx="1752599" cy="1098750"/>
              </a:xfrm>
              <a:prstGeom prst="rect">
                <a:avLst/>
              </a:prstGeom>
              <a:noFill/>
              <a:ln w="9525">
                <a:noFill/>
                <a:miter lim="800000"/>
                <a:headEnd/>
                <a:tailEnd/>
              </a:ln>
            </p:spPr>
          </p:pic>
          <p:pic>
            <p:nvPicPr>
              <p:cNvPr id="48156" name="Picture 8" descr="Collimator-Insulator.jpg"/>
              <p:cNvPicPr>
                <a:picLocks noChangeAspect="1"/>
              </p:cNvPicPr>
              <p:nvPr/>
            </p:nvPicPr>
            <p:blipFill>
              <a:blip r:embed="rId7"/>
              <a:srcRect/>
              <a:stretch>
                <a:fillRect/>
              </a:stretch>
            </p:blipFill>
            <p:spPr bwMode="auto">
              <a:xfrm>
                <a:off x="5105400" y="1143000"/>
                <a:ext cx="1752599" cy="1755979"/>
              </a:xfrm>
              <a:prstGeom prst="rect">
                <a:avLst/>
              </a:prstGeom>
              <a:noFill/>
              <a:ln w="9525">
                <a:noFill/>
                <a:miter lim="800000"/>
                <a:headEnd/>
                <a:tailEnd/>
              </a:ln>
            </p:spPr>
          </p:pic>
          <p:pic>
            <p:nvPicPr>
              <p:cNvPr id="48157" name="Picture 9" descr="Wedge-Layout-in-Insulator-Closeup.jpg"/>
              <p:cNvPicPr>
                <a:picLocks noChangeAspect="1"/>
              </p:cNvPicPr>
              <p:nvPr/>
            </p:nvPicPr>
            <p:blipFill>
              <a:blip r:embed="rId8"/>
              <a:srcRect/>
              <a:stretch>
                <a:fillRect/>
              </a:stretch>
            </p:blipFill>
            <p:spPr bwMode="auto">
              <a:xfrm>
                <a:off x="7010400" y="1905000"/>
                <a:ext cx="2020425" cy="1676400"/>
              </a:xfrm>
              <a:prstGeom prst="rect">
                <a:avLst/>
              </a:prstGeom>
              <a:noFill/>
              <a:ln w="9525">
                <a:noFill/>
                <a:miter lim="800000"/>
                <a:headEnd/>
                <a:tailEnd/>
              </a:ln>
            </p:spPr>
          </p:pic>
          <p:sp>
            <p:nvSpPr>
              <p:cNvPr id="34" name="TextBox 33"/>
              <p:cNvSpPr txBox="1"/>
              <p:nvPr/>
            </p:nvSpPr>
            <p:spPr>
              <a:xfrm>
                <a:off x="7315200" y="987623"/>
                <a:ext cx="1447800" cy="307956"/>
              </a:xfrm>
              <a:prstGeom prst="rect">
                <a:avLst/>
              </a:prstGeom>
              <a:noFill/>
            </p:spPr>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rPr>
                  <a:t>Insulator</a:t>
                </a:r>
                <a:endParaRPr lang="en-US" sz="1400" b="1" dirty="0">
                  <a:effectLst>
                    <a:outerShdw blurRad="38100" dist="38100" dir="2700000" algn="tl">
                      <a:srgbClr val="000000">
                        <a:alpha val="43137"/>
                      </a:srgbClr>
                    </a:outerShdw>
                  </a:effectLst>
                  <a:latin typeface="+mn-lt"/>
                </a:endParaRPr>
              </a:p>
            </p:txBody>
          </p:sp>
          <p:cxnSp>
            <p:nvCxnSpPr>
              <p:cNvPr id="38" name="Straight Arrow Connector 37"/>
              <p:cNvCxnSpPr/>
              <p:nvPr/>
            </p:nvCxnSpPr>
            <p:spPr>
              <a:xfrm rot="10800000" flipV="1">
                <a:off x="6705600" y="1143188"/>
                <a:ext cx="838200" cy="377802"/>
              </a:xfrm>
              <a:prstGeom prst="straightConnector1">
                <a:avLst/>
              </a:prstGeom>
              <a:ln w="38100">
                <a:solidFill>
                  <a:schemeClr val="accent3"/>
                </a:solidFill>
                <a:tailEnd type="stealth" w="lg" len="lg"/>
              </a:ln>
              <a:effectLst>
                <a:outerShdw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48152" name="Group 66"/>
            <p:cNvGrpSpPr>
              <a:grpSpLocks/>
            </p:cNvGrpSpPr>
            <p:nvPr/>
          </p:nvGrpSpPr>
          <p:grpSpPr bwMode="auto">
            <a:xfrm>
              <a:off x="6781800" y="3733814"/>
              <a:ext cx="2362200" cy="457186"/>
              <a:chOff x="6781800" y="3733814"/>
              <a:chExt cx="2362200" cy="457186"/>
            </a:xfrm>
          </p:grpSpPr>
          <p:sp>
            <p:nvSpPr>
              <p:cNvPr id="60" name="TextBox 59"/>
              <p:cNvSpPr txBox="1"/>
              <p:nvPr/>
            </p:nvSpPr>
            <p:spPr>
              <a:xfrm>
                <a:off x="7391400" y="3883044"/>
                <a:ext cx="1752600" cy="307956"/>
              </a:xfrm>
              <a:prstGeom prst="rect">
                <a:avLst/>
              </a:prstGeom>
              <a:noFill/>
            </p:spPr>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rPr>
                  <a:t>Tungsten Wedges</a:t>
                </a:r>
              </a:p>
            </p:txBody>
          </p:sp>
          <p:cxnSp>
            <p:nvCxnSpPr>
              <p:cNvPr id="61" name="Straight Arrow Connector 60"/>
              <p:cNvCxnSpPr/>
              <p:nvPr/>
            </p:nvCxnSpPr>
            <p:spPr>
              <a:xfrm rot="10800000">
                <a:off x="6781800" y="3733828"/>
                <a:ext cx="609600" cy="228586"/>
              </a:xfrm>
              <a:prstGeom prst="straightConnector1">
                <a:avLst/>
              </a:prstGeom>
              <a:ln w="38100">
                <a:solidFill>
                  <a:schemeClr val="accent3"/>
                </a:solidFill>
                <a:tailEnd type="stealth" w="lg" len="lg"/>
              </a:ln>
              <a:effectLst>
                <a:outerShdw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grpSp>
        <p:nvGrpSpPr>
          <p:cNvPr id="48135" name="Group 50"/>
          <p:cNvGrpSpPr>
            <a:grpSpLocks/>
          </p:cNvGrpSpPr>
          <p:nvPr/>
        </p:nvGrpSpPr>
        <p:grpSpPr bwMode="auto">
          <a:xfrm>
            <a:off x="1219200" y="685800"/>
            <a:ext cx="3863975" cy="5681663"/>
            <a:chOff x="1164679" y="637401"/>
            <a:chExt cx="3864521" cy="5681668"/>
          </a:xfrm>
        </p:grpSpPr>
        <p:sp>
          <p:nvSpPr>
            <p:cNvPr id="48137" name="TextBox 12"/>
            <p:cNvSpPr txBox="1">
              <a:spLocks noChangeArrowheads="1"/>
            </p:cNvSpPr>
            <p:nvPr/>
          </p:nvSpPr>
          <p:spPr bwMode="auto">
            <a:xfrm>
              <a:off x="4038600" y="3225225"/>
              <a:ext cx="990600" cy="584775"/>
            </a:xfrm>
            <a:prstGeom prst="rect">
              <a:avLst/>
            </a:prstGeom>
            <a:noFill/>
            <a:ln w="9525">
              <a:noFill/>
              <a:miter lim="800000"/>
              <a:headEnd/>
              <a:tailEnd/>
            </a:ln>
          </p:spPr>
          <p:txBody>
            <a:bodyPr>
              <a:spAutoFit/>
            </a:bodyPr>
            <a:lstStyle/>
            <a:p>
              <a:pPr algn="ctr"/>
              <a:r>
                <a:rPr lang="en-US" sz="1400">
                  <a:latin typeface="Lucida Sans Unicode" pitchFamily="34" charset="0"/>
                </a:rPr>
                <a:t>Cathode</a:t>
              </a:r>
            </a:p>
            <a:p>
              <a:pPr algn="ctr"/>
              <a:r>
                <a:rPr lang="en-US">
                  <a:latin typeface="Lucida Sans Unicode" pitchFamily="34" charset="0"/>
                </a:rPr>
                <a:t>(</a:t>
              </a:r>
              <a:r>
                <a:rPr lang="en-US" b="1">
                  <a:latin typeface="Lucida Sans Unicode" pitchFamily="34" charset="0"/>
                </a:rPr>
                <a:t>+</a:t>
              </a:r>
              <a:r>
                <a:rPr lang="en-US">
                  <a:latin typeface="Lucida Sans Unicode" pitchFamily="34" charset="0"/>
                </a:rPr>
                <a:t>)</a:t>
              </a:r>
            </a:p>
          </p:txBody>
        </p:sp>
        <p:sp>
          <p:nvSpPr>
            <p:cNvPr id="48138" name="TextBox 13"/>
            <p:cNvSpPr txBox="1">
              <a:spLocks noChangeArrowheads="1"/>
            </p:cNvSpPr>
            <p:nvPr/>
          </p:nvSpPr>
          <p:spPr bwMode="auto">
            <a:xfrm>
              <a:off x="4038600" y="4953000"/>
              <a:ext cx="990600" cy="584775"/>
            </a:xfrm>
            <a:prstGeom prst="rect">
              <a:avLst/>
            </a:prstGeom>
            <a:noFill/>
            <a:ln w="9525">
              <a:noFill/>
              <a:miter lim="800000"/>
              <a:headEnd/>
              <a:tailEnd/>
            </a:ln>
          </p:spPr>
          <p:txBody>
            <a:bodyPr>
              <a:spAutoFit/>
            </a:bodyPr>
            <a:lstStyle/>
            <a:p>
              <a:pPr algn="ctr"/>
              <a:r>
                <a:rPr lang="en-US" sz="1400">
                  <a:latin typeface="Lucida Sans Unicode" pitchFamily="34" charset="0"/>
                </a:rPr>
                <a:t>Anode</a:t>
              </a:r>
            </a:p>
            <a:p>
              <a:pPr algn="ctr"/>
              <a:r>
                <a:rPr lang="en-US">
                  <a:latin typeface="Lucida Sans Unicode" pitchFamily="34" charset="0"/>
                </a:rPr>
                <a:t>(</a:t>
              </a:r>
              <a:r>
                <a:rPr lang="en-US" b="1">
                  <a:latin typeface="Lucida Sans Unicode" pitchFamily="34" charset="0"/>
                </a:rPr>
                <a:t>-</a:t>
              </a:r>
              <a:r>
                <a:rPr lang="en-US">
                  <a:latin typeface="Lucida Sans Unicode" pitchFamily="34" charset="0"/>
                </a:rPr>
                <a:t>)</a:t>
              </a:r>
              <a:endParaRPr lang="en-US" b="1">
                <a:latin typeface="Lucida Sans Unicode" pitchFamily="34" charset="0"/>
              </a:endParaRPr>
            </a:p>
          </p:txBody>
        </p:sp>
        <p:grpSp>
          <p:nvGrpSpPr>
            <p:cNvPr id="48139" name="Group 49"/>
            <p:cNvGrpSpPr>
              <a:grpSpLocks/>
            </p:cNvGrpSpPr>
            <p:nvPr/>
          </p:nvGrpSpPr>
          <p:grpSpPr bwMode="auto">
            <a:xfrm>
              <a:off x="1164679" y="637401"/>
              <a:ext cx="3102521" cy="5681668"/>
              <a:chOff x="1164679" y="637401"/>
              <a:chExt cx="3102521" cy="5681668"/>
            </a:xfrm>
          </p:grpSpPr>
          <p:pic>
            <p:nvPicPr>
              <p:cNvPr id="48140" name="Picture 5" descr="Exterior_View.jpg"/>
              <p:cNvPicPr>
                <a:picLocks noChangeAspect="1"/>
              </p:cNvPicPr>
              <p:nvPr/>
            </p:nvPicPr>
            <p:blipFill>
              <a:blip r:embed="rId9"/>
              <a:srcRect/>
              <a:stretch>
                <a:fillRect/>
              </a:stretch>
            </p:blipFill>
            <p:spPr bwMode="auto">
              <a:xfrm>
                <a:off x="1164679" y="914400"/>
                <a:ext cx="3102521" cy="5404669"/>
              </a:xfrm>
              <a:prstGeom prst="rect">
                <a:avLst/>
              </a:prstGeom>
              <a:noFill/>
              <a:ln w="9525">
                <a:noFill/>
                <a:miter lim="800000"/>
                <a:headEnd/>
                <a:tailEnd/>
              </a:ln>
            </p:spPr>
          </p:pic>
          <p:sp>
            <p:nvSpPr>
              <p:cNvPr id="29" name="Flowchart: Connector 28"/>
              <p:cNvSpPr/>
              <p:nvPr/>
            </p:nvSpPr>
            <p:spPr>
              <a:xfrm>
                <a:off x="2660315" y="1755002"/>
                <a:ext cx="109553" cy="92075"/>
              </a:xfrm>
              <a:prstGeom prst="flowChartConnector">
                <a:avLst/>
              </a:prstGeom>
              <a:noFill/>
              <a:ln w="254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Straight Arrow Connector 41"/>
              <p:cNvCxnSpPr>
                <a:stCxn id="6" idx="0"/>
              </p:cNvCxnSpPr>
              <p:nvPr/>
            </p:nvCxnSpPr>
            <p:spPr>
              <a:xfrm rot="16200000" flipH="1" flipV="1">
                <a:off x="2258686" y="1343840"/>
                <a:ext cx="914401" cy="0"/>
              </a:xfrm>
              <a:prstGeom prst="straightConnector1">
                <a:avLst/>
              </a:prstGeom>
              <a:ln w="31750">
                <a:solidFill>
                  <a:schemeClr val="accent2"/>
                </a:solidFill>
                <a:tailEnd type="arrow" w="med" len="lg"/>
              </a:ln>
            </p:spPr>
            <p:style>
              <a:lnRef idx="1">
                <a:schemeClr val="accent1"/>
              </a:lnRef>
              <a:fillRef idx="0">
                <a:schemeClr val="accent1"/>
              </a:fillRef>
              <a:effectRef idx="0">
                <a:schemeClr val="accent1"/>
              </a:effectRef>
              <a:fontRef idx="minor">
                <a:schemeClr val="tx1"/>
              </a:fontRef>
            </p:style>
          </p:cxnSp>
          <p:sp>
            <p:nvSpPr>
              <p:cNvPr id="48143" name="TextBox 48"/>
              <p:cNvSpPr txBox="1">
                <a:spLocks noChangeArrowheads="1"/>
              </p:cNvSpPr>
              <p:nvPr/>
            </p:nvSpPr>
            <p:spPr bwMode="auto">
              <a:xfrm>
                <a:off x="2286000" y="637401"/>
                <a:ext cx="914400" cy="276999"/>
              </a:xfrm>
              <a:prstGeom prst="rect">
                <a:avLst/>
              </a:prstGeom>
              <a:noFill/>
              <a:ln w="9525">
                <a:noFill/>
                <a:miter lim="800000"/>
                <a:headEnd/>
                <a:tailEnd/>
              </a:ln>
            </p:spPr>
            <p:txBody>
              <a:bodyPr>
                <a:spAutoFit/>
              </a:bodyPr>
              <a:lstStyle/>
              <a:p>
                <a:pPr algn="ctr"/>
                <a:r>
                  <a:rPr lang="el-GR" sz="1200">
                    <a:latin typeface="GreekC_IV25"/>
                    <a:ea typeface="GreekC_IV25"/>
                    <a:cs typeface="GreekC_IV25"/>
                  </a:rPr>
                  <a:t>γ</a:t>
                </a:r>
                <a:r>
                  <a:rPr lang="en-US" sz="800">
                    <a:latin typeface="GreekC_IV25"/>
                    <a:ea typeface="GreekC_IV25"/>
                    <a:cs typeface="GreekC_IV25"/>
                  </a:rPr>
                  <a:t> </a:t>
                </a:r>
                <a:r>
                  <a:rPr lang="en-US" sz="1200">
                    <a:latin typeface="Lucida Sans Unicode" pitchFamily="34" charset="0"/>
                  </a:rPr>
                  <a:t>Beam</a:t>
                </a:r>
              </a:p>
            </p:txBody>
          </p:sp>
          <p:sp>
            <p:nvSpPr>
              <p:cNvPr id="48144" name="TextBox 54"/>
              <p:cNvSpPr txBox="1">
                <a:spLocks noChangeArrowheads="1"/>
              </p:cNvSpPr>
              <p:nvPr/>
            </p:nvSpPr>
            <p:spPr bwMode="auto">
              <a:xfrm>
                <a:off x="3048000" y="2237601"/>
                <a:ext cx="838200" cy="276999"/>
              </a:xfrm>
              <a:prstGeom prst="rect">
                <a:avLst/>
              </a:prstGeom>
              <a:noFill/>
              <a:ln w="9525">
                <a:noFill/>
                <a:miter lim="800000"/>
                <a:headEnd/>
                <a:tailEnd/>
              </a:ln>
            </p:spPr>
            <p:txBody>
              <a:bodyPr>
                <a:spAutoFit/>
              </a:bodyPr>
              <a:lstStyle/>
              <a:p>
                <a:pPr algn="ctr"/>
                <a:r>
                  <a:rPr lang="el-GR" sz="1200">
                    <a:latin typeface="Lucida Sans Unicode" pitchFamily="34" charset="0"/>
                  </a:rPr>
                  <a:t>Φ</a:t>
                </a:r>
                <a:r>
                  <a:rPr lang="en-US" sz="1200">
                    <a:latin typeface="Lucida Sans Unicode" pitchFamily="34" charset="0"/>
                  </a:rPr>
                  <a:t> 5mm.</a:t>
                </a:r>
              </a:p>
            </p:txBody>
          </p:sp>
          <p:sp>
            <p:nvSpPr>
              <p:cNvPr id="31" name="Flowchart: Connector 30"/>
              <p:cNvSpPr/>
              <p:nvPr/>
            </p:nvSpPr>
            <p:spPr>
              <a:xfrm>
                <a:off x="2660315" y="3666354"/>
                <a:ext cx="109553" cy="92075"/>
              </a:xfrm>
              <a:prstGeom prst="flowChartConnector">
                <a:avLst/>
              </a:prstGeom>
              <a:noFill/>
              <a:ln w="254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6" name="Straight Arrow Connector 55"/>
              <p:cNvCxnSpPr/>
              <p:nvPr/>
            </p:nvCxnSpPr>
            <p:spPr>
              <a:xfrm rot="16200000" flipH="1" flipV="1">
                <a:off x="2579361" y="3596504"/>
                <a:ext cx="273050" cy="0"/>
              </a:xfrm>
              <a:prstGeom prst="straightConnector1">
                <a:avLst/>
              </a:prstGeom>
              <a:ln w="31750">
                <a:solidFill>
                  <a:schemeClr val="accent2"/>
                </a:solidFill>
                <a:tailEnd type="arrow" w="med" len="lg"/>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2652377" y="4928418"/>
                <a:ext cx="109552" cy="92075"/>
              </a:xfrm>
              <a:prstGeom prst="flowChartConnector">
                <a:avLst/>
              </a:prstGeom>
              <a:noFill/>
              <a:ln w="254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7" name="Straight Arrow Connector 56"/>
              <p:cNvCxnSpPr/>
              <p:nvPr/>
            </p:nvCxnSpPr>
            <p:spPr>
              <a:xfrm rot="16200000" flipH="1" flipV="1">
                <a:off x="2542848" y="4818881"/>
                <a:ext cx="346075" cy="0"/>
              </a:xfrm>
              <a:prstGeom prst="straightConnector1">
                <a:avLst/>
              </a:prstGeom>
              <a:ln w="31750">
                <a:solidFill>
                  <a:schemeClr val="accent2"/>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584140" y="2029627"/>
                <a:ext cx="503237" cy="1857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a:off x="2925466" y="2361428"/>
                <a:ext cx="1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4953000" y="4389438"/>
            <a:ext cx="4191000" cy="1477962"/>
          </a:xfrm>
          <a:prstGeom prst="rect">
            <a:avLst/>
          </a:prstGeom>
          <a:noFill/>
        </p:spPr>
        <p:txBody>
          <a:bodyPr>
            <a:spAutoFit/>
          </a:bodyPr>
          <a:lstStyle/>
          <a:p>
            <a:pPr fontAlgn="auto">
              <a:spcBef>
                <a:spcPts val="0"/>
              </a:spcBef>
              <a:spcAft>
                <a:spcPts val="0"/>
              </a:spcAft>
              <a:defRPr/>
            </a:pPr>
            <a:r>
              <a:rPr lang="en-US" b="1" i="1" u="sng" dirty="0">
                <a:effectLst>
                  <a:outerShdw blurRad="38100" dist="38100" dir="2700000" algn="tl">
                    <a:srgbClr val="000000">
                      <a:alpha val="43137"/>
                    </a:srgbClr>
                  </a:outerShdw>
                </a:effectLst>
                <a:latin typeface="+mn-lt"/>
              </a:rPr>
              <a:t>Active Collimator </a:t>
            </a:r>
            <a:r>
              <a:rPr lang="en-US" b="1" i="1" dirty="0">
                <a:effectLst>
                  <a:outerShdw blurRad="38100" dist="38100" dir="2700000" algn="tl">
                    <a:srgbClr val="000000">
                      <a:alpha val="43137"/>
                    </a:srgbClr>
                  </a:outerShdw>
                </a:effectLst>
                <a:latin typeface="+mn-lt"/>
              </a:rPr>
              <a:t> </a:t>
            </a:r>
            <a:r>
              <a:rPr lang="en-US" dirty="0">
                <a:latin typeface="+mn-lt"/>
              </a:rPr>
              <a:t>▶ Photon beam position monitor which will provide feedback to magnets upstream to ensure we thread through the collimators to the target.</a:t>
            </a:r>
            <a:endParaRPr lang="en-US"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724400"/>
          </a:xfrm>
        </p:spPr>
        <p:txBody>
          <a:bodyPr>
            <a:noAutofit/>
          </a:bodyPr>
          <a:lstStyle/>
          <a:p>
            <a:pPr marL="365760" indent="-256032" fontAlgn="auto">
              <a:spcAft>
                <a:spcPts val="0"/>
              </a:spcAft>
              <a:buFont typeface="Wingdings 3"/>
              <a:buNone/>
              <a:defRPr/>
            </a:pPr>
            <a:r>
              <a:rPr lang="en-US" sz="2800" u="sng" dirty="0" smtClean="0">
                <a:solidFill>
                  <a:srgbClr val="595959"/>
                </a:solidFill>
              </a:rPr>
              <a:t>Active Collimator:</a:t>
            </a:r>
          </a:p>
          <a:p>
            <a:pPr marL="365760" indent="-256032" fontAlgn="auto">
              <a:spcAft>
                <a:spcPts val="0"/>
              </a:spcAft>
              <a:buFont typeface="Wingdings 3"/>
              <a:buNone/>
              <a:defRPr/>
            </a:pP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fontAlgn="auto">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Test the readout which was updated to 4 of 8 instruments  </a:t>
            </a:r>
            <a:r>
              <a:rPr lang="en-US" sz="1400" b="1" dirty="0" smtClean="0">
                <a:solidFill>
                  <a:srgbClr val="595959"/>
                </a:solidFill>
              </a:rPr>
              <a:t>(Since 2007 beam test)</a:t>
            </a:r>
          </a:p>
          <a:p>
            <a:pPr lvl="4" fontAlgn="auto">
              <a:spcAft>
                <a:spcPts val="0"/>
              </a:spcAft>
              <a:buClr>
                <a:schemeClr val="accent3"/>
              </a:buClr>
              <a:buSzPct val="65000"/>
              <a:buFont typeface="Wingdings" pitchFamily="2" charset="2"/>
              <a:buChar char="Ø"/>
              <a:defRPr/>
            </a:pPr>
            <a:r>
              <a:rPr lang="en-US" sz="1600" dirty="0" smtClean="0">
                <a:solidFill>
                  <a:srgbClr val="595959"/>
                </a:solidFill>
              </a:rPr>
              <a:t>Permits 2 complete opposing quadrants to be monitored continuously</a:t>
            </a:r>
            <a:r>
              <a:rPr lang="en-US" dirty="0" smtClean="0">
                <a:solidFill>
                  <a:srgbClr val="595959"/>
                </a:solidFill>
              </a:rPr>
              <a:t>	</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Test the spatial resolution of the device</a:t>
            </a:r>
          </a:p>
          <a:p>
            <a:pPr lvl="4" fontAlgn="auto">
              <a:spcAft>
                <a:spcPts val="0"/>
              </a:spcAft>
              <a:buClr>
                <a:schemeClr val="accent3"/>
              </a:buClr>
              <a:buSzPct val="65000"/>
              <a:buFont typeface="Wingdings" pitchFamily="2" charset="2"/>
              <a:buChar char="Ø"/>
              <a:defRPr/>
            </a:pPr>
            <a:r>
              <a:rPr lang="en-US" sz="1600" dirty="0" smtClean="0">
                <a:solidFill>
                  <a:srgbClr val="595959"/>
                </a:solidFill>
              </a:rPr>
              <a:t>In absence of narrow upstream collimator </a:t>
            </a:r>
          </a:p>
          <a:p>
            <a:pPr lvl="6">
              <a:buSzPct val="65000"/>
              <a:buFont typeface="Wingdings 2"/>
              <a:buNone/>
              <a:defRPr/>
            </a:pPr>
            <a:r>
              <a:rPr lang="en-US" sz="1400" dirty="0" smtClean="0">
                <a:solidFill>
                  <a:srgbClr val="595959"/>
                </a:solidFill>
              </a:rPr>
              <a:t>(Present in 2007 beam test)</a:t>
            </a:r>
            <a:endParaRPr lang="en-US" sz="1700" dirty="0" smtClean="0">
              <a:solidFill>
                <a:srgbClr val="595959"/>
              </a:solidFill>
            </a:endParaRPr>
          </a:p>
        </p:txBody>
      </p:sp>
      <p:sp>
        <p:nvSpPr>
          <p:cNvPr id="50178"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CCE28DE-330D-4E57-B492-7D427F6FE00A}" type="slidenum">
              <a:rPr lang="fr-CA"/>
              <a:pPr fontAlgn="base">
                <a:spcBef>
                  <a:spcPct val="0"/>
                </a:spcBef>
                <a:spcAft>
                  <a:spcPct val="0"/>
                </a:spcAft>
              </a:pPr>
              <a:t>18</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0180"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50181" name="Picture 11" descr="Collimator-Closeup-in-Beam-Test-Setup2.jpg"/>
          <p:cNvPicPr>
            <a:picLocks noChangeAspect="1"/>
          </p:cNvPicPr>
          <p:nvPr/>
        </p:nvPicPr>
        <p:blipFill>
          <a:blip r:embed="rId3"/>
          <a:srcRect/>
          <a:stretch>
            <a:fillRect/>
          </a:stretch>
        </p:blipFill>
        <p:spPr bwMode="auto">
          <a:xfrm>
            <a:off x="152400" y="26670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4724400"/>
          </a:xfrm>
        </p:spPr>
        <p:txBody>
          <a:bodyPr>
            <a:noAutofit/>
          </a:bodyPr>
          <a:lstStyle/>
          <a:p>
            <a:pPr marL="365760" indent="-256032" fontAlgn="auto">
              <a:spcAft>
                <a:spcPts val="0"/>
              </a:spcAft>
              <a:buFont typeface="Wingdings 3"/>
              <a:buNone/>
              <a:defRPr/>
            </a:pPr>
            <a:r>
              <a:rPr lang="en-US" sz="2800" u="sng" dirty="0" smtClean="0">
                <a:solidFill>
                  <a:srgbClr val="595959"/>
                </a:solidFill>
              </a:rPr>
              <a:t>Active Collimator:</a:t>
            </a:r>
          </a:p>
          <a:p>
            <a:pPr marL="365760" indent="-256032" fontAlgn="auto">
              <a:spcAft>
                <a:spcPts val="0"/>
              </a:spcAft>
              <a:buFont typeface="Wingdings 3"/>
              <a:buNone/>
              <a:defRPr/>
            </a:pP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fontAlgn="auto">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Determine the bandwidth limits of the position readout (signal noise vs. bandwidth of the detector signals)</a:t>
            </a:r>
          </a:p>
          <a:p>
            <a:pPr lvl="4" fontAlgn="auto">
              <a:spcAft>
                <a:spcPts val="0"/>
              </a:spcAft>
              <a:buClr>
                <a:schemeClr val="accent3"/>
              </a:buClr>
              <a:buSzPct val="65000"/>
              <a:buFont typeface="Wingdings" pitchFamily="2" charset="2"/>
              <a:buChar char="Ø"/>
              <a:defRPr/>
            </a:pPr>
            <a:r>
              <a:rPr lang="en-US" sz="1700" dirty="0" smtClean="0">
                <a:solidFill>
                  <a:srgbClr val="595959"/>
                </a:solidFill>
              </a:rPr>
              <a:t>Will be used to stabilize the photon beam position in Hall D using a controlled feedback loop to electron beam correctors up stream of the radiator</a:t>
            </a:r>
          </a:p>
        </p:txBody>
      </p:sp>
      <p:sp>
        <p:nvSpPr>
          <p:cNvPr id="52226"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5E662F7-DBCF-4E2E-9ED8-967CFA7B0158}" type="slidenum">
              <a:rPr lang="fr-CA"/>
              <a:pPr fontAlgn="base">
                <a:spcBef>
                  <a:spcPct val="0"/>
                </a:spcBef>
                <a:spcAft>
                  <a:spcPct val="0"/>
                </a:spcAft>
              </a:pPr>
              <a:t>19</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2228"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52229" name="Picture 11" descr="Collimator-Closeup-in-Beam-Test-Setup2.jpg"/>
          <p:cNvPicPr>
            <a:picLocks noChangeAspect="1"/>
          </p:cNvPicPr>
          <p:nvPr/>
        </p:nvPicPr>
        <p:blipFill>
          <a:blip r:embed="rId3"/>
          <a:srcRect/>
          <a:stretch>
            <a:fillRect/>
          </a:stretch>
        </p:blipFill>
        <p:spPr bwMode="auto">
          <a:xfrm>
            <a:off x="152400" y="26670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2"/>
          <p:cNvSpPr>
            <a:spLocks noGrp="1"/>
          </p:cNvSpPr>
          <p:nvPr>
            <p:ph idx="1"/>
          </p:nvPr>
        </p:nvSpPr>
        <p:spPr>
          <a:xfrm>
            <a:off x="990600" y="1219200"/>
            <a:ext cx="7224713" cy="1752600"/>
          </a:xfrm>
        </p:spPr>
        <p:txBody>
          <a:bodyPr/>
          <a:lstStyle/>
          <a:p>
            <a:pPr>
              <a:buFont typeface="Wingdings 3" pitchFamily="18" charset="2"/>
              <a:buBlip>
                <a:blip r:embed="rId3"/>
              </a:buBlip>
            </a:pPr>
            <a:r>
              <a:rPr lang="en-US" sz="2800" smtClean="0">
                <a:solidFill>
                  <a:srgbClr val="595959"/>
                </a:solidFill>
              </a:rPr>
              <a:t>Update on Delivered Prototype to JLab</a:t>
            </a:r>
          </a:p>
          <a:p>
            <a:pPr>
              <a:buFont typeface="Wingdings 3" pitchFamily="18" charset="2"/>
              <a:buNone/>
            </a:pPr>
            <a:endParaRPr lang="en-US" sz="800" noProof="1" smtClean="0">
              <a:solidFill>
                <a:srgbClr val="595959"/>
              </a:solidFill>
            </a:endParaRPr>
          </a:p>
          <a:p>
            <a:pPr lvl="1">
              <a:buClr>
                <a:schemeClr val="tx2"/>
              </a:buClr>
              <a:buFont typeface="Arial" charset="0"/>
              <a:buChar char="•"/>
            </a:pPr>
            <a:r>
              <a:rPr lang="en-US" sz="2400" noProof="1" smtClean="0">
                <a:solidFill>
                  <a:srgbClr val="595959"/>
                </a:solidFill>
              </a:rPr>
              <a:t>Preparations</a:t>
            </a:r>
            <a:r>
              <a:rPr lang="en-US" sz="2400" smtClean="0">
                <a:solidFill>
                  <a:srgbClr val="595959"/>
                </a:solidFill>
              </a:rPr>
              <a:t> for Beam Test</a:t>
            </a:r>
          </a:p>
          <a:p>
            <a:pPr lvl="1">
              <a:buClr>
                <a:schemeClr val="tx2"/>
              </a:buClr>
              <a:buFont typeface="Verdana" pitchFamily="34" charset="0"/>
              <a:buNone/>
            </a:pPr>
            <a:endParaRPr lang="en-US" sz="800" smtClean="0">
              <a:solidFill>
                <a:srgbClr val="595959"/>
              </a:solidFill>
            </a:endParaRPr>
          </a:p>
          <a:p>
            <a:pPr lvl="1">
              <a:buClr>
                <a:schemeClr val="tx2"/>
              </a:buClr>
              <a:buFont typeface="Arial" charset="0"/>
              <a:buChar char="•"/>
            </a:pPr>
            <a:r>
              <a:rPr lang="en-US" sz="2400" smtClean="0">
                <a:solidFill>
                  <a:srgbClr val="595959"/>
                </a:solidFill>
              </a:rPr>
              <a:t>Lessons Learned</a:t>
            </a:r>
          </a:p>
          <a:p>
            <a:pPr lvl="1">
              <a:buFont typeface="Verdana" pitchFamily="34" charset="0"/>
              <a:buNone/>
            </a:pPr>
            <a:endParaRPr lang="en-US" smtClean="0">
              <a:solidFill>
                <a:srgbClr val="595959"/>
              </a:solidFill>
            </a:endParaRPr>
          </a:p>
        </p:txBody>
      </p:sp>
      <p:sp>
        <p:nvSpPr>
          <p:cNvPr id="17410"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
        <p:nvSpPr>
          <p:cNvPr id="17411"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46D9BB5-85C2-4CFE-BAC2-FE1D5778E7E9}" type="slidenum">
              <a:rPr lang="fr-CA"/>
              <a:pPr fontAlgn="base">
                <a:spcBef>
                  <a:spcPct val="0"/>
                </a:spcBef>
                <a:spcAft>
                  <a:spcPct val="0"/>
                </a:spcAft>
              </a:pPr>
              <a:t>2</a:t>
            </a:fld>
            <a:endParaRPr lang="fr-CA"/>
          </a:p>
        </p:txBody>
      </p:sp>
      <p:sp>
        <p:nvSpPr>
          <p:cNvPr id="3076" name="Titre 1"/>
          <p:cNvSpPr>
            <a:spLocks noGrp="1"/>
          </p:cNvSpPr>
          <p:nvPr>
            <p:ph type="title"/>
          </p:nvPr>
        </p:nvSpPr>
        <p:spPr>
          <a:xfrm>
            <a:off x="381000" y="274638"/>
            <a:ext cx="8405813" cy="1143000"/>
          </a:xfrm>
        </p:spPr>
        <p:txBody>
          <a:bodyPr/>
          <a:lstStyle/>
          <a:p>
            <a:pPr algn="ctr" fontAlgn="auto">
              <a:spcAft>
                <a:spcPts val="0"/>
              </a:spcAft>
              <a:defRPr/>
            </a:pPr>
            <a:r>
              <a:rPr lang="en-US" dirty="0" smtClean="0">
                <a:solidFill>
                  <a:srgbClr val="595959"/>
                </a:solidFill>
              </a:rPr>
              <a:t>Outline</a:t>
            </a:r>
          </a:p>
        </p:txBody>
      </p:sp>
      <p:sp>
        <p:nvSpPr>
          <p:cNvPr id="17413" name="Espace réservé du contenu 2"/>
          <p:cNvSpPr txBox="1">
            <a:spLocks/>
          </p:cNvSpPr>
          <p:nvPr/>
        </p:nvSpPr>
        <p:spPr bwMode="auto">
          <a:xfrm>
            <a:off x="1066800" y="3124200"/>
            <a:ext cx="6615113" cy="32766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Blip>
                <a:blip r:embed="rId3"/>
              </a:buBlip>
            </a:pPr>
            <a:r>
              <a:rPr lang="en-US" sz="2800">
                <a:solidFill>
                  <a:srgbClr val="595959"/>
                </a:solidFill>
                <a:latin typeface="Lucida Sans Unicode" pitchFamily="34" charset="0"/>
              </a:rPr>
              <a:t>Beam Test in Hall B</a:t>
            </a:r>
          </a:p>
          <a:p>
            <a:pPr marL="620713" lvl="1" indent="-228600">
              <a:spcBef>
                <a:spcPts val="325"/>
              </a:spcBef>
              <a:buClr>
                <a:schemeClr val="accent1"/>
              </a:buClr>
              <a:buFont typeface="Verdana" pitchFamily="34" charset="0"/>
              <a:buChar char="◦"/>
            </a:pPr>
            <a:endParaRPr lang="en-US" sz="800">
              <a:solidFill>
                <a:srgbClr val="595959"/>
              </a:solidFill>
              <a:latin typeface="Lucida Sans Unicode" pitchFamily="34" charset="0"/>
            </a:endParaRPr>
          </a:p>
          <a:p>
            <a:pPr marL="620713" lvl="1" indent="-228600">
              <a:spcBef>
                <a:spcPts val="325"/>
              </a:spcBef>
              <a:buClr>
                <a:schemeClr val="tx2"/>
              </a:buClr>
              <a:buFont typeface="Arial" charset="0"/>
              <a:buChar char="•"/>
            </a:pPr>
            <a:r>
              <a:rPr lang="en-US" sz="2400">
                <a:solidFill>
                  <a:srgbClr val="595959"/>
                </a:solidFill>
                <a:latin typeface="Lucida Sans Unicode" pitchFamily="34" charset="0"/>
              </a:rPr>
              <a:t>Tagger Microscope </a:t>
            </a:r>
          </a:p>
          <a:p>
            <a:pPr marL="620713" lvl="1" indent="-228600">
              <a:spcBef>
                <a:spcPts val="325"/>
              </a:spcBef>
              <a:buClr>
                <a:schemeClr val="accent1"/>
              </a:buClr>
              <a:buFont typeface="Verdana" pitchFamily="34" charset="0"/>
              <a:buNone/>
            </a:pPr>
            <a:endParaRPr lang="en-US" sz="800">
              <a:solidFill>
                <a:srgbClr val="595959"/>
              </a:solidFill>
              <a:latin typeface="Lucida Sans Unicode" pitchFamily="34" charset="0"/>
            </a:endParaRPr>
          </a:p>
          <a:p>
            <a:pPr marL="858838" lvl="2" indent="-228600">
              <a:spcBef>
                <a:spcPts val="350"/>
              </a:spcBef>
              <a:buClr>
                <a:schemeClr val="accent2"/>
              </a:buClr>
              <a:buSzPct val="65000"/>
              <a:buFont typeface="Wingdings" pitchFamily="2" charset="2"/>
              <a:buChar char="Ø"/>
            </a:pPr>
            <a:r>
              <a:rPr lang="en-US" sz="2000" u="sng">
                <a:solidFill>
                  <a:srgbClr val="595959"/>
                </a:solidFill>
                <a:latin typeface="Lucida Sans Unicode" pitchFamily="34" charset="0"/>
              </a:rPr>
              <a:t>Testing</a:t>
            </a:r>
            <a:r>
              <a:rPr lang="en-US" sz="2000">
                <a:solidFill>
                  <a:srgbClr val="595959"/>
                </a:solidFill>
                <a:latin typeface="Lucida Sans Unicode" pitchFamily="34" charset="0"/>
              </a:rPr>
              <a:t>:</a:t>
            </a:r>
          </a:p>
          <a:p>
            <a:pPr marL="1143000" lvl="3" indent="-228600">
              <a:spcBef>
                <a:spcPts val="350"/>
              </a:spcBef>
              <a:buClr>
                <a:schemeClr val="accent2"/>
              </a:buClr>
              <a:buFont typeface="Wingdings 2" pitchFamily="18" charset="2"/>
              <a:buChar char=""/>
            </a:pPr>
            <a:r>
              <a:rPr lang="en-US">
                <a:solidFill>
                  <a:srgbClr val="595959"/>
                </a:solidFill>
                <a:latin typeface="Lucida Sans Unicode" pitchFamily="34" charset="0"/>
              </a:rPr>
              <a:t>Detector Alignment</a:t>
            </a:r>
          </a:p>
          <a:p>
            <a:pPr marL="1143000" lvl="3" indent="-228600">
              <a:spcBef>
                <a:spcPts val="350"/>
              </a:spcBef>
              <a:buClr>
                <a:schemeClr val="accent2"/>
              </a:buClr>
              <a:buFont typeface="Wingdings 2" pitchFamily="18" charset="2"/>
              <a:buChar char=""/>
            </a:pPr>
            <a:r>
              <a:rPr lang="en-US">
                <a:solidFill>
                  <a:srgbClr val="595959"/>
                </a:solidFill>
                <a:latin typeface="Lucida Sans Unicode" pitchFamily="34" charset="0"/>
              </a:rPr>
              <a:t>Readout</a:t>
            </a:r>
          </a:p>
          <a:p>
            <a:pPr marL="1143000" lvl="3" indent="-228600">
              <a:spcBef>
                <a:spcPts val="350"/>
              </a:spcBef>
              <a:buClr>
                <a:schemeClr val="accent2"/>
              </a:buClr>
              <a:buFont typeface="Wingdings 2" pitchFamily="18" charset="2"/>
              <a:buChar char=""/>
            </a:pPr>
            <a:r>
              <a:rPr lang="en-US">
                <a:solidFill>
                  <a:srgbClr val="595959"/>
                </a:solidFill>
                <a:latin typeface="Lucida Sans Unicode" pitchFamily="34" charset="0"/>
              </a:rPr>
              <a:t>Time Resolution</a:t>
            </a:r>
          </a:p>
          <a:p>
            <a:pPr marL="1143000" lvl="3" indent="-228600">
              <a:spcBef>
                <a:spcPts val="350"/>
              </a:spcBef>
              <a:buClr>
                <a:schemeClr val="accent2"/>
              </a:buClr>
              <a:buFont typeface="Wingdings 2" pitchFamily="18" charset="2"/>
              <a:buChar char=""/>
            </a:pPr>
            <a:r>
              <a:rPr lang="en-US">
                <a:solidFill>
                  <a:srgbClr val="595959"/>
                </a:solidFill>
                <a:latin typeface="Lucida Sans Unicode" pitchFamily="34" charset="0"/>
              </a:rPr>
              <a:t>Efficiency </a:t>
            </a:r>
          </a:p>
          <a:p>
            <a:pPr marL="1143000" lvl="3" indent="-228600">
              <a:spcBef>
                <a:spcPts val="350"/>
              </a:spcBef>
              <a:buClr>
                <a:schemeClr val="accent2"/>
              </a:buClr>
              <a:buFont typeface="Wingdings 2" pitchFamily="18" charset="2"/>
              <a:buChar char=""/>
            </a:pPr>
            <a:r>
              <a:rPr lang="en-US">
                <a:solidFill>
                  <a:srgbClr val="595959"/>
                </a:solidFill>
                <a:latin typeface="Lucida Sans Unicode" pitchFamily="34" charset="0"/>
              </a:rPr>
              <a:t>Cross-talk</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724400"/>
          </a:xfrm>
        </p:spPr>
        <p:txBody>
          <a:bodyPr>
            <a:noAutofit/>
          </a:bodyPr>
          <a:lstStyle/>
          <a:p>
            <a:pPr marL="365760" indent="-256032" fontAlgn="auto">
              <a:spcAft>
                <a:spcPts val="0"/>
              </a:spcAft>
              <a:buFont typeface="Wingdings 3"/>
              <a:buNone/>
              <a:defRPr/>
            </a:pPr>
            <a:r>
              <a:rPr lang="en-US" sz="2800" u="sng" dirty="0" smtClean="0">
                <a:solidFill>
                  <a:srgbClr val="595959"/>
                </a:solidFill>
              </a:rPr>
              <a:t>Active Collimator:</a:t>
            </a:r>
          </a:p>
          <a:p>
            <a:pPr marL="365760" indent="-256032" fontAlgn="auto">
              <a:spcAft>
                <a:spcPts val="0"/>
              </a:spcAft>
              <a:buFont typeface="Wingdings 3"/>
              <a:buNone/>
              <a:defRPr/>
            </a:pP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fontAlgn="auto">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Confirm anomalies in the 2007 beam test were correctly diagnosed and remedied successfully</a:t>
            </a:r>
          </a:p>
          <a:p>
            <a:pPr lvl="4" fontAlgn="auto">
              <a:spcAft>
                <a:spcPts val="0"/>
              </a:spcAft>
              <a:buClr>
                <a:schemeClr val="accent3"/>
              </a:buClr>
              <a:buSzPct val="65000"/>
              <a:buFont typeface="Wingdings" pitchFamily="2" charset="2"/>
              <a:buChar char="Ø"/>
              <a:defRPr/>
            </a:pPr>
            <a:r>
              <a:rPr lang="en-US" b="1" dirty="0" smtClean="0">
                <a:solidFill>
                  <a:srgbClr val="595959"/>
                </a:solidFill>
              </a:rPr>
              <a:t>Larger than predicted currents</a:t>
            </a:r>
            <a:r>
              <a:rPr lang="en-US" dirty="0" smtClean="0">
                <a:solidFill>
                  <a:srgbClr val="595959"/>
                </a:solidFill>
              </a:rPr>
              <a:t>  (</a:t>
            </a:r>
            <a:r>
              <a:rPr lang="en-US" sz="1600" dirty="0" smtClean="0">
                <a:solidFill>
                  <a:srgbClr val="595959"/>
                </a:solidFill>
              </a:rPr>
              <a:t>Good thing</a:t>
            </a:r>
            <a:r>
              <a:rPr lang="en-US" dirty="0" smtClean="0">
                <a:solidFill>
                  <a:srgbClr val="595959"/>
                </a:solidFill>
              </a:rPr>
              <a:t>)</a:t>
            </a:r>
          </a:p>
          <a:p>
            <a:pPr lvl="4" fontAlgn="auto">
              <a:spcAft>
                <a:spcPts val="0"/>
              </a:spcAft>
              <a:buClr>
                <a:schemeClr val="accent3"/>
              </a:buClr>
              <a:buSzPct val="65000"/>
              <a:buFont typeface="Wingdings 2"/>
              <a:buNone/>
              <a:defRPr/>
            </a:pPr>
            <a:r>
              <a:rPr lang="en-US" sz="1400" dirty="0" smtClean="0">
                <a:solidFill>
                  <a:srgbClr val="595959"/>
                </a:solidFill>
              </a:rPr>
              <a:t>	(By Geant3 simulation)</a:t>
            </a:r>
            <a:endParaRPr lang="en-US" sz="1600" dirty="0" smtClean="0">
              <a:solidFill>
                <a:srgbClr val="595959"/>
              </a:solidFill>
            </a:endParaRPr>
          </a:p>
          <a:p>
            <a:pPr lvl="5">
              <a:buSzPct val="65000"/>
              <a:buFont typeface="Wingdings" pitchFamily="2" charset="2"/>
              <a:buChar char="Ø"/>
              <a:defRPr/>
            </a:pPr>
            <a:r>
              <a:rPr lang="en-US" sz="1400" dirty="0" smtClean="0">
                <a:solidFill>
                  <a:srgbClr val="595959"/>
                </a:solidFill>
              </a:rPr>
              <a:t>Factor of 3.5 higher</a:t>
            </a:r>
          </a:p>
          <a:p>
            <a:pPr lvl="5">
              <a:buSzPct val="65000"/>
              <a:buFont typeface="Wingdings" pitchFamily="2" charset="2"/>
              <a:buChar char="Ø"/>
              <a:defRPr/>
            </a:pPr>
            <a:r>
              <a:rPr lang="en-US" sz="1400" dirty="0" smtClean="0">
                <a:solidFill>
                  <a:srgbClr val="595959"/>
                </a:solidFill>
              </a:rPr>
              <a:t>Geant3 result was sensitive to the lower cutoff on the energy of the shower particles and deltas in the simulation</a:t>
            </a:r>
          </a:p>
          <a:p>
            <a:pPr lvl="5">
              <a:buSzPct val="65000"/>
              <a:buFont typeface="Wingdings" pitchFamily="2" charset="2"/>
              <a:buChar char="Ø"/>
              <a:defRPr/>
            </a:pPr>
            <a:r>
              <a:rPr lang="en-US" sz="1400" dirty="0" smtClean="0">
                <a:solidFill>
                  <a:srgbClr val="595959"/>
                </a:solidFill>
              </a:rPr>
              <a:t>The P.E.E. that dominates photon absorption at energies &lt; 100 keV is a complex Z-dependent function of energy that is described in an average way by Geant3</a:t>
            </a:r>
          </a:p>
        </p:txBody>
      </p:sp>
      <p:sp>
        <p:nvSpPr>
          <p:cNvPr id="54274"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881573-71CD-43FD-92A4-A8ADF35948B3}" type="slidenum">
              <a:rPr lang="fr-CA"/>
              <a:pPr fontAlgn="base">
                <a:spcBef>
                  <a:spcPct val="0"/>
                </a:spcBef>
                <a:spcAft>
                  <a:spcPct val="0"/>
                </a:spcAft>
              </a:pPr>
              <a:t>20</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4276"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54277" name="Picture 11" descr="Collimator-Closeup-in-Beam-Test-Setup2.jpg"/>
          <p:cNvPicPr>
            <a:picLocks noChangeAspect="1"/>
          </p:cNvPicPr>
          <p:nvPr/>
        </p:nvPicPr>
        <p:blipFill>
          <a:blip r:embed="rId3"/>
          <a:srcRect/>
          <a:stretch>
            <a:fillRect/>
          </a:stretch>
        </p:blipFill>
        <p:spPr bwMode="auto">
          <a:xfrm>
            <a:off x="152400" y="26670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334000"/>
          </a:xfrm>
        </p:spPr>
        <p:txBody>
          <a:bodyPr>
            <a:noAutofit/>
          </a:bodyPr>
          <a:lstStyle/>
          <a:p>
            <a:pPr marL="365760" indent="-256032" fontAlgn="auto">
              <a:spcAft>
                <a:spcPts val="0"/>
              </a:spcAft>
              <a:buFont typeface="Wingdings 3"/>
              <a:buNone/>
              <a:defRPr/>
            </a:pPr>
            <a:r>
              <a:rPr lang="en-US" sz="2800" u="sng" dirty="0" smtClean="0">
                <a:solidFill>
                  <a:srgbClr val="595959"/>
                </a:solidFill>
              </a:rPr>
              <a:t>Active Collimator:</a:t>
            </a:r>
          </a:p>
          <a:p>
            <a:pPr marL="365760" indent="-256032" fontAlgn="auto">
              <a:spcAft>
                <a:spcPts val="0"/>
              </a:spcAft>
              <a:buFont typeface="Wingdings 3"/>
              <a:buNone/>
              <a:defRPr/>
            </a:pP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fontAlgn="auto">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Confirm anomalies in the 2007 beam test were correctly diagnosed and remedied successfully</a:t>
            </a:r>
          </a:p>
          <a:p>
            <a:pPr lvl="4" fontAlgn="auto">
              <a:spcAft>
                <a:spcPts val="0"/>
              </a:spcAft>
              <a:buClr>
                <a:schemeClr val="accent3"/>
              </a:buClr>
              <a:buSzPct val="65000"/>
              <a:buFont typeface="Wingdings" pitchFamily="2" charset="2"/>
              <a:buChar char="Ø"/>
              <a:defRPr/>
            </a:pPr>
            <a:r>
              <a:rPr lang="en-US" b="1" dirty="0" smtClean="0">
                <a:solidFill>
                  <a:srgbClr val="595959"/>
                </a:solidFill>
              </a:rPr>
              <a:t>Cross-talk </a:t>
            </a:r>
          </a:p>
          <a:p>
            <a:pPr lvl="5">
              <a:buSzPct val="65000"/>
              <a:buFont typeface="Wingdings" pitchFamily="2" charset="2"/>
              <a:buChar char="Ø"/>
              <a:defRPr/>
            </a:pPr>
            <a:r>
              <a:rPr lang="en-US" sz="1600" dirty="0" smtClean="0">
                <a:solidFill>
                  <a:srgbClr val="595959"/>
                </a:solidFill>
              </a:rPr>
              <a:t>Relatively large response on inner wedge when the photon beam interacts in the outer wedge</a:t>
            </a:r>
          </a:p>
          <a:p>
            <a:pPr lvl="5">
              <a:buSzPct val="65000"/>
              <a:buFont typeface="Wingdings 2"/>
              <a:buNone/>
              <a:defRPr/>
            </a:pPr>
            <a:r>
              <a:rPr lang="en-US" sz="1600" dirty="0" smtClean="0">
                <a:solidFill>
                  <a:srgbClr val="595959"/>
                </a:solidFill>
              </a:rPr>
              <a:t>	 </a:t>
            </a:r>
            <a:r>
              <a:rPr lang="en-US" sz="1400" b="1" dirty="0" smtClean="0">
                <a:solidFill>
                  <a:schemeClr val="accent3"/>
                </a:solidFill>
              </a:rPr>
              <a:t>(peaks at 15.5cm &amp; 22.0cm) </a:t>
            </a:r>
            <a:endParaRPr lang="en-US" sz="1600" b="1" dirty="0" smtClean="0">
              <a:solidFill>
                <a:schemeClr val="accent3"/>
              </a:solidFill>
            </a:endParaRPr>
          </a:p>
          <a:p>
            <a:pPr lvl="5">
              <a:buSzPct val="65000"/>
              <a:buFont typeface="Wingdings" pitchFamily="2" charset="2"/>
              <a:buChar char="Ø"/>
              <a:defRPr/>
            </a:pPr>
            <a:r>
              <a:rPr lang="en-US" sz="1600" dirty="0" smtClean="0">
                <a:solidFill>
                  <a:srgbClr val="595959"/>
                </a:solidFill>
              </a:rPr>
              <a:t>Simulation &lt; 5% of peak current vs. ~ 25% during beam test</a:t>
            </a:r>
          </a:p>
          <a:p>
            <a:pPr lvl="5">
              <a:buSzPct val="65000"/>
              <a:buFont typeface="Wingdings" pitchFamily="2" charset="2"/>
              <a:buChar char="Ø"/>
              <a:defRPr/>
            </a:pPr>
            <a:r>
              <a:rPr lang="en-US" sz="1600" i="1" dirty="0" smtClean="0">
                <a:solidFill>
                  <a:srgbClr val="595959"/>
                </a:solidFill>
                <a:effectLst>
                  <a:outerShdw blurRad="38100" dist="38100" dir="2700000" algn="tl">
                    <a:srgbClr val="000000">
                      <a:alpha val="43137"/>
                    </a:srgbClr>
                  </a:outerShdw>
                </a:effectLst>
              </a:rPr>
              <a:t>Possibility </a:t>
            </a:r>
            <a:r>
              <a:rPr lang="en-US" sz="1600" dirty="0" smtClean="0">
                <a:solidFill>
                  <a:srgbClr val="595959"/>
                </a:solidFill>
              </a:rPr>
              <a:t>that the photon beam directed on the wedge not being readout caused charges to built up to a high voltage . Surface leakage currents drained the charge along the insulator to the nearest path to ground (which was through the adjacent wedge connected to the readout).</a:t>
            </a:r>
          </a:p>
        </p:txBody>
      </p:sp>
      <p:sp>
        <p:nvSpPr>
          <p:cNvPr id="56322"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344D779-65D3-4538-9806-CF24C2D15A79}" type="slidenum">
              <a:rPr lang="fr-CA"/>
              <a:pPr fontAlgn="base">
                <a:spcBef>
                  <a:spcPct val="0"/>
                </a:spcBef>
                <a:spcAft>
                  <a:spcPct val="0"/>
                </a:spcAft>
              </a:pPr>
              <a:t>21</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6324"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56325" name="Picture 6" descr="Inner-Wedges.png"/>
          <p:cNvPicPr>
            <a:picLocks noChangeAspect="1"/>
          </p:cNvPicPr>
          <p:nvPr/>
        </p:nvPicPr>
        <p:blipFill>
          <a:blip r:embed="rId3"/>
          <a:srcRect/>
          <a:stretch>
            <a:fillRect/>
          </a:stretch>
        </p:blipFill>
        <p:spPr bwMode="auto">
          <a:xfrm>
            <a:off x="76200" y="3048000"/>
            <a:ext cx="3295650" cy="3048000"/>
          </a:xfrm>
          <a:prstGeom prst="rect">
            <a:avLst/>
          </a:prstGeom>
          <a:noFill/>
          <a:ln w="9525">
            <a:noFill/>
            <a:miter lim="800000"/>
            <a:headEnd/>
            <a:tailEnd/>
          </a:ln>
        </p:spPr>
      </p:pic>
      <p:sp>
        <p:nvSpPr>
          <p:cNvPr id="10" name="Down Arrow 9"/>
          <p:cNvSpPr/>
          <p:nvPr/>
        </p:nvSpPr>
        <p:spPr>
          <a:xfrm rot="1800000">
            <a:off x="2651125" y="4398963"/>
            <a:ext cx="228600" cy="547687"/>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p:cNvSpPr/>
          <p:nvPr/>
        </p:nvSpPr>
        <p:spPr>
          <a:xfrm rot="-1800000">
            <a:off x="1060450" y="4398963"/>
            <a:ext cx="228600" cy="547687"/>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257800"/>
          </a:xfrm>
        </p:spPr>
        <p:txBody>
          <a:bodyPr>
            <a:noAutofit/>
          </a:bodyPr>
          <a:lstStyle/>
          <a:p>
            <a:pPr marL="365760" indent="-256032" fontAlgn="auto">
              <a:spcAft>
                <a:spcPts val="0"/>
              </a:spcAft>
              <a:buFont typeface="Wingdings 3"/>
              <a:buNone/>
              <a:defRPr/>
            </a:pPr>
            <a:r>
              <a:rPr lang="en-US" sz="2800" u="sng" dirty="0" smtClean="0">
                <a:solidFill>
                  <a:srgbClr val="595959"/>
                </a:solidFill>
              </a:rPr>
              <a:t>Active Collimator:</a:t>
            </a:r>
          </a:p>
          <a:p>
            <a:pPr marL="365760" indent="-256032" fontAlgn="auto">
              <a:spcAft>
                <a:spcPts val="0"/>
              </a:spcAft>
              <a:buFont typeface="Wingdings 3"/>
              <a:buNone/>
              <a:defRPr/>
            </a:pP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fontAlgn="auto">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Confirm anomalies in the 2007 beam test were correctly diagnosed and remedied successfully</a:t>
            </a:r>
          </a:p>
          <a:p>
            <a:pPr lvl="4" fontAlgn="auto">
              <a:spcAft>
                <a:spcPts val="0"/>
              </a:spcAft>
              <a:buClr>
                <a:schemeClr val="accent3"/>
              </a:buClr>
              <a:buSzPct val="65000"/>
              <a:buFont typeface="Wingdings" pitchFamily="2" charset="2"/>
              <a:buChar char="Ø"/>
              <a:defRPr/>
            </a:pPr>
            <a:r>
              <a:rPr lang="en-US" b="1" dirty="0" smtClean="0">
                <a:solidFill>
                  <a:srgbClr val="595959"/>
                </a:solidFill>
              </a:rPr>
              <a:t>Middle Peaks </a:t>
            </a:r>
            <a:r>
              <a:rPr lang="en-US" sz="1600" dirty="0" smtClean="0">
                <a:solidFill>
                  <a:srgbClr val="595959"/>
                </a:solidFill>
              </a:rPr>
              <a:t>(Remedy: Use of 90</a:t>
            </a:r>
            <a:r>
              <a:rPr lang="en-US" sz="1600" baseline="30000" dirty="0" smtClean="0">
                <a:solidFill>
                  <a:srgbClr val="595959"/>
                </a:solidFill>
              </a:rPr>
              <a:t>o</a:t>
            </a:r>
            <a:r>
              <a:rPr lang="en-US" sz="1600" dirty="0" smtClean="0">
                <a:solidFill>
                  <a:srgbClr val="595959"/>
                </a:solidFill>
              </a:rPr>
              <a:t> Connectors) </a:t>
            </a:r>
            <a:endParaRPr lang="en-US" dirty="0" smtClean="0">
              <a:solidFill>
                <a:srgbClr val="595959"/>
              </a:solidFill>
            </a:endParaRPr>
          </a:p>
          <a:p>
            <a:pPr lvl="5">
              <a:buSzPct val="65000"/>
              <a:buFont typeface="Wingdings" pitchFamily="2" charset="2"/>
              <a:buChar char="Ø"/>
              <a:defRPr/>
            </a:pPr>
            <a:r>
              <a:rPr lang="en-US" sz="1600" dirty="0" smtClean="0">
                <a:solidFill>
                  <a:srgbClr val="595959"/>
                </a:solidFill>
              </a:rPr>
              <a:t>Peaks seen at </a:t>
            </a:r>
            <a:r>
              <a:rPr lang="en-US" sz="1600" b="1" dirty="0" smtClean="0">
                <a:solidFill>
                  <a:schemeClr val="accent3"/>
                </a:solidFill>
              </a:rPr>
              <a:t>16.5cm &amp; 21.0cm </a:t>
            </a:r>
            <a:r>
              <a:rPr lang="en-US" sz="1600" dirty="0" smtClean="0">
                <a:solidFill>
                  <a:srgbClr val="595959"/>
                </a:solidFill>
              </a:rPr>
              <a:t>on both the inner and outer wedge readouts</a:t>
            </a:r>
            <a:endParaRPr lang="en-US" sz="1600" b="1" dirty="0" smtClean="0">
              <a:solidFill>
                <a:schemeClr val="accent3"/>
              </a:solidFill>
            </a:endParaRPr>
          </a:p>
          <a:p>
            <a:pPr lvl="5">
              <a:buSzPct val="65000"/>
              <a:buFont typeface="Wingdings" pitchFamily="2" charset="2"/>
              <a:buChar char="Ø"/>
              <a:defRPr/>
            </a:pPr>
            <a:r>
              <a:rPr lang="en-US" sz="1600" i="1" dirty="0" smtClean="0">
                <a:solidFill>
                  <a:srgbClr val="595959"/>
                </a:solidFill>
                <a:effectLst>
                  <a:outerShdw blurRad="38100" dist="38100" dir="2700000" algn="tl">
                    <a:srgbClr val="000000">
                      <a:alpha val="43137"/>
                    </a:srgbClr>
                  </a:outerShdw>
                </a:effectLst>
              </a:rPr>
              <a:t>Possibility </a:t>
            </a:r>
            <a:r>
              <a:rPr lang="en-US" sz="1600" dirty="0" smtClean="0">
                <a:solidFill>
                  <a:srgbClr val="595959"/>
                </a:solidFill>
              </a:rPr>
              <a:t>that the readout cables hanging down  in front of the detector acted as a pre-shower. The asymmetry between left and right most likely comes from the fact that one cable (16.5cm) hangs down from above, while the other (21.0cm) starts out from below, the center of the photon beam. Therefore one interacts with a smaller fraction of the beam than the other. </a:t>
            </a:r>
          </a:p>
        </p:txBody>
      </p:sp>
      <p:sp>
        <p:nvSpPr>
          <p:cNvPr id="58370"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675F241-52C8-4E1A-AA33-D8331F95C527}" type="slidenum">
              <a:rPr lang="fr-CA"/>
              <a:pPr fontAlgn="base">
                <a:spcBef>
                  <a:spcPct val="0"/>
                </a:spcBef>
                <a:spcAft>
                  <a:spcPct val="0"/>
                </a:spcAft>
              </a:pPr>
              <a:t>22</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8372"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grpSp>
        <p:nvGrpSpPr>
          <p:cNvPr id="58373" name="Group 16"/>
          <p:cNvGrpSpPr>
            <a:grpSpLocks/>
          </p:cNvGrpSpPr>
          <p:nvPr/>
        </p:nvGrpSpPr>
        <p:grpSpPr bwMode="auto">
          <a:xfrm>
            <a:off x="457200" y="2743200"/>
            <a:ext cx="2667000" cy="2809875"/>
            <a:chOff x="0" y="1000799"/>
            <a:chExt cx="2667000" cy="2809201"/>
          </a:xfrm>
        </p:grpSpPr>
        <p:pic>
          <p:nvPicPr>
            <p:cNvPr id="58375" name="Picture 11" descr="Outer-Wedges.png"/>
            <p:cNvPicPr>
              <a:picLocks noChangeAspect="1"/>
            </p:cNvPicPr>
            <p:nvPr/>
          </p:nvPicPr>
          <p:blipFill>
            <a:blip r:embed="rId3"/>
            <a:srcRect/>
            <a:stretch>
              <a:fillRect/>
            </a:stretch>
          </p:blipFill>
          <p:spPr bwMode="auto">
            <a:xfrm>
              <a:off x="0" y="1000799"/>
              <a:ext cx="2514600" cy="2352001"/>
            </a:xfrm>
            <a:prstGeom prst="rect">
              <a:avLst/>
            </a:prstGeom>
            <a:noFill/>
            <a:ln w="9525">
              <a:noFill/>
              <a:miter lim="800000"/>
              <a:headEnd/>
              <a:tailEnd/>
            </a:ln>
          </p:spPr>
        </p:pic>
        <p:sp>
          <p:nvSpPr>
            <p:cNvPr id="13" name="Down Arrow 12"/>
            <p:cNvSpPr/>
            <p:nvPr/>
          </p:nvSpPr>
          <p:spPr>
            <a:xfrm rot="1800000">
              <a:off x="1782763" y="2010207"/>
              <a:ext cx="228600" cy="549143"/>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rot="-1800000">
              <a:off x="944563" y="1781662"/>
              <a:ext cx="228600" cy="549143"/>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228600" y="3286251"/>
              <a:ext cx="2438400" cy="523749"/>
            </a:xfrm>
            <a:prstGeom prst="rect">
              <a:avLst/>
            </a:prstGeom>
            <a:noFill/>
            <a:ln>
              <a:noFill/>
            </a:ln>
          </p:spPr>
          <p:txBody>
            <a:bodyP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mn-lt"/>
                </a:rPr>
                <a:t>Current measured on two outer wedges</a:t>
              </a:r>
              <a:endParaRPr lang="en-US" sz="1400" dirty="0">
                <a:effectLst>
                  <a:outerShdw blurRad="38100" dist="38100" dir="2700000" algn="tl">
                    <a:srgbClr val="000000">
                      <a:alpha val="43137"/>
                    </a:srgbClr>
                  </a:outerShdw>
                </a:effectLst>
                <a:latin typeface="+mn-lt"/>
              </a:endParaRPr>
            </a:p>
          </p:txBody>
        </p:sp>
      </p:grpSp>
      <p:pic>
        <p:nvPicPr>
          <p:cNvPr id="18" name="Picture 17" descr="Collimator-Closeup-in-Beam-Test-Setup2.jpg"/>
          <p:cNvPicPr>
            <a:picLocks noChangeAspect="1"/>
          </p:cNvPicPr>
          <p:nvPr/>
        </p:nvPicPr>
        <p:blipFill>
          <a:blip r:embed="rId4"/>
          <a:stretch>
            <a:fillRect/>
          </a:stretch>
        </p:blipFill>
        <p:spPr>
          <a:xfrm>
            <a:off x="6477000" y="914400"/>
            <a:ext cx="19304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EA055AE-B0E6-4EF0-8AC5-353C22F12F45}" type="slidenum">
              <a:rPr lang="fr-CA"/>
              <a:pPr fontAlgn="base">
                <a:spcBef>
                  <a:spcPct val="0"/>
                </a:spcBef>
                <a:spcAft>
                  <a:spcPct val="0"/>
                </a:spcAft>
              </a:pPr>
              <a:t>23</a:t>
            </a:fld>
            <a:endParaRPr lang="fr-CA"/>
          </a:p>
        </p:txBody>
      </p:sp>
      <p:sp>
        <p:nvSpPr>
          <p:cNvPr id="3076" name="Titre 1"/>
          <p:cNvSpPr>
            <a:spLocks noGrp="1"/>
          </p:cNvSpPr>
          <p:nvPr>
            <p:ph type="title"/>
          </p:nvPr>
        </p:nvSpPr>
        <p:spPr>
          <a:xfrm>
            <a:off x="381000" y="274638"/>
            <a:ext cx="8405813" cy="715962"/>
          </a:xfrm>
        </p:spPr>
        <p:txBody>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pic>
        <p:nvPicPr>
          <p:cNvPr id="6" name="Picture 5" descr="Exterior_View.jpg"/>
          <p:cNvPicPr>
            <a:picLocks noChangeAspect="1"/>
          </p:cNvPicPr>
          <p:nvPr/>
        </p:nvPicPr>
        <p:blipFill>
          <a:blip r:embed="rId3"/>
          <a:stretch>
            <a:fillRect/>
          </a:stretch>
        </p:blipFill>
        <p:spPr>
          <a:xfrm>
            <a:off x="685800" y="4038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420"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9" name="Picture 8" descr="Collimator-Insulator.jpg"/>
          <p:cNvPicPr>
            <a:picLocks noChangeAspect="1"/>
          </p:cNvPicPr>
          <p:nvPr/>
        </p:nvPicPr>
        <p:blipFill>
          <a:blip r:embed="rId4"/>
          <a:stretch>
            <a:fillRect/>
          </a:stretch>
        </p:blipFill>
        <p:spPr>
          <a:xfrm>
            <a:off x="5562600" y="4038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Wedge-Layout-in-Insulator-Closeup.jpg"/>
          <p:cNvPicPr>
            <a:picLocks noChangeAspect="1"/>
          </p:cNvPicPr>
          <p:nvPr/>
        </p:nvPicPr>
        <p:blipFill>
          <a:blip r:embed="rId5"/>
          <a:stretch>
            <a:fillRect/>
          </a:stretch>
        </p:blipFill>
        <p:spPr>
          <a:xfrm>
            <a:off x="2514600" y="914400"/>
            <a:ext cx="4013200" cy="3009900"/>
          </a:xfrm>
          <a:prstGeom prst="rect">
            <a:avLst/>
          </a:prstGeom>
          <a:ln>
            <a:noFill/>
          </a:ln>
          <a:effectLst>
            <a:outerShdw blurRad="292100" dist="139700" dir="2700000" algn="tl" rotWithShape="0">
              <a:srgbClr val="333333">
                <a:alpha val="65000"/>
              </a:srgbClr>
            </a:outerShdw>
          </a:effectLst>
        </p:spPr>
      </p:pic>
      <p:sp>
        <p:nvSpPr>
          <p:cNvPr id="60423" name="TextBox 11"/>
          <p:cNvSpPr txBox="1">
            <a:spLocks noChangeArrowheads="1"/>
          </p:cNvSpPr>
          <p:nvPr/>
        </p:nvSpPr>
        <p:spPr bwMode="auto">
          <a:xfrm>
            <a:off x="304800" y="16002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cxnSp>
        <p:nvCxnSpPr>
          <p:cNvPr id="14" name="Straight Arrow Connector 13"/>
          <p:cNvCxnSpPr/>
          <p:nvPr/>
        </p:nvCxnSpPr>
        <p:spPr>
          <a:xfrm rot="16200000" flipV="1">
            <a:off x="3219450" y="3336925"/>
            <a:ext cx="2743200" cy="0"/>
          </a:xfrm>
          <a:prstGeom prst="straightConnector1">
            <a:avLst/>
          </a:prstGeom>
          <a:ln w="762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425" name="TextBox 14"/>
          <p:cNvSpPr txBox="1">
            <a:spLocks noChangeArrowheads="1"/>
          </p:cNvSpPr>
          <p:nvPr/>
        </p:nvSpPr>
        <p:spPr bwMode="auto">
          <a:xfrm>
            <a:off x="3962400" y="4724400"/>
            <a:ext cx="1295400" cy="369888"/>
          </a:xfrm>
          <a:prstGeom prst="rect">
            <a:avLst/>
          </a:prstGeom>
          <a:noFill/>
          <a:ln w="9525">
            <a:noFill/>
            <a:miter lim="800000"/>
            <a:headEnd/>
            <a:tailEnd/>
          </a:ln>
        </p:spPr>
        <p:txBody>
          <a:bodyPr>
            <a:spAutoFit/>
          </a:bodyPr>
          <a:lstStyle/>
          <a:p>
            <a:r>
              <a:rPr lang="en-US" b="1">
                <a:latin typeface="Lucida Sans Unicode" pitchFamily="34" charset="0"/>
              </a:rPr>
              <a:t>Beam line</a:t>
            </a:r>
          </a:p>
        </p:txBody>
      </p:sp>
      <p:sp>
        <p:nvSpPr>
          <p:cNvPr id="16" name="TextBox 15"/>
          <p:cNvSpPr txBox="1"/>
          <p:nvPr/>
        </p:nvSpPr>
        <p:spPr>
          <a:xfrm>
            <a:off x="3581400" y="838200"/>
            <a:ext cx="2133600" cy="461665"/>
          </a:xfrm>
          <a:prstGeom prst="rect">
            <a:avLst/>
          </a:prstGeom>
          <a:noFill/>
        </p:spPr>
        <p:txBody>
          <a:bodyPr>
            <a:spAutoFit/>
          </a:bodyPr>
          <a:lstStyle/>
          <a:p>
            <a:pPr fontAlgn="auto">
              <a:spcBef>
                <a:spcPts val="0"/>
              </a:spcBef>
              <a:spcAft>
                <a:spcPts val="0"/>
              </a:spcAft>
              <a:defRPr/>
            </a:pPr>
            <a:r>
              <a:rPr lang="en-US" sz="2400" b="1" dirty="0">
                <a:ln w="12700">
                  <a:solidFill>
                    <a:schemeClr val="tx1">
                      <a:alpha val="85000"/>
                    </a:schemeClr>
                  </a:solidFill>
                </a:ln>
                <a:solidFill>
                  <a:schemeClr val="bg1"/>
                </a:solidFill>
                <a:effectLst>
                  <a:outerShdw blurRad="50800" dist="50800" dir="5400000" algn="ctr" rotWithShape="0">
                    <a:schemeClr val="tx1"/>
                  </a:outerShdw>
                </a:effectLst>
                <a:latin typeface="+mn-lt"/>
              </a:rPr>
              <a:t>Beam Dump</a:t>
            </a:r>
            <a:endParaRPr lang="en-US" sz="2400" b="1" dirty="0">
              <a:ln w="12700">
                <a:solidFill>
                  <a:schemeClr val="tx1">
                    <a:alpha val="85000"/>
                  </a:schemeClr>
                </a:solidFill>
              </a:ln>
              <a:solidFill>
                <a:schemeClr val="bg1"/>
              </a:solidFill>
              <a:effectLst>
                <a:outerShdw blurRad="50800" dist="50800" dir="5400000" algn="ctr" rotWithShape="0">
                  <a:schemeClr val="tx1"/>
                </a:outerShdw>
              </a:effectLst>
              <a:latin typeface="+mn-lt"/>
            </a:endParaRPr>
          </a:p>
        </p:txBody>
      </p:sp>
      <p:cxnSp>
        <p:nvCxnSpPr>
          <p:cNvPr id="18" name="Straight Arrow Connector 17"/>
          <p:cNvCxnSpPr/>
          <p:nvPr/>
        </p:nvCxnSpPr>
        <p:spPr>
          <a:xfrm>
            <a:off x="4495800" y="2468563"/>
            <a:ext cx="1189038" cy="0"/>
          </a:xfrm>
          <a:prstGeom prst="straightConnector1">
            <a:avLst/>
          </a:prstGeom>
          <a:ln w="63500" cap="sq" cmpd="sng">
            <a:solidFill>
              <a:schemeClr val="accent3"/>
            </a:solidFill>
            <a:bevel/>
            <a:headEnd type="stealth"/>
            <a:tailEnd type="stealth"/>
          </a:ln>
          <a:effectLst>
            <a:outerShdw dir="5400000" sx="110000" sy="11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48400" y="5181600"/>
            <a:ext cx="1524000" cy="228600"/>
          </a:xfrm>
          <a:prstGeom prst="straightConnector1">
            <a:avLst/>
          </a:prstGeom>
          <a:ln w="63500" cap="sq" cmpd="sng">
            <a:solidFill>
              <a:schemeClr val="accent3"/>
            </a:solidFill>
            <a:bevel/>
            <a:headEnd type="stealth"/>
            <a:tailEnd type="stealth"/>
          </a:ln>
          <a:effectLst>
            <a:outerShdw dir="5400000" sx="110000" sy="11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56032" fontAlgn="auto">
              <a:spcAft>
                <a:spcPts val="0"/>
              </a:spcAft>
              <a:buFont typeface="Wingdings 3"/>
              <a:buNone/>
              <a:defRPr/>
            </a:pPr>
            <a:endParaRPr lang="en-US" dirty="0">
              <a:solidFill>
                <a:schemeClr val="accent3"/>
              </a:solidFill>
            </a:endParaRPr>
          </a:p>
        </p:txBody>
      </p:sp>
      <p:sp>
        <p:nvSpPr>
          <p:cNvPr id="2" name="Title 1"/>
          <p:cNvSpPr>
            <a:spLocks noGrp="1"/>
          </p:cNvSpPr>
          <p:nvPr>
            <p:ph type="title"/>
          </p:nvPr>
        </p:nvSpPr>
        <p:spPr/>
        <p:txBody>
          <a:bodyPr/>
          <a:lstStyle/>
          <a:p>
            <a:pPr algn="ctr" fontAlgn="auto">
              <a:spcAft>
                <a:spcPts val="0"/>
              </a:spcAft>
              <a:defRPr/>
            </a:pPr>
            <a:r>
              <a:rPr lang="en-US" dirty="0" smtClean="0"/>
              <a:t>Questions?</a:t>
            </a:r>
            <a:endParaRPr lang="en-US" dirty="0"/>
          </a:p>
        </p:txBody>
      </p:sp>
      <p:sp>
        <p:nvSpPr>
          <p:cNvPr id="62467"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contenu 2"/>
          <p:cNvSpPr>
            <a:spLocks noGrp="1"/>
          </p:cNvSpPr>
          <p:nvPr>
            <p:ph idx="1"/>
          </p:nvPr>
        </p:nvSpPr>
        <p:spPr>
          <a:xfrm>
            <a:off x="990600" y="1219200"/>
            <a:ext cx="8153400" cy="4525963"/>
          </a:xfrm>
        </p:spPr>
        <p:txBody>
          <a:bodyPr/>
          <a:lstStyle/>
          <a:p>
            <a:pPr>
              <a:buFont typeface="Wingdings 3" pitchFamily="18" charset="2"/>
              <a:buBlip>
                <a:blip r:embed="rId3"/>
              </a:buBlip>
            </a:pPr>
            <a:r>
              <a:rPr lang="en-US" sz="2800" smtClean="0">
                <a:solidFill>
                  <a:srgbClr val="595959"/>
                </a:solidFill>
              </a:rPr>
              <a:t>Beam Test in Hall B (cont.)</a:t>
            </a:r>
          </a:p>
          <a:p>
            <a:pPr lvl="2">
              <a:buFont typeface="Wingdings 2" pitchFamily="18" charset="2"/>
              <a:buNone/>
            </a:pPr>
            <a:endParaRPr lang="en-US" sz="800" smtClean="0">
              <a:solidFill>
                <a:srgbClr val="595959"/>
              </a:solidFill>
            </a:endParaRPr>
          </a:p>
          <a:p>
            <a:pPr lvl="1">
              <a:buClr>
                <a:schemeClr val="tx2"/>
              </a:buClr>
              <a:buFont typeface="Arial" charset="0"/>
              <a:buChar char="•"/>
            </a:pPr>
            <a:r>
              <a:rPr lang="en-US" sz="2400" smtClean="0">
                <a:solidFill>
                  <a:srgbClr val="595959"/>
                </a:solidFill>
              </a:rPr>
              <a:t>Active Collimator</a:t>
            </a:r>
          </a:p>
          <a:p>
            <a:pPr lvl="1">
              <a:buFont typeface="Verdana" pitchFamily="34" charset="0"/>
              <a:buNone/>
            </a:pPr>
            <a:endParaRPr lang="en-US" sz="800" smtClean="0">
              <a:solidFill>
                <a:srgbClr val="595959"/>
              </a:solidFill>
            </a:endParaRPr>
          </a:p>
          <a:p>
            <a:pPr lvl="2">
              <a:buSzPct val="65000"/>
              <a:buFont typeface="Wingdings" pitchFamily="2" charset="2"/>
              <a:buChar char="Ø"/>
            </a:pPr>
            <a:r>
              <a:rPr lang="en-US" sz="2000" smtClean="0">
                <a:solidFill>
                  <a:srgbClr val="595959"/>
                </a:solidFill>
              </a:rPr>
              <a:t>Overview of Design</a:t>
            </a:r>
          </a:p>
          <a:p>
            <a:pPr lvl="1">
              <a:buFont typeface="Verdana" pitchFamily="34" charset="0"/>
              <a:buNone/>
            </a:pPr>
            <a:endParaRPr lang="en-US" sz="800" smtClean="0">
              <a:solidFill>
                <a:srgbClr val="595959"/>
              </a:solidFill>
            </a:endParaRPr>
          </a:p>
          <a:p>
            <a:pPr lvl="2">
              <a:buSzPct val="65000"/>
              <a:buFont typeface="Wingdings" pitchFamily="2" charset="2"/>
              <a:buChar char="Ø"/>
            </a:pPr>
            <a:r>
              <a:rPr lang="en-US" sz="2000" u="sng" smtClean="0">
                <a:solidFill>
                  <a:srgbClr val="595959"/>
                </a:solidFill>
              </a:rPr>
              <a:t>Goal</a:t>
            </a:r>
            <a:r>
              <a:rPr lang="en-US" sz="2000" smtClean="0">
                <a:solidFill>
                  <a:srgbClr val="595959"/>
                </a:solidFill>
              </a:rPr>
              <a:t>:</a:t>
            </a:r>
          </a:p>
          <a:p>
            <a:pPr lvl="3"/>
            <a:r>
              <a:rPr lang="en-US" sz="2000" smtClean="0">
                <a:solidFill>
                  <a:srgbClr val="595959"/>
                </a:solidFill>
              </a:rPr>
              <a:t>Determine Bandwidth Limits of the Position Readout</a:t>
            </a:r>
          </a:p>
          <a:p>
            <a:pPr lvl="3"/>
            <a:r>
              <a:rPr lang="en-US" sz="2000" smtClean="0">
                <a:solidFill>
                  <a:srgbClr val="595959"/>
                </a:solidFill>
              </a:rPr>
              <a:t>Test Updated Readout</a:t>
            </a:r>
          </a:p>
          <a:p>
            <a:pPr lvl="3"/>
            <a:r>
              <a:rPr lang="en-US" sz="2000" smtClean="0">
                <a:solidFill>
                  <a:srgbClr val="595959"/>
                </a:solidFill>
              </a:rPr>
              <a:t>Test the Spatial Resolution</a:t>
            </a:r>
          </a:p>
          <a:p>
            <a:pPr lvl="3"/>
            <a:r>
              <a:rPr lang="en-US" sz="2000" smtClean="0">
                <a:solidFill>
                  <a:srgbClr val="595959"/>
                </a:solidFill>
              </a:rPr>
              <a:t>Confirm Diagnosis of Anomalies from 2007 Beam Test</a:t>
            </a:r>
          </a:p>
        </p:txBody>
      </p:sp>
      <p:sp>
        <p:nvSpPr>
          <p:cNvPr id="19458"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F8088E5-4BAD-49FD-8F8E-A172B0B4E249}" type="slidenum">
              <a:rPr lang="fr-CA"/>
              <a:pPr fontAlgn="base">
                <a:spcBef>
                  <a:spcPct val="0"/>
                </a:spcBef>
                <a:spcAft>
                  <a:spcPct val="0"/>
                </a:spcAft>
              </a:pPr>
              <a:t>3</a:t>
            </a:fld>
            <a:endParaRPr lang="fr-CA"/>
          </a:p>
        </p:txBody>
      </p:sp>
      <p:sp>
        <p:nvSpPr>
          <p:cNvPr id="19459" name="Espace réservé du pied de page 4"/>
          <p:cNvSpPr txBox="1">
            <a:spLocks/>
          </p:cNvSpPr>
          <p:nvPr/>
        </p:nvSpPr>
        <p:spPr bwMode="auto">
          <a:xfrm>
            <a:off x="4495800" y="6340475"/>
            <a:ext cx="4230688" cy="365125"/>
          </a:xfrm>
          <a:prstGeom prst="rect">
            <a:avLst/>
          </a:prstGeom>
          <a:noFill/>
          <a:ln w="9525">
            <a:noFill/>
            <a:miter lim="800000"/>
            <a:headEnd/>
            <a:tailEnd/>
          </a:ln>
        </p:spPr>
        <p:txBody>
          <a:bodyPr anchor="b"/>
          <a:lstStyle/>
          <a:p>
            <a:pPr algn="ctr"/>
            <a:r>
              <a:rPr lang="en-US" sz="1000">
                <a:latin typeface="Lucida Sans Unicode" pitchFamily="34" charset="0"/>
              </a:rPr>
              <a:t>J. M</a:t>
            </a:r>
            <a:r>
              <a:rPr lang="en-US" sz="1000" u="sng" baseline="32000">
                <a:latin typeface="Lucida Sans Unicode" pitchFamily="34" charset="0"/>
              </a:rPr>
              <a:t>c</a:t>
            </a:r>
            <a:r>
              <a:rPr lang="en-US" sz="1000">
                <a:latin typeface="Lucida Sans Unicode" pitchFamily="34" charset="0"/>
              </a:rPr>
              <a:t>Intyre, GlueX collaboration meeting, JLab, Feb. 2-4, 2011</a:t>
            </a:r>
          </a:p>
        </p:txBody>
      </p:sp>
      <p:sp>
        <p:nvSpPr>
          <p:cNvPr id="8" name="Titre 1"/>
          <p:cNvSpPr>
            <a:spLocks noGrp="1"/>
          </p:cNvSpPr>
          <p:nvPr>
            <p:ph type="title"/>
          </p:nvPr>
        </p:nvSpPr>
        <p:spPr>
          <a:xfrm>
            <a:off x="381000" y="274638"/>
            <a:ext cx="8405813" cy="1143000"/>
          </a:xfrm>
        </p:spPr>
        <p:txBody>
          <a:bodyPr/>
          <a:lstStyle/>
          <a:p>
            <a:pPr algn="ctr" fontAlgn="auto">
              <a:spcAft>
                <a:spcPts val="0"/>
              </a:spcAft>
              <a:defRPr/>
            </a:pPr>
            <a:r>
              <a:rPr lang="en-US" dirty="0" smtClean="0">
                <a:solidFill>
                  <a:srgbClr val="595959"/>
                </a:solidFill>
              </a:rPr>
              <a:t>Outline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3077" name="Espace réservé du contenu 2"/>
          <p:cNvSpPr>
            <a:spLocks noGrp="1"/>
          </p:cNvSpPr>
          <p:nvPr>
            <p:ph idx="1"/>
          </p:nvPr>
        </p:nvSpPr>
        <p:spPr>
          <a:xfrm>
            <a:off x="0" y="1143000"/>
            <a:ext cx="9144000" cy="533400"/>
          </a:xfrm>
        </p:spPr>
        <p:txBody>
          <a:bodyPr>
            <a:noAutofit/>
          </a:bodyPr>
          <a:lstStyle/>
          <a:p>
            <a:pPr marL="365760" indent="-256032" algn="ctr" fontAlgn="auto">
              <a:spcAft>
                <a:spcPts val="0"/>
              </a:spcAft>
              <a:buFont typeface="Wingdings 3"/>
              <a:buNone/>
              <a:defRPr/>
            </a:pPr>
            <a:r>
              <a:rPr lang="en-US" dirty="0" smtClean="0">
                <a:solidFill>
                  <a:schemeClr val="accent2"/>
                </a:solidFill>
              </a:rPr>
              <a:t>►</a:t>
            </a:r>
            <a:r>
              <a:rPr lang="en-US" dirty="0" smtClean="0">
                <a:solidFill>
                  <a:srgbClr val="595959"/>
                </a:solidFill>
              </a:rPr>
              <a:t> </a:t>
            </a:r>
            <a:r>
              <a:rPr lang="en-US" dirty="0" smtClean="0">
                <a:solidFill>
                  <a:srgbClr val="595959"/>
                </a:solidFill>
                <a:effectLst>
                  <a:outerShdw blurRad="38100" dist="38100" dir="2700000" algn="tl">
                    <a:srgbClr val="000000">
                      <a:alpha val="43137"/>
                    </a:srgbClr>
                  </a:outerShdw>
                </a:effectLst>
              </a:rPr>
              <a:t>Delivered to JLab on Oct. 7, 2010</a:t>
            </a:r>
            <a:r>
              <a:rPr lang="en-US" dirty="0" smtClean="0">
                <a:solidFill>
                  <a:srgbClr val="595959"/>
                </a:solidFill>
              </a:rPr>
              <a:t> </a:t>
            </a:r>
            <a:r>
              <a:rPr lang="en-US" dirty="0" smtClean="0">
                <a:solidFill>
                  <a:schemeClr val="accent2"/>
                </a:solidFill>
              </a:rPr>
              <a:t>◄</a:t>
            </a:r>
            <a:endParaRPr lang="en-US" dirty="0" smtClean="0">
              <a:solidFill>
                <a:srgbClr val="595959"/>
              </a:solidFill>
            </a:endParaRPr>
          </a:p>
        </p:txBody>
      </p:sp>
      <p:sp>
        <p:nvSpPr>
          <p:cNvPr id="21507"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80F24CA-2FC0-4312-B1D7-5EB9497C43A4}" type="slidenum">
              <a:rPr lang="fr-CA"/>
              <a:pPr fontAlgn="base">
                <a:spcBef>
                  <a:spcPct val="0"/>
                </a:spcBef>
                <a:spcAft>
                  <a:spcPct val="0"/>
                </a:spcAft>
              </a:pPr>
              <a:t>4</a:t>
            </a:fld>
            <a:endParaRPr lang="fr-CA"/>
          </a:p>
        </p:txBody>
      </p:sp>
      <p:sp>
        <p:nvSpPr>
          <p:cNvPr id="21508"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10" name="Picture 9" descr="Exterior_View.jpg"/>
          <p:cNvPicPr>
            <a:picLocks noChangeAspect="1"/>
          </p:cNvPicPr>
          <p:nvPr/>
        </p:nvPicPr>
        <p:blipFill>
          <a:blip r:embed="rId3"/>
          <a:stretch>
            <a:fillRect/>
          </a:stretch>
        </p:blipFill>
        <p:spPr>
          <a:xfrm>
            <a:off x="5562600" y="1676400"/>
            <a:ext cx="3048000"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5562600" y="5864423"/>
            <a:ext cx="3048000" cy="338554"/>
          </a:xfrm>
          <a:prstGeom prst="rect">
            <a:avLst/>
          </a:prstGeom>
          <a:noFill/>
          <a:ln>
            <a:noFill/>
          </a:ln>
        </p:spPr>
        <p:txBody>
          <a:bodyPr>
            <a:spAutoFit/>
          </a:bodyPr>
          <a:lstStyle/>
          <a:p>
            <a:pPr algn="ctr" fontAlgn="auto">
              <a:spcBef>
                <a:spcPts val="0"/>
              </a:spcBef>
              <a:spcAft>
                <a:spcPts val="0"/>
              </a:spcAft>
              <a:defRPr/>
            </a:pPr>
            <a:r>
              <a:rPr lang="en-US" sz="1600" b="1" dirty="0">
                <a:ln w="9525">
                  <a:solidFill>
                    <a:schemeClr val="tx1">
                      <a:alpha val="60000"/>
                    </a:schemeClr>
                  </a:solidFill>
                </a:ln>
                <a:solidFill>
                  <a:schemeClr val="bg1"/>
                </a:solidFill>
                <a:effectLst>
                  <a:outerShdw blurRad="50800" dist="50800" dir="5400000" algn="ctr" rotWithShape="0">
                    <a:schemeClr val="tx1"/>
                  </a:outerShdw>
                </a:effectLst>
                <a:latin typeface="+mn-lt"/>
              </a:rPr>
              <a:t>Front: Interior View</a:t>
            </a:r>
            <a:endParaRPr lang="en-US" sz="1600" b="1" dirty="0">
              <a:ln w="9525">
                <a:solidFill>
                  <a:schemeClr val="tx1">
                    <a:alpha val="60000"/>
                  </a:schemeClr>
                </a:solidFill>
              </a:ln>
              <a:solidFill>
                <a:schemeClr val="bg1"/>
              </a:solidFill>
              <a:effectLst>
                <a:outerShdw blurRad="50800" dist="50800" dir="5400000" algn="ctr" rotWithShape="0">
                  <a:schemeClr val="tx1"/>
                </a:outerShdw>
              </a:effectLst>
              <a:latin typeface="+mn-lt"/>
            </a:endParaRPr>
          </a:p>
        </p:txBody>
      </p:sp>
      <p:pic>
        <p:nvPicPr>
          <p:cNvPr id="11" name="Picture 10" descr="Wiring-Prototype.JPG"/>
          <p:cNvPicPr>
            <a:picLocks noChangeAspect="1"/>
          </p:cNvPicPr>
          <p:nvPr/>
        </p:nvPicPr>
        <p:blipFill>
          <a:blip r:embed="rId4"/>
          <a:stretch>
            <a:fillRect/>
          </a:stretch>
        </p:blipFill>
        <p:spPr>
          <a:xfrm>
            <a:off x="468313" y="1930400"/>
            <a:ext cx="4484687"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685800" y="5197902"/>
            <a:ext cx="4038600" cy="517098"/>
          </a:xfrm>
          <a:prstGeom prst="rect">
            <a:avLst/>
          </a:prstGeom>
          <a:noFill/>
          <a:ln>
            <a:noFill/>
          </a:ln>
        </p:spPr>
        <p:txBody>
          <a:bodyPr>
            <a:spAutoFit/>
          </a:bodyPr>
          <a:lstStyle/>
          <a:p>
            <a:pPr algn="ctr" fontAlgn="auto">
              <a:spcBef>
                <a:spcPts val="0"/>
              </a:spcBef>
              <a:spcAft>
                <a:spcPts val="0"/>
              </a:spcAft>
              <a:defRPr/>
            </a:pPr>
            <a:r>
              <a:rPr lang="en-US" sz="1600" b="1" dirty="0">
                <a:ln w="9525">
                  <a:solidFill>
                    <a:schemeClr val="tx1">
                      <a:alpha val="60000"/>
                    </a:schemeClr>
                  </a:solidFill>
                </a:ln>
                <a:solidFill>
                  <a:schemeClr val="bg1"/>
                </a:solidFill>
                <a:effectLst>
                  <a:outerShdw blurRad="50800" dist="50800" dir="5400000" algn="ctr" rotWithShape="0">
                    <a:schemeClr val="tx1"/>
                  </a:outerShdw>
                </a:effectLst>
                <a:latin typeface="+mn-lt"/>
              </a:rPr>
              <a:t>Bottom: Electronics</a:t>
            </a:r>
            <a:endParaRPr lang="en-US" sz="1600" b="1" dirty="0">
              <a:ln w="9525">
                <a:solidFill>
                  <a:schemeClr val="tx1">
                    <a:alpha val="60000"/>
                  </a:schemeClr>
                </a:solidFill>
              </a:ln>
              <a:solidFill>
                <a:schemeClr val="bg1"/>
              </a:solidFill>
              <a:effectLst>
                <a:outerShdw blurRad="50800" dist="50800" dir="5400000" algn="ctr" rotWithShape="0">
                  <a:schemeClr val="tx1"/>
                </a:outerShdw>
              </a:effectLst>
              <a:latin typeface="+mn-lt"/>
            </a:endParaRPr>
          </a:p>
        </p:txBody>
      </p:sp>
      <p:sp>
        <p:nvSpPr>
          <p:cNvPr id="8" name="Rectangle 7">
            <a:hlinkClick r:id="rId5"/>
          </p:cNvPr>
          <p:cNvSpPr/>
          <p:nvPr/>
        </p:nvSpPr>
        <p:spPr>
          <a:xfrm>
            <a:off x="1524000" y="838200"/>
            <a:ext cx="6172200" cy="246063"/>
          </a:xfrm>
          <a:prstGeom prst="rect">
            <a:avLst/>
          </a:prstGeom>
        </p:spPr>
        <p:txBody>
          <a:bodyPr/>
          <a:lstStyle/>
          <a:p>
            <a:pPr algn="ctr" fontAlgn="auto">
              <a:spcBef>
                <a:spcPts val="0"/>
              </a:spcBef>
              <a:spcAft>
                <a:spcPts val="0"/>
              </a:spcAft>
              <a:defRPr/>
            </a:pPr>
            <a:r>
              <a:rPr lang="en-US" sz="1000" b="1" i="1" dirty="0">
                <a:solidFill>
                  <a:schemeClr val="accent3"/>
                </a:solidFill>
                <a:latin typeface="Times New Roman" pitchFamily="18" charset="0"/>
                <a:cs typeface="Times New Roman" pitchFamily="18" charset="0"/>
              </a:rPr>
              <a:t>http://zeus.phys.uconn.edu/wiki/index.php/Delivery_of_the_Tagger_Microscope_Prototype_to_JLab</a:t>
            </a:r>
            <a:endParaRPr lang="en-US" sz="1000" dirty="0">
              <a:solidFill>
                <a:schemeClr val="accent3"/>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 calcmode="lin" valueType="num">
                                      <p:cBhvr>
                                        <p:cTn id="7" dur="10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2895600"/>
          </a:xfrm>
        </p:spPr>
        <p:txBody>
          <a:bodyPr>
            <a:noAutofit/>
          </a:bodyPr>
          <a:lstStyle/>
          <a:p>
            <a:pPr marL="365760" indent="-256032" fontAlgn="auto">
              <a:spcAft>
                <a:spcPts val="0"/>
              </a:spcAft>
              <a:buFont typeface="Wingdings 3"/>
              <a:buNone/>
              <a:defRPr/>
            </a:pPr>
            <a:r>
              <a:rPr lang="en-US" sz="2800" u="sng" dirty="0" smtClean="0">
                <a:solidFill>
                  <a:srgbClr val="595959"/>
                </a:solidFill>
              </a:rPr>
              <a:t>Preparations for Beam Test</a:t>
            </a:r>
          </a:p>
          <a:p>
            <a:pPr marL="365760" indent="-256032" fontAlgn="auto">
              <a:spcAft>
                <a:spcPts val="0"/>
              </a:spcAft>
              <a:buFont typeface="Wingdings 3"/>
              <a:buNone/>
              <a:defRPr/>
            </a:pPr>
            <a:endParaRPr lang="en-US" sz="1200" dirty="0" smtClean="0">
              <a:solidFill>
                <a:srgbClr val="595959"/>
              </a:solidFill>
            </a:endParaRPr>
          </a:p>
          <a:p>
            <a:pPr marL="365760" indent="-256032" fontAlgn="auto">
              <a:spcAft>
                <a:spcPts val="0"/>
              </a:spcAft>
              <a:buClr>
                <a:schemeClr val="accent2"/>
              </a:buClr>
              <a:buFont typeface="Wingdings" pitchFamily="2" charset="2"/>
              <a:buChar char="Ø"/>
              <a:defRPr/>
            </a:pPr>
            <a:r>
              <a:rPr lang="en-US" sz="2400" dirty="0" smtClean="0">
                <a:solidFill>
                  <a:srgbClr val="595959"/>
                </a:solidFill>
              </a:rPr>
              <a:t>Setup Control Computer </a:t>
            </a:r>
          </a:p>
          <a:p>
            <a:pPr marL="365760" indent="-256032" fontAlgn="auto">
              <a:spcAft>
                <a:spcPts val="0"/>
              </a:spcAft>
              <a:buFont typeface="Wingdings 3"/>
              <a:buNone/>
              <a:defRPr/>
            </a:pPr>
            <a:r>
              <a:rPr lang="en-US" sz="1200" dirty="0" smtClean="0">
                <a:solidFill>
                  <a:srgbClr val="595959"/>
                </a:solidFill>
              </a:rPr>
              <a:t>	(Software setup on JLab computer as per JLab requirements) </a:t>
            </a:r>
            <a:endParaRPr lang="en-US" sz="900" dirty="0" smtClean="0">
              <a:solidFill>
                <a:srgbClr val="595959"/>
              </a:solidFill>
            </a:endParaRPr>
          </a:p>
          <a:p>
            <a:pPr marL="859536" lvl="2" fontAlgn="auto">
              <a:spcAft>
                <a:spcPts val="0"/>
              </a:spcAft>
              <a:buFont typeface="Wingdings 2"/>
              <a:buChar char=""/>
              <a:defRPr/>
            </a:pPr>
            <a:r>
              <a:rPr lang="en-US" sz="2000" dirty="0" smtClean="0">
                <a:solidFill>
                  <a:srgbClr val="595959"/>
                </a:solidFill>
              </a:rPr>
              <a:t>Setup Readout/Control for Tagger Microscope</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Installed controls for SiPM electronics</a:t>
            </a:r>
          </a:p>
          <a:p>
            <a:pPr lvl="3" fontAlgn="auto">
              <a:spcAft>
                <a:spcPts val="0"/>
              </a:spcAft>
              <a:buClr>
                <a:schemeClr val="accent3"/>
              </a:buClr>
              <a:buSzPct val="65000"/>
              <a:buFont typeface="Wingdings" pitchFamily="2" charset="2"/>
              <a:buChar char="Ø"/>
              <a:defRPr/>
            </a:pPr>
            <a:r>
              <a:rPr lang="en-US" sz="1800" dirty="0" smtClean="0">
                <a:solidFill>
                  <a:srgbClr val="595959"/>
                </a:solidFill>
              </a:rPr>
              <a:t>Motor controls for alignment of SciFi focal plane</a:t>
            </a:r>
          </a:p>
          <a:p>
            <a:pPr marL="621792" lvl="1" fontAlgn="auto">
              <a:spcBef>
                <a:spcPts val="324"/>
              </a:spcBef>
              <a:spcAft>
                <a:spcPts val="0"/>
              </a:spcAft>
              <a:buFont typeface="Verdana"/>
              <a:buChar char="◦"/>
              <a:defRPr/>
            </a:pPr>
            <a:endParaRPr lang="en-US" dirty="0" smtClean="0">
              <a:solidFill>
                <a:srgbClr val="595959"/>
              </a:solidFill>
            </a:endParaRPr>
          </a:p>
        </p:txBody>
      </p:sp>
      <p:sp>
        <p:nvSpPr>
          <p:cNvPr id="23554"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EB7A5F-41D0-44A6-878B-91ECCFC15C4B}" type="slidenum">
              <a:rPr lang="fr-CA"/>
              <a:pPr fontAlgn="base">
                <a:spcBef>
                  <a:spcPct val="0"/>
                </a:spcBef>
                <a:spcAft>
                  <a:spcPct val="0"/>
                </a:spcAft>
              </a:pPr>
              <a:t>5</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23556"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6" name="Picture 5" descr="Exterior_View.jpg"/>
          <p:cNvPicPr>
            <a:picLocks noChangeAspect="1"/>
          </p:cNvPicPr>
          <p:nvPr/>
        </p:nvPicPr>
        <p:blipFill>
          <a:blip r:embed="rId3"/>
          <a:stretch>
            <a:fillRect/>
          </a:stretch>
        </p:blipFill>
        <p:spPr>
          <a:xfrm>
            <a:off x="76200" y="990600"/>
            <a:ext cx="2133600" cy="2844800"/>
          </a:xfrm>
          <a:prstGeom prst="rect">
            <a:avLst/>
          </a:prstGeom>
          <a:ln>
            <a:noFill/>
          </a:ln>
          <a:effectLst>
            <a:outerShdw blurRad="292100" dist="139700" dir="2700000" algn="tl" rotWithShape="0">
              <a:srgbClr val="333333">
                <a:alpha val="65000"/>
              </a:srgbClr>
            </a:outerShdw>
          </a:effectLst>
        </p:spPr>
      </p:pic>
      <p:pic>
        <p:nvPicPr>
          <p:cNvPr id="10" name="Picture 9" descr="Electronics-2.jpg"/>
          <p:cNvPicPr>
            <a:picLocks noChangeAspect="1"/>
          </p:cNvPicPr>
          <p:nvPr/>
        </p:nvPicPr>
        <p:blipFill>
          <a:blip r:embed="rId4"/>
          <a:stretch>
            <a:fillRect/>
          </a:stretch>
        </p:blipFill>
        <p:spPr>
          <a:xfrm>
            <a:off x="461963" y="4038600"/>
            <a:ext cx="4262437" cy="2020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Electronics-2.jpg"/>
          <p:cNvPicPr>
            <a:picLocks noChangeAspect="1"/>
          </p:cNvPicPr>
          <p:nvPr/>
        </p:nvPicPr>
        <p:blipFill>
          <a:blip r:embed="rId5"/>
          <a:stretch>
            <a:fillRect/>
          </a:stretch>
        </p:blipFill>
        <p:spPr>
          <a:xfrm>
            <a:off x="4953000" y="4038600"/>
            <a:ext cx="3810000" cy="203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lignCtrlSS.png"/>
          <p:cNvPicPr>
            <a:picLocks noChangeAspect="1"/>
          </p:cNvPicPr>
          <p:nvPr/>
        </p:nvPicPr>
        <p:blipFill>
          <a:blip r:embed="rId6"/>
          <a:stretch>
            <a:fillRect/>
          </a:stretch>
        </p:blipFill>
        <p:spPr>
          <a:xfrm>
            <a:off x="7315200" y="4953000"/>
            <a:ext cx="1757363" cy="1447800"/>
          </a:xfrm>
          <a:prstGeom prst="rect">
            <a:avLst/>
          </a:prstGeom>
          <a:ln>
            <a:noFill/>
          </a:ln>
          <a:effectLst>
            <a:outerShdw blurRad="190500" algn="tl" rotWithShape="0">
              <a:srgbClr val="000000">
                <a:alpha val="70000"/>
              </a:srgbClr>
            </a:outerShdw>
          </a:effectLst>
        </p:spPr>
      </p:pic>
      <p:cxnSp>
        <p:nvCxnSpPr>
          <p:cNvPr id="14" name="Shape 13"/>
          <p:cNvCxnSpPr/>
          <p:nvPr/>
        </p:nvCxnSpPr>
        <p:spPr>
          <a:xfrm rot="11160000">
            <a:off x="109538" y="3897313"/>
            <a:ext cx="457200" cy="914400"/>
          </a:xfrm>
          <a:prstGeom prst="curvedConnector2">
            <a:avLst/>
          </a:prstGeom>
          <a:ln w="57150">
            <a:solidFill>
              <a:schemeClr val="accent3"/>
            </a:solidFill>
            <a:tailEnd type="arrow"/>
          </a:ln>
          <a:effectLst>
            <a:outerShdw blurRad="50800"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2763" y="4068763"/>
            <a:ext cx="1447800" cy="1484312"/>
          </a:xfrm>
          <a:prstGeom prst="rect">
            <a:avLst/>
          </a:prstGeom>
          <a:noFill/>
          <a:ln w="57150" cmpd="sng">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Curved Connector 17"/>
          <p:cNvCxnSpPr/>
          <p:nvPr/>
        </p:nvCxnSpPr>
        <p:spPr>
          <a:xfrm>
            <a:off x="2590800" y="5029200"/>
            <a:ext cx="1295400" cy="1219200"/>
          </a:xfrm>
          <a:prstGeom prst="curvedConnector3">
            <a:avLst>
              <a:gd name="adj1" fmla="val 50000"/>
            </a:avLst>
          </a:prstGeom>
          <a:ln w="44450" cmpd="sng">
            <a:solidFill>
              <a:schemeClr val="accent6"/>
            </a:solidFill>
            <a:tailEnd type="none"/>
          </a:ln>
          <a:effectLst>
            <a:outerShdw blurRad="50800" dist="381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9540000">
            <a:off x="3743325" y="5641975"/>
            <a:ext cx="2914650" cy="165100"/>
          </a:xfrm>
          <a:prstGeom prst="arc">
            <a:avLst/>
          </a:prstGeom>
          <a:ln w="44450">
            <a:solidFill>
              <a:schemeClr val="accent6"/>
            </a:solidFill>
            <a:headEnd type="stealth" w="lg" len="lg"/>
          </a:ln>
          <a:effectLst>
            <a:outerShdw blurRad="50800" dist="381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27" name="Picture 26" descr="PktMon_ss.png"/>
          <p:cNvPicPr>
            <a:picLocks noChangeAspect="1"/>
          </p:cNvPicPr>
          <p:nvPr/>
        </p:nvPicPr>
        <p:blipFill>
          <a:blip r:embed="rId7"/>
          <a:stretch>
            <a:fillRect/>
          </a:stretch>
        </p:blipFill>
        <p:spPr>
          <a:xfrm>
            <a:off x="4953000" y="3429000"/>
            <a:ext cx="3773488" cy="466725"/>
          </a:xfrm>
          <a:prstGeom prst="rect">
            <a:avLst/>
          </a:prstGeom>
          <a:ln>
            <a:noFill/>
          </a:ln>
          <a:effectLst>
            <a:outerShdw blurRad="190500" algn="tl" rotWithShape="0">
              <a:srgbClr val="000000">
                <a:alpha val="70000"/>
              </a:srgbClr>
            </a:outerShdw>
          </a:effectLst>
        </p:spPr>
      </p:pic>
      <p:sp>
        <p:nvSpPr>
          <p:cNvPr id="28" name="Oval 27"/>
          <p:cNvSpPr/>
          <p:nvPr/>
        </p:nvSpPr>
        <p:spPr>
          <a:xfrm>
            <a:off x="2066925" y="4645025"/>
            <a:ext cx="557213" cy="238125"/>
          </a:xfrm>
          <a:prstGeom prst="ellipse">
            <a:avLst/>
          </a:prstGeom>
          <a:noFill/>
          <a:ln w="50800" cmpd="sng">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2103438" y="4937125"/>
            <a:ext cx="457200" cy="201613"/>
          </a:xfrm>
          <a:prstGeom prst="ellipse">
            <a:avLst/>
          </a:prstGeom>
          <a:noFill/>
          <a:ln w="50800" cmpd="sng">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3" name="Shape 32"/>
          <p:cNvCxnSpPr>
            <a:stCxn id="28" idx="7"/>
          </p:cNvCxnSpPr>
          <p:nvPr/>
        </p:nvCxnSpPr>
        <p:spPr>
          <a:xfrm rot="5400000" flipH="1" flipV="1">
            <a:off x="3198813" y="3001962"/>
            <a:ext cx="1022350" cy="2333625"/>
          </a:xfrm>
          <a:prstGeom prst="curvedConnector2">
            <a:avLst/>
          </a:prstGeom>
          <a:ln w="44450">
            <a:tailEnd type="arrow"/>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400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0" fill="hold"/>
                                        <p:tgtEl>
                                          <p:spTgt spid="28"/>
                                        </p:tgtEl>
                                        <p:attrNameLst>
                                          <p:attrName>ppt_w</p:attrName>
                                        </p:attrNameLst>
                                      </p:cBhvr>
                                      <p:tavLst>
                                        <p:tav tm="0">
                                          <p:val>
                                            <p:fltVal val="0"/>
                                          </p:val>
                                        </p:tav>
                                        <p:tav tm="100000">
                                          <p:val>
                                            <p:strVal val="#ppt_w"/>
                                          </p:val>
                                        </p:tav>
                                      </p:tavLst>
                                    </p:anim>
                                    <p:anim calcmode="lin" valueType="num">
                                      <p:cBhvr>
                                        <p:cTn id="8" dur="2000" fill="hold"/>
                                        <p:tgtEl>
                                          <p:spTgt spid="28"/>
                                        </p:tgtEl>
                                        <p:attrNameLst>
                                          <p:attrName>ppt_h</p:attrName>
                                        </p:attrNameLst>
                                      </p:cBhvr>
                                      <p:tavLst>
                                        <p:tav tm="0">
                                          <p:val>
                                            <p:fltVal val="0"/>
                                          </p:val>
                                        </p:tav>
                                        <p:tav tm="100000">
                                          <p:val>
                                            <p:strVal val="#ppt_h"/>
                                          </p:val>
                                        </p:tav>
                                      </p:tavLst>
                                    </p:anim>
                                    <p:animEffect transition="in" filter="fade">
                                      <p:cBhvr>
                                        <p:cTn id="9" dur="2000"/>
                                        <p:tgtEl>
                                          <p:spTgt spid="28"/>
                                        </p:tgtEl>
                                      </p:cBhvr>
                                    </p:animEffect>
                                  </p:childTnLst>
                                </p:cTn>
                              </p:par>
                              <p:par>
                                <p:cTn id="10" presetID="53" presetClass="entr" presetSubtype="0" fill="hold" grpId="0" nodeType="withEffect">
                                  <p:stCondLst>
                                    <p:cond delay="40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2000" fill="hold"/>
                                        <p:tgtEl>
                                          <p:spTgt spid="29"/>
                                        </p:tgtEl>
                                        <p:attrNameLst>
                                          <p:attrName>ppt_w</p:attrName>
                                        </p:attrNameLst>
                                      </p:cBhvr>
                                      <p:tavLst>
                                        <p:tav tm="0">
                                          <p:val>
                                            <p:fltVal val="0"/>
                                          </p:val>
                                        </p:tav>
                                        <p:tav tm="100000">
                                          <p:val>
                                            <p:strVal val="#ppt_w"/>
                                          </p:val>
                                        </p:tav>
                                      </p:tavLst>
                                    </p:anim>
                                    <p:anim calcmode="lin" valueType="num">
                                      <p:cBhvr>
                                        <p:cTn id="13" dur="2000" fill="hold"/>
                                        <p:tgtEl>
                                          <p:spTgt spid="29"/>
                                        </p:tgtEl>
                                        <p:attrNameLst>
                                          <p:attrName>ppt_h</p:attrName>
                                        </p:attrNameLst>
                                      </p:cBhvr>
                                      <p:tavLst>
                                        <p:tav tm="0">
                                          <p:val>
                                            <p:fltVal val="0"/>
                                          </p:val>
                                        </p:tav>
                                        <p:tav tm="100000">
                                          <p:val>
                                            <p:strVal val="#ppt_h"/>
                                          </p:val>
                                        </p:tav>
                                      </p:tavLst>
                                    </p:anim>
                                    <p:animEffect transition="in" filter="fade">
                                      <p:cBhvr>
                                        <p:cTn id="14" dur="2000"/>
                                        <p:tgtEl>
                                          <p:spTgt spid="29"/>
                                        </p:tgtEl>
                                      </p:cBhvr>
                                    </p:animEffect>
                                  </p:childTnLst>
                                </p:cTn>
                              </p:par>
                              <p:par>
                                <p:cTn id="15" presetID="53" presetClass="entr" presetSubtype="0" fill="hold" grpId="0" nodeType="withEffect">
                                  <p:stCondLst>
                                    <p:cond delay="4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fltVal val="0"/>
                                          </p:val>
                                        </p:tav>
                                        <p:tav tm="100000">
                                          <p:val>
                                            <p:strVal val="#ppt_w"/>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Effect transition="in" filter="fade">
                                      <p:cBhvr>
                                        <p:cTn id="19" dur="2000"/>
                                        <p:tgtEl>
                                          <p:spTgt spid="12"/>
                                        </p:tgtEl>
                                      </p:cBhvr>
                                    </p:animEffect>
                                  </p:childTnLst>
                                </p:cTn>
                              </p:par>
                            </p:childTnLst>
                          </p:cTn>
                        </p:par>
                        <p:par>
                          <p:cTn id="20" fill="hold">
                            <p:stCondLst>
                              <p:cond delay="6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6000"/>
                            </p:stCondLst>
                            <p:childTnLst>
                              <p:par>
                                <p:cTn id="30" presetID="53"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2000" fill="hold"/>
                                        <p:tgtEl>
                                          <p:spTgt spid="27"/>
                                        </p:tgtEl>
                                        <p:attrNameLst>
                                          <p:attrName>ppt_w</p:attrName>
                                        </p:attrNameLst>
                                      </p:cBhvr>
                                      <p:tavLst>
                                        <p:tav tm="0">
                                          <p:val>
                                            <p:fltVal val="0"/>
                                          </p:val>
                                        </p:tav>
                                        <p:tav tm="100000">
                                          <p:val>
                                            <p:strVal val="#ppt_w"/>
                                          </p:val>
                                        </p:tav>
                                      </p:tavLst>
                                    </p:anim>
                                    <p:anim calcmode="lin" valueType="num">
                                      <p:cBhvr>
                                        <p:cTn id="33" dur="2000" fill="hold"/>
                                        <p:tgtEl>
                                          <p:spTgt spid="27"/>
                                        </p:tgtEl>
                                        <p:attrNameLst>
                                          <p:attrName>ppt_h</p:attrName>
                                        </p:attrNameLst>
                                      </p:cBhvr>
                                      <p:tavLst>
                                        <p:tav tm="0">
                                          <p:val>
                                            <p:fltVal val="0"/>
                                          </p:val>
                                        </p:tav>
                                        <p:tav tm="100000">
                                          <p:val>
                                            <p:strVal val="#ppt_h"/>
                                          </p:val>
                                        </p:tav>
                                      </p:tavLst>
                                    </p:anim>
                                    <p:animEffect transition="in" filter="fade">
                                      <p:cBhvr>
                                        <p:cTn id="34" dur="2000"/>
                                        <p:tgtEl>
                                          <p:spTgt spid="27"/>
                                        </p:tgtEl>
                                      </p:cBhvr>
                                    </p:animEffect>
                                  </p:childTnLst>
                                </p:cTn>
                              </p:par>
                              <p:par>
                                <p:cTn id="35" presetID="53"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par>
                                <p:cTn id="40" presetID="53"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par>
                                <p:cTn id="45" presetID="53"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2000" fill="hold"/>
                                        <p:tgtEl>
                                          <p:spTgt spid="6"/>
                                        </p:tgtEl>
                                        <p:attrNameLst>
                                          <p:attrName>ppt_w</p:attrName>
                                        </p:attrNameLst>
                                      </p:cBhvr>
                                      <p:tavLst>
                                        <p:tav tm="0">
                                          <p:val>
                                            <p:fltVal val="0"/>
                                          </p:val>
                                        </p:tav>
                                        <p:tav tm="100000">
                                          <p:val>
                                            <p:strVal val="#ppt_w"/>
                                          </p:val>
                                        </p:tav>
                                      </p:tavLst>
                                    </p:anim>
                                    <p:anim calcmode="lin" valueType="num">
                                      <p:cBhvr>
                                        <p:cTn id="48" dur="2000" fill="hold"/>
                                        <p:tgtEl>
                                          <p:spTgt spid="6"/>
                                        </p:tgtEl>
                                        <p:attrNameLst>
                                          <p:attrName>ppt_h</p:attrName>
                                        </p:attrNameLst>
                                      </p:cBhvr>
                                      <p:tavLst>
                                        <p:tav tm="0">
                                          <p:val>
                                            <p:fltVal val="0"/>
                                          </p:val>
                                        </p:tav>
                                        <p:tav tm="100000">
                                          <p:val>
                                            <p:strVal val="#ppt_h"/>
                                          </p:val>
                                        </p:tav>
                                      </p:tavLst>
                                    </p:anim>
                                    <p:animEffect transition="in" filter="fade">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2"/>
          <p:cNvSpPr>
            <a:spLocks noGrp="1"/>
          </p:cNvSpPr>
          <p:nvPr>
            <p:ph idx="1"/>
          </p:nvPr>
        </p:nvSpPr>
        <p:spPr>
          <a:xfrm>
            <a:off x="2300288" y="990600"/>
            <a:ext cx="6843712" cy="3048000"/>
          </a:xfrm>
        </p:spPr>
        <p:txBody>
          <a:bodyPr/>
          <a:lstStyle/>
          <a:p>
            <a:pPr>
              <a:buFont typeface="Wingdings 3" pitchFamily="18" charset="2"/>
              <a:buNone/>
            </a:pPr>
            <a:r>
              <a:rPr lang="en-US" sz="2800" u="sng" smtClean="0">
                <a:solidFill>
                  <a:srgbClr val="595959"/>
                </a:solidFill>
              </a:rPr>
              <a:t>Preparations for Beam Test</a:t>
            </a:r>
          </a:p>
          <a:p>
            <a:pPr>
              <a:buFont typeface="Wingdings 3" pitchFamily="18" charset="2"/>
              <a:buNone/>
            </a:pPr>
            <a:endParaRPr lang="en-US" sz="1200" smtClean="0">
              <a:solidFill>
                <a:srgbClr val="595959"/>
              </a:solidFill>
            </a:endParaRPr>
          </a:p>
          <a:p>
            <a:pPr>
              <a:buClr>
                <a:schemeClr val="accent2"/>
              </a:buClr>
              <a:buFont typeface="Wingdings" pitchFamily="2" charset="2"/>
              <a:buChar char="Ø"/>
            </a:pPr>
            <a:r>
              <a:rPr lang="en-US" sz="2400" smtClean="0">
                <a:solidFill>
                  <a:srgbClr val="595959"/>
                </a:solidFill>
              </a:rPr>
              <a:t>Bench Tests Performed</a:t>
            </a:r>
          </a:p>
          <a:p>
            <a:pPr lvl="1">
              <a:buFont typeface="Verdana" pitchFamily="34" charset="0"/>
              <a:buNone/>
            </a:pPr>
            <a:r>
              <a:rPr lang="en-US" sz="2000" smtClean="0">
                <a:solidFill>
                  <a:srgbClr val="595959"/>
                </a:solidFill>
              </a:rPr>
              <a:t>	</a:t>
            </a:r>
            <a:r>
              <a:rPr lang="en-US" sz="2000" u="sng" smtClean="0">
                <a:solidFill>
                  <a:srgbClr val="595959"/>
                </a:solidFill>
              </a:rPr>
              <a:t>Verified</a:t>
            </a:r>
            <a:r>
              <a:rPr lang="en-US" sz="2000" smtClean="0">
                <a:solidFill>
                  <a:srgbClr val="595959"/>
                </a:solidFill>
              </a:rPr>
              <a:t>: </a:t>
            </a:r>
          </a:p>
          <a:p>
            <a:pPr lvl="2"/>
            <a:r>
              <a:rPr lang="en-US" sz="1800" smtClean="0">
                <a:solidFill>
                  <a:srgbClr val="595959"/>
                </a:solidFill>
              </a:rPr>
              <a:t>Ability to remotely control the step motors</a:t>
            </a:r>
          </a:p>
          <a:p>
            <a:pPr lvl="2"/>
            <a:r>
              <a:rPr lang="en-US" sz="1800" smtClean="0">
                <a:solidFill>
                  <a:srgbClr val="595959"/>
                </a:solidFill>
              </a:rPr>
              <a:t>Appropriate implementation of motor limits</a:t>
            </a:r>
          </a:p>
          <a:p>
            <a:pPr lvl="2"/>
            <a:r>
              <a:rPr lang="en-US" sz="1800" smtClean="0">
                <a:solidFill>
                  <a:srgbClr val="595959"/>
                </a:solidFill>
              </a:rPr>
              <a:t>Readout of the individual channels (pulse shape)</a:t>
            </a:r>
          </a:p>
          <a:p>
            <a:pPr lvl="2"/>
            <a:r>
              <a:rPr lang="en-US" sz="1800" smtClean="0">
                <a:solidFill>
                  <a:srgbClr val="595959"/>
                </a:solidFill>
              </a:rPr>
              <a:t>Readout via fDAC and F1TDC</a:t>
            </a:r>
          </a:p>
          <a:p>
            <a:pPr lvl="2"/>
            <a:endParaRPr lang="en-US" sz="1800" smtClean="0">
              <a:solidFill>
                <a:srgbClr val="595959"/>
              </a:solidFill>
            </a:endParaRPr>
          </a:p>
        </p:txBody>
      </p:sp>
      <p:sp>
        <p:nvSpPr>
          <p:cNvPr id="25602"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1891283-36FC-4906-A76F-357D31CB5526}" type="slidenum">
              <a:rPr lang="fr-CA"/>
              <a:pPr fontAlgn="base">
                <a:spcBef>
                  <a:spcPct val="0"/>
                </a:spcBef>
                <a:spcAft>
                  <a:spcPct val="0"/>
                </a:spcAft>
              </a:pPr>
              <a:t>6</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pic>
        <p:nvPicPr>
          <p:cNvPr id="6" name="Picture 5" descr="Exterior_View.jpg"/>
          <p:cNvPicPr>
            <a:picLocks noChangeAspect="1"/>
          </p:cNvPicPr>
          <p:nvPr/>
        </p:nvPicPr>
        <p:blipFill>
          <a:blip r:embed="rId3"/>
          <a:stretch>
            <a:fillRect/>
          </a:stretch>
        </p:blipFill>
        <p:spPr>
          <a:xfrm>
            <a:off x="76200" y="1041400"/>
            <a:ext cx="2133600" cy="2844800"/>
          </a:xfrm>
          <a:prstGeom prst="rect">
            <a:avLst/>
          </a:prstGeom>
          <a:ln>
            <a:noFill/>
          </a:ln>
          <a:effectLst>
            <a:outerShdw blurRad="292100" dist="139700" dir="2700000" algn="tl" rotWithShape="0">
              <a:srgbClr val="333333">
                <a:alpha val="65000"/>
              </a:srgbClr>
            </a:outerShdw>
          </a:effectLst>
        </p:spPr>
      </p:pic>
      <p:pic>
        <p:nvPicPr>
          <p:cNvPr id="25605" name="Picture 6" descr="Electronics-2.jpg"/>
          <p:cNvPicPr>
            <a:picLocks noChangeAspect="1"/>
          </p:cNvPicPr>
          <p:nvPr/>
        </p:nvPicPr>
        <p:blipFill>
          <a:blip r:embed="rId4"/>
          <a:srcRect/>
          <a:stretch>
            <a:fillRect/>
          </a:stretch>
        </p:blipFill>
        <p:spPr bwMode="auto">
          <a:xfrm>
            <a:off x="1371600" y="4103688"/>
            <a:ext cx="2722563" cy="1992312"/>
          </a:xfrm>
          <a:prstGeom prst="rect">
            <a:avLst/>
          </a:prstGeom>
          <a:noFill/>
          <a:ln w="9525">
            <a:noFill/>
            <a:miter lim="800000"/>
            <a:headEnd/>
            <a:tailEnd/>
          </a:ln>
        </p:spPr>
      </p:pic>
      <p:sp>
        <p:nvSpPr>
          <p:cNvPr id="25606"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25607" name="Picture 9" descr="Step-Motors.JPG"/>
          <p:cNvPicPr>
            <a:picLocks noChangeAspect="1"/>
          </p:cNvPicPr>
          <p:nvPr/>
        </p:nvPicPr>
        <p:blipFill>
          <a:blip r:embed="rId5"/>
          <a:srcRect/>
          <a:stretch>
            <a:fillRect/>
          </a:stretch>
        </p:blipFill>
        <p:spPr bwMode="auto">
          <a:xfrm>
            <a:off x="4572000" y="3962400"/>
            <a:ext cx="4051300"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ACAC73-69B4-4ACA-8CE9-797C90E791C5}" type="slidenum">
              <a:rPr lang="fr-CA"/>
              <a:pPr fontAlgn="base">
                <a:spcBef>
                  <a:spcPct val="0"/>
                </a:spcBef>
                <a:spcAft>
                  <a:spcPct val="0"/>
                </a:spcAft>
              </a:pPr>
              <a:t>7</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27651"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
        <p:nvSpPr>
          <p:cNvPr id="27652" name="Espace réservé du contenu 2"/>
          <p:cNvSpPr txBox="1">
            <a:spLocks/>
          </p:cNvSpPr>
          <p:nvPr/>
        </p:nvSpPr>
        <p:spPr bwMode="auto">
          <a:xfrm>
            <a:off x="2286000" y="990600"/>
            <a:ext cx="6858000" cy="2978150"/>
          </a:xfrm>
          <a:prstGeom prst="rect">
            <a:avLst/>
          </a:prstGeom>
          <a:noFill/>
          <a:ln w="9525">
            <a:noFill/>
            <a:miter lim="800000"/>
            <a:headEnd/>
            <a:tailEnd/>
          </a:ln>
        </p:spPr>
        <p:txBody>
          <a:bodyPr/>
          <a:lstStyle/>
          <a:p>
            <a:pPr marL="365125" indent="-255588">
              <a:spcBef>
                <a:spcPts val="400"/>
              </a:spcBef>
              <a:buClr>
                <a:schemeClr val="accent2"/>
              </a:buClr>
              <a:buSzPct val="68000"/>
            </a:pPr>
            <a:r>
              <a:rPr lang="en-US" sz="2800" u="sng">
                <a:solidFill>
                  <a:srgbClr val="595959"/>
                </a:solidFill>
                <a:latin typeface="Lucida Sans Unicode" pitchFamily="34" charset="0"/>
              </a:rPr>
              <a:t>Lessons Learned</a:t>
            </a:r>
          </a:p>
          <a:p>
            <a:pPr marL="365125" indent="-255588">
              <a:spcBef>
                <a:spcPts val="400"/>
              </a:spcBef>
              <a:buClr>
                <a:schemeClr val="accent2"/>
              </a:buClr>
              <a:buSzPct val="68000"/>
            </a:pPr>
            <a:endParaRPr lang="en-US" sz="1200" u="sng">
              <a:solidFill>
                <a:srgbClr val="595959"/>
              </a:solidFill>
              <a:latin typeface="Lucida Sans Unicode" pitchFamily="34" charset="0"/>
            </a:endParaRPr>
          </a:p>
          <a:p>
            <a:pPr marL="365125" indent="-255588">
              <a:spcBef>
                <a:spcPts val="400"/>
              </a:spcBef>
              <a:buClr>
                <a:schemeClr val="accent2"/>
              </a:buClr>
              <a:buSzPct val="68000"/>
              <a:buFont typeface="Wingdings" pitchFamily="2" charset="2"/>
              <a:buChar char="Ø"/>
            </a:pPr>
            <a:r>
              <a:rPr lang="en-US" sz="2400">
                <a:solidFill>
                  <a:srgbClr val="595959"/>
                </a:solidFill>
                <a:latin typeface="Lucida Sans Unicode" pitchFamily="34" charset="0"/>
              </a:rPr>
              <a:t>Fusing vs. Gluing of Fibers</a:t>
            </a:r>
            <a:r>
              <a:rPr lang="en-US" sz="2600">
                <a:solidFill>
                  <a:srgbClr val="595959"/>
                </a:solidFill>
                <a:latin typeface="Lucida Sans Unicode" pitchFamily="34" charset="0"/>
              </a:rPr>
              <a:t> </a:t>
            </a:r>
            <a:r>
              <a:rPr lang="en-US">
                <a:solidFill>
                  <a:srgbClr val="595959"/>
                </a:solidFill>
                <a:latin typeface="Lucida Sans Unicode" pitchFamily="34" charset="0"/>
              </a:rPr>
              <a:t>(MSU Splicing Unit)</a:t>
            </a:r>
          </a:p>
          <a:p>
            <a:pPr marL="822325" lvl="1" indent="-255588">
              <a:spcBef>
                <a:spcPts val="400"/>
              </a:spcBef>
              <a:buClr>
                <a:schemeClr val="accent2"/>
              </a:buClr>
              <a:buSzPct val="68000"/>
              <a:buFont typeface="Arial" charset="0"/>
              <a:buChar char="•"/>
            </a:pPr>
            <a:r>
              <a:rPr lang="en-US">
                <a:solidFill>
                  <a:srgbClr val="595959"/>
                </a:solidFill>
                <a:latin typeface="Lucida Sans Unicode" pitchFamily="34" charset="0"/>
              </a:rPr>
              <a:t>Discussed during May 2010 Collaboration Meeting       </a:t>
            </a:r>
            <a:endParaRPr lang="en-US" sz="1400">
              <a:solidFill>
                <a:srgbClr val="FF0000"/>
              </a:solidFill>
              <a:latin typeface="Lucida Sans Unicode" pitchFamily="34" charset="0"/>
            </a:endParaRPr>
          </a:p>
          <a:p>
            <a:pPr marL="822325" lvl="1" indent="-255588">
              <a:spcBef>
                <a:spcPts val="400"/>
              </a:spcBef>
              <a:buClr>
                <a:schemeClr val="accent2"/>
              </a:buClr>
              <a:buSzPct val="68000"/>
              <a:buFont typeface="Arial" charset="0"/>
              <a:buChar char="•"/>
            </a:pPr>
            <a:r>
              <a:rPr lang="en-US">
                <a:solidFill>
                  <a:srgbClr val="595959"/>
                </a:solidFill>
                <a:latin typeface="Lucida Sans Unicode" pitchFamily="34" charset="0"/>
              </a:rPr>
              <a:t>Stronger SciFi/waveguide joint</a:t>
            </a:r>
          </a:p>
          <a:p>
            <a:pPr marL="822325" lvl="1" indent="-255588">
              <a:spcBef>
                <a:spcPts val="400"/>
              </a:spcBef>
              <a:buClr>
                <a:schemeClr val="accent2"/>
              </a:buClr>
              <a:buSzPct val="68000"/>
              <a:buFont typeface="Arial" charset="0"/>
              <a:buChar char="•"/>
            </a:pPr>
            <a:r>
              <a:rPr lang="en-US">
                <a:solidFill>
                  <a:srgbClr val="595959"/>
                </a:solidFill>
                <a:latin typeface="Lucida Sans Unicode" pitchFamily="34" charset="0"/>
              </a:rPr>
              <a:t>Better light transmission</a:t>
            </a:r>
          </a:p>
          <a:p>
            <a:pPr marL="1279525" lvl="2" indent="-255588">
              <a:spcBef>
                <a:spcPts val="400"/>
              </a:spcBef>
              <a:buClr>
                <a:schemeClr val="accent2"/>
              </a:buClr>
              <a:buSzPct val="68000"/>
              <a:buFont typeface="Arial" charset="0"/>
              <a:buChar char="•"/>
            </a:pPr>
            <a:r>
              <a:rPr lang="en-US">
                <a:solidFill>
                  <a:srgbClr val="595959"/>
                </a:solidFill>
                <a:latin typeface="Lucida Sans Unicode" pitchFamily="34" charset="0"/>
              </a:rPr>
              <a:t>Air bubbles in glue &amp; gluing gaps avoided</a:t>
            </a:r>
          </a:p>
          <a:p>
            <a:pPr marL="822325" lvl="1" indent="-255588">
              <a:spcBef>
                <a:spcPts val="400"/>
              </a:spcBef>
              <a:buClr>
                <a:schemeClr val="accent2"/>
              </a:buClr>
              <a:buSzPct val="68000"/>
              <a:buFont typeface="Arial" charset="0"/>
              <a:buChar char="•"/>
            </a:pPr>
            <a:r>
              <a:rPr lang="en-US">
                <a:solidFill>
                  <a:srgbClr val="595959"/>
                </a:solidFill>
                <a:latin typeface="Lucida Sans Unicode" pitchFamily="34" charset="0"/>
              </a:rPr>
              <a:t>Specialized glass ferrules designed &amp; ready to order</a:t>
            </a:r>
          </a:p>
        </p:txBody>
      </p:sp>
      <p:pic>
        <p:nvPicPr>
          <p:cNvPr id="7" name="Picture 6" descr="Electronics-2.jpg"/>
          <p:cNvPicPr>
            <a:picLocks noChangeAspect="1"/>
          </p:cNvPicPr>
          <p:nvPr/>
        </p:nvPicPr>
        <p:blipFill>
          <a:blip r:embed="rId3"/>
          <a:stretch>
            <a:fillRect/>
          </a:stretch>
        </p:blipFill>
        <p:spPr>
          <a:xfrm>
            <a:off x="3810000" y="4114800"/>
            <a:ext cx="3962400" cy="2224088"/>
          </a:xfrm>
          <a:prstGeom prst="rect">
            <a:avLst/>
          </a:prstGeom>
          <a:ln>
            <a:noFill/>
          </a:ln>
          <a:effectLst>
            <a:outerShdw blurRad="292100" dist="139700" dir="2700000" algn="tl" rotWithShape="0">
              <a:srgbClr val="333333">
                <a:alpha val="65000"/>
              </a:srgbClr>
            </a:outerShdw>
          </a:effectLst>
        </p:spPr>
      </p:pic>
      <p:pic>
        <p:nvPicPr>
          <p:cNvPr id="6" name="Picture 5" descr="Exterior_View.jpg"/>
          <p:cNvPicPr>
            <a:picLocks noChangeAspect="1"/>
          </p:cNvPicPr>
          <p:nvPr/>
        </p:nvPicPr>
        <p:blipFill>
          <a:blip r:embed="rId4"/>
          <a:stretch>
            <a:fillRect/>
          </a:stretch>
        </p:blipFill>
        <p:spPr>
          <a:xfrm>
            <a:off x="304800" y="1066800"/>
            <a:ext cx="1858963" cy="45370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36CD8A3-FFA8-41FB-A27E-449981601B6D}" type="slidenum">
              <a:rPr lang="fr-CA"/>
              <a:pPr fontAlgn="base">
                <a:spcBef>
                  <a:spcPct val="0"/>
                </a:spcBef>
                <a:spcAft>
                  <a:spcPct val="0"/>
                </a:spcAft>
              </a:pPr>
              <a:t>8</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pic>
        <p:nvPicPr>
          <p:cNvPr id="6" name="Picture 5" descr="Exterior_View.jpg"/>
          <p:cNvPicPr>
            <a:picLocks noChangeAspect="1"/>
          </p:cNvPicPr>
          <p:nvPr/>
        </p:nvPicPr>
        <p:blipFill>
          <a:blip r:embed="rId3">
            <a:lum bright="14000" contrast="-6000"/>
          </a:blip>
          <a:stretch>
            <a:fillRect/>
          </a:stretch>
        </p:blipFill>
        <p:spPr>
          <a:xfrm>
            <a:off x="6553200" y="3733800"/>
            <a:ext cx="2411413" cy="1919288"/>
          </a:xfrm>
          <a:prstGeom prst="rect">
            <a:avLst/>
          </a:prstGeom>
          <a:ln>
            <a:noFill/>
          </a:ln>
          <a:effectLst>
            <a:outerShdw blurRad="190500" algn="tl" rotWithShape="0">
              <a:srgbClr val="000000">
                <a:alpha val="70000"/>
              </a:srgbClr>
            </a:outerShdw>
          </a:effectLst>
        </p:spPr>
      </p:pic>
      <p:pic>
        <p:nvPicPr>
          <p:cNvPr id="7" name="Picture 6" descr="Electronics-2.jpg"/>
          <p:cNvPicPr>
            <a:picLocks noChangeAspect="1"/>
          </p:cNvPicPr>
          <p:nvPr/>
        </p:nvPicPr>
        <p:blipFill>
          <a:blip r:embed="rId4"/>
          <a:stretch>
            <a:fillRect/>
          </a:stretch>
        </p:blipFill>
        <p:spPr>
          <a:xfrm>
            <a:off x="1219200" y="4748213"/>
            <a:ext cx="5129213" cy="1271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701"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sp>
        <p:nvSpPr>
          <p:cNvPr id="10" name="Espace réservé du contenu 2"/>
          <p:cNvSpPr txBox="1">
            <a:spLocks/>
          </p:cNvSpPr>
          <p:nvPr/>
        </p:nvSpPr>
        <p:spPr>
          <a:xfrm>
            <a:off x="2286000" y="990600"/>
            <a:ext cx="6858000" cy="2590800"/>
          </a:xfrm>
          <a:prstGeom prst="rect">
            <a:avLst/>
          </a:prstGeom>
        </p:spPr>
        <p:txBody>
          <a:bodyPr/>
          <a:lstStyle/>
          <a:p>
            <a:pPr marL="365760" indent="-256032" fontAlgn="auto">
              <a:spcBef>
                <a:spcPts val="400"/>
              </a:spcBef>
              <a:spcAft>
                <a:spcPts val="0"/>
              </a:spcAft>
              <a:buClr>
                <a:schemeClr val="accent2"/>
              </a:buClr>
              <a:buSzPct val="68000"/>
              <a:defRPr/>
            </a:pPr>
            <a:r>
              <a:rPr lang="en-US" sz="2800" u="sng" dirty="0">
                <a:solidFill>
                  <a:srgbClr val="595959"/>
                </a:solidFill>
                <a:latin typeface="+mn-lt"/>
              </a:rPr>
              <a:t>Lessons Learned</a:t>
            </a:r>
          </a:p>
          <a:p>
            <a:pPr marL="365760" indent="-256032" fontAlgn="auto">
              <a:spcBef>
                <a:spcPts val="400"/>
              </a:spcBef>
              <a:spcAft>
                <a:spcPts val="0"/>
              </a:spcAft>
              <a:buClr>
                <a:schemeClr val="accent2"/>
              </a:buClr>
              <a:buSzPct val="68000"/>
              <a:defRPr/>
            </a:pPr>
            <a:endParaRPr lang="en-US" sz="1200" u="sng" dirty="0">
              <a:solidFill>
                <a:srgbClr val="595959"/>
              </a:solidFill>
              <a:latin typeface="+mn-lt"/>
            </a:endParaRPr>
          </a:p>
          <a:p>
            <a:pPr marL="365760" indent="-256032" fontAlgn="auto">
              <a:spcBef>
                <a:spcPts val="400"/>
              </a:spcBef>
              <a:spcAft>
                <a:spcPts val="0"/>
              </a:spcAft>
              <a:buClr>
                <a:schemeClr val="accent2"/>
              </a:buClr>
              <a:buSzPct val="68000"/>
              <a:buFont typeface="Wingdings" pitchFamily="2" charset="2"/>
              <a:buChar char="Ø"/>
              <a:defRPr/>
            </a:pPr>
            <a:r>
              <a:rPr lang="en-US" sz="2400" dirty="0">
                <a:solidFill>
                  <a:srgbClr val="595959"/>
                </a:solidFill>
                <a:latin typeface="+mn-lt"/>
              </a:rPr>
              <a:t>Board Layout Changes for Electronics</a:t>
            </a:r>
          </a:p>
          <a:p>
            <a:pPr marL="822960" lvl="1" indent="-256032" fontAlgn="auto">
              <a:spcBef>
                <a:spcPts val="400"/>
              </a:spcBef>
              <a:spcAft>
                <a:spcPts val="0"/>
              </a:spcAft>
              <a:buClr>
                <a:schemeClr val="accent2"/>
              </a:buClr>
              <a:buSzPct val="68000"/>
              <a:buFont typeface="Arial" pitchFamily="34" charset="0"/>
              <a:buChar char="•"/>
              <a:defRPr/>
            </a:pPr>
            <a:r>
              <a:rPr lang="en-US" sz="2000" dirty="0">
                <a:solidFill>
                  <a:srgbClr val="595959"/>
                </a:solidFill>
                <a:latin typeface="+mn-lt"/>
              </a:rPr>
              <a:t>Backplane Board</a:t>
            </a:r>
          </a:p>
          <a:p>
            <a:pPr marL="1280160" lvl="2" indent="-256032" fontAlgn="auto">
              <a:spcBef>
                <a:spcPts val="400"/>
              </a:spcBef>
              <a:spcAft>
                <a:spcPts val="0"/>
              </a:spcAft>
              <a:buClr>
                <a:schemeClr val="accent3"/>
              </a:buClr>
              <a:buSzPct val="65000"/>
              <a:buFont typeface="Wingdings" pitchFamily="2" charset="2"/>
              <a:buChar char="Ø"/>
              <a:defRPr/>
            </a:pPr>
            <a:r>
              <a:rPr lang="en-US" dirty="0">
                <a:solidFill>
                  <a:srgbClr val="595959"/>
                </a:solidFill>
                <a:latin typeface="+mn-lt"/>
              </a:rPr>
              <a:t>Component clearances – Too conservative</a:t>
            </a:r>
          </a:p>
          <a:p>
            <a:pPr marL="1280160" lvl="2" indent="-256032" fontAlgn="auto">
              <a:spcBef>
                <a:spcPts val="400"/>
              </a:spcBef>
              <a:spcAft>
                <a:spcPts val="0"/>
              </a:spcAft>
              <a:buClr>
                <a:schemeClr val="accent3"/>
              </a:buClr>
              <a:buSzPct val="65000"/>
              <a:buFont typeface="Wingdings" pitchFamily="2" charset="2"/>
              <a:buChar char="Ø"/>
              <a:defRPr/>
            </a:pPr>
            <a:r>
              <a:rPr lang="en-US" dirty="0">
                <a:solidFill>
                  <a:srgbClr val="595959"/>
                </a:solidFill>
                <a:latin typeface="+mn-lt"/>
              </a:rPr>
              <a:t>Components rearranged to provide better clearance through prototype top-plate</a:t>
            </a:r>
          </a:p>
        </p:txBody>
      </p:sp>
      <p:pic>
        <p:nvPicPr>
          <p:cNvPr id="12" name="Picture 11" descr="Amp-Board-Euro-Conn5.JPG"/>
          <p:cNvPicPr>
            <a:picLocks noChangeAspect="1"/>
          </p:cNvPicPr>
          <p:nvPr/>
        </p:nvPicPr>
        <p:blipFill>
          <a:blip r:embed="rId5"/>
          <a:stretch>
            <a:fillRect/>
          </a:stretch>
        </p:blipFill>
        <p:spPr>
          <a:xfrm>
            <a:off x="228600" y="1271588"/>
            <a:ext cx="1981200" cy="3300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p:cNvSpPr txBox="1">
            <a:spLocks/>
          </p:cNvSpPr>
          <p:nvPr/>
        </p:nvSpPr>
        <p:spPr>
          <a:xfrm>
            <a:off x="2286000" y="990600"/>
            <a:ext cx="6858000" cy="3429000"/>
          </a:xfrm>
          <a:prstGeom prst="rect">
            <a:avLst/>
          </a:prstGeom>
        </p:spPr>
        <p:txBody>
          <a:bodyPr/>
          <a:lstStyle/>
          <a:p>
            <a:pPr marL="365760" indent="-256032" fontAlgn="auto">
              <a:spcBef>
                <a:spcPts val="400"/>
              </a:spcBef>
              <a:spcAft>
                <a:spcPts val="0"/>
              </a:spcAft>
              <a:buClr>
                <a:schemeClr val="accent2"/>
              </a:buClr>
              <a:buSzPct val="68000"/>
              <a:defRPr/>
            </a:pPr>
            <a:r>
              <a:rPr lang="en-US" sz="2800" u="sng" dirty="0">
                <a:solidFill>
                  <a:srgbClr val="595959"/>
                </a:solidFill>
                <a:latin typeface="+mn-lt"/>
              </a:rPr>
              <a:t>Lessons Learned</a:t>
            </a:r>
          </a:p>
          <a:p>
            <a:pPr marL="365760" indent="-256032" fontAlgn="auto">
              <a:spcBef>
                <a:spcPts val="400"/>
              </a:spcBef>
              <a:spcAft>
                <a:spcPts val="0"/>
              </a:spcAft>
              <a:buClr>
                <a:schemeClr val="accent2"/>
              </a:buClr>
              <a:buSzPct val="68000"/>
              <a:defRPr/>
            </a:pPr>
            <a:endParaRPr lang="en-US" sz="1200" u="sng" dirty="0">
              <a:solidFill>
                <a:srgbClr val="595959"/>
              </a:solidFill>
              <a:latin typeface="+mn-lt"/>
            </a:endParaRPr>
          </a:p>
          <a:p>
            <a:pPr marL="365760" indent="-256032" fontAlgn="auto">
              <a:spcBef>
                <a:spcPts val="400"/>
              </a:spcBef>
              <a:spcAft>
                <a:spcPts val="0"/>
              </a:spcAft>
              <a:buClr>
                <a:schemeClr val="accent2"/>
              </a:buClr>
              <a:buSzPct val="68000"/>
              <a:buFont typeface="Wingdings" pitchFamily="2" charset="2"/>
              <a:buChar char="Ø"/>
              <a:defRPr/>
            </a:pPr>
            <a:r>
              <a:rPr lang="en-US" sz="2400" dirty="0">
                <a:solidFill>
                  <a:srgbClr val="595959"/>
                </a:solidFill>
                <a:latin typeface="+mn-lt"/>
              </a:rPr>
              <a:t>Board Layout Changes for Electronics</a:t>
            </a:r>
          </a:p>
          <a:p>
            <a:pPr marL="822960" lvl="1" indent="-256032" fontAlgn="auto">
              <a:spcBef>
                <a:spcPts val="400"/>
              </a:spcBef>
              <a:spcAft>
                <a:spcPts val="0"/>
              </a:spcAft>
              <a:buClr>
                <a:schemeClr val="accent2"/>
              </a:buClr>
              <a:buSzPct val="68000"/>
              <a:buFont typeface="Arial" pitchFamily="34" charset="0"/>
              <a:buChar char="•"/>
              <a:defRPr/>
            </a:pPr>
            <a:r>
              <a:rPr lang="en-US" sz="2000" dirty="0">
                <a:solidFill>
                  <a:srgbClr val="595959"/>
                </a:solidFill>
                <a:latin typeface="+mn-lt"/>
              </a:rPr>
              <a:t>Amplifier Board</a:t>
            </a:r>
          </a:p>
          <a:p>
            <a:pPr marL="822960" lvl="1" indent="-256032" fontAlgn="auto">
              <a:spcBef>
                <a:spcPts val="400"/>
              </a:spcBef>
              <a:spcAft>
                <a:spcPts val="0"/>
              </a:spcAft>
              <a:buClr>
                <a:schemeClr val="accent2"/>
              </a:buClr>
              <a:buSzPct val="68000"/>
              <a:defRPr/>
            </a:pPr>
            <a:r>
              <a:rPr lang="en-US" sz="1200" i="1" dirty="0">
                <a:solidFill>
                  <a:srgbClr val="595959"/>
                </a:solidFill>
                <a:latin typeface="+mn-lt"/>
              </a:rPr>
              <a:t>	Changes to the board’s layout are being implemented:</a:t>
            </a:r>
          </a:p>
          <a:p>
            <a:pPr marL="822960" lvl="1" indent="-256032" fontAlgn="auto">
              <a:spcBef>
                <a:spcPts val="400"/>
              </a:spcBef>
              <a:spcAft>
                <a:spcPts val="0"/>
              </a:spcAft>
              <a:buClr>
                <a:schemeClr val="accent2"/>
              </a:buClr>
              <a:buSzPct val="68000"/>
              <a:defRPr/>
            </a:pPr>
            <a:r>
              <a:rPr lang="en-US" sz="1200" i="1" dirty="0">
                <a:solidFill>
                  <a:srgbClr val="595959"/>
                </a:solidFill>
                <a:latin typeface="+mn-lt"/>
              </a:rPr>
              <a:t>		  (Based on Fernando Barbosa’s recommendations)</a:t>
            </a:r>
          </a:p>
          <a:p>
            <a:pPr marL="1280160" lvl="2" indent="-256032" fontAlgn="auto">
              <a:spcBef>
                <a:spcPts val="400"/>
              </a:spcBef>
              <a:spcAft>
                <a:spcPts val="0"/>
              </a:spcAft>
              <a:buClr>
                <a:schemeClr val="accent3"/>
              </a:buClr>
              <a:buSzPct val="65000"/>
              <a:buFont typeface="Wingdings" pitchFamily="2" charset="2"/>
              <a:buChar char="Ø"/>
              <a:defRPr/>
            </a:pPr>
            <a:r>
              <a:rPr lang="en-US" dirty="0">
                <a:solidFill>
                  <a:srgbClr val="595959"/>
                </a:solidFill>
                <a:latin typeface="+mn-lt"/>
              </a:rPr>
              <a:t>Decrease inductance by ...</a:t>
            </a:r>
          </a:p>
          <a:p>
            <a:pPr marL="1737360" lvl="3" indent="-256032" fontAlgn="auto">
              <a:spcBef>
                <a:spcPts val="400"/>
              </a:spcBef>
              <a:spcAft>
                <a:spcPts val="0"/>
              </a:spcAft>
              <a:buClr>
                <a:schemeClr val="accent3"/>
              </a:buClr>
              <a:buSzPct val="65000"/>
              <a:buFont typeface="Arial" pitchFamily="34" charset="0"/>
              <a:buChar char="•"/>
              <a:defRPr/>
            </a:pPr>
            <a:r>
              <a:rPr lang="en-US" dirty="0">
                <a:solidFill>
                  <a:srgbClr val="595959"/>
                </a:solidFill>
                <a:latin typeface="+mn-lt"/>
              </a:rPr>
              <a:t>Optimization of layout/interconnections</a:t>
            </a:r>
          </a:p>
          <a:p>
            <a:pPr marL="2194560" lvl="4" indent="-256032" fontAlgn="auto">
              <a:spcBef>
                <a:spcPts val="400"/>
              </a:spcBef>
              <a:spcAft>
                <a:spcPts val="0"/>
              </a:spcAft>
              <a:buClr>
                <a:schemeClr val="accent3"/>
              </a:buClr>
              <a:buSzPct val="65000"/>
              <a:buFont typeface="Wingdings" pitchFamily="2" charset="2"/>
              <a:buChar char="ü"/>
              <a:defRPr/>
            </a:pPr>
            <a:r>
              <a:rPr lang="en-US" sz="1600" dirty="0">
                <a:solidFill>
                  <a:srgbClr val="595959"/>
                </a:solidFill>
                <a:latin typeface="+mn-lt"/>
              </a:rPr>
              <a:t>We saw some resonances in the amplifier spectrum &amp; distinct ringing in the tail of the signals indicating inductance </a:t>
            </a:r>
          </a:p>
        </p:txBody>
      </p:sp>
      <p:sp>
        <p:nvSpPr>
          <p:cNvPr id="31746"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863A31D-52A0-479F-BDD7-67AD16EB9449}" type="slidenum">
              <a:rPr lang="fr-CA"/>
              <a:pPr fontAlgn="base">
                <a:spcBef>
                  <a:spcPct val="0"/>
                </a:spcBef>
                <a:spcAft>
                  <a:spcPct val="0"/>
                </a:spcAft>
              </a:pPr>
              <a:t>9</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fontAlgn="auto">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Update on Delivered Prototype to JLab</a:t>
            </a:r>
          </a:p>
        </p:txBody>
      </p:sp>
      <p:sp>
        <p:nvSpPr>
          <p:cNvPr id="31748" name="Espace réservé du pied de page 4"/>
          <p:cNvSpPr>
            <a:spLocks noGrp="1"/>
          </p:cNvSpPr>
          <p:nvPr>
            <p:ph type="ftr" sz="quarter" idx="11"/>
          </p:nvPr>
        </p:nvSpPr>
        <p:spPr bwMode="auto">
          <a:xfrm>
            <a:off x="4495800" y="6340475"/>
            <a:ext cx="4230688"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smtClean="0"/>
              <a:t>J. M</a:t>
            </a:r>
            <a:r>
              <a:rPr lang="en-US" u="sng" baseline="32000" smtClean="0"/>
              <a:t>c</a:t>
            </a:r>
            <a:r>
              <a:rPr lang="en-US" smtClean="0"/>
              <a:t>Intyre, GlueX collaboration meeting, JLab, Feb. 2-4, 2011</a:t>
            </a:r>
          </a:p>
        </p:txBody>
      </p:sp>
      <p:pic>
        <p:nvPicPr>
          <p:cNvPr id="12" name="Picture 11" descr="Amp-Board-Euro-Conn5.JPG"/>
          <p:cNvPicPr>
            <a:picLocks noChangeAspect="1"/>
          </p:cNvPicPr>
          <p:nvPr/>
        </p:nvPicPr>
        <p:blipFill>
          <a:blip r:embed="rId3"/>
          <a:stretch>
            <a:fillRect/>
          </a:stretch>
        </p:blipFill>
        <p:spPr>
          <a:xfrm>
            <a:off x="5562600" y="4646613"/>
            <a:ext cx="3352800" cy="1601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mp-Board-in-slot-w-SiPM3.jpg"/>
          <p:cNvPicPr>
            <a:picLocks noChangeAspect="1"/>
          </p:cNvPicPr>
          <p:nvPr/>
        </p:nvPicPr>
        <p:blipFill>
          <a:blip r:embed="rId4"/>
          <a:stretch>
            <a:fillRect/>
          </a:stretch>
        </p:blipFill>
        <p:spPr>
          <a:xfrm>
            <a:off x="152400" y="2895600"/>
            <a:ext cx="2057400" cy="163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Amp-Board-in-slot-w-SiPM4.jpg"/>
          <p:cNvPicPr>
            <a:picLocks noChangeAspect="1"/>
          </p:cNvPicPr>
          <p:nvPr/>
        </p:nvPicPr>
        <p:blipFill>
          <a:blip r:embed="rId5" cstate="print"/>
          <a:stretch>
            <a:fillRect/>
          </a:stretch>
        </p:blipFill>
        <p:spPr>
          <a:xfrm>
            <a:off x="0" y="4648200"/>
            <a:ext cx="2514600" cy="1828800"/>
          </a:xfrm>
          <a:prstGeom prst="ellipse">
            <a:avLst/>
          </a:prstGeom>
          <a:ln>
            <a:noFill/>
          </a:ln>
          <a:effectLst>
            <a:softEdge rad="112500"/>
          </a:effectLst>
        </p:spPr>
      </p:pic>
      <p:cxnSp>
        <p:nvCxnSpPr>
          <p:cNvPr id="21" name="Curved Connector 20"/>
          <p:cNvCxnSpPr>
            <a:cxnSpLocks/>
          </p:cNvCxnSpPr>
          <p:nvPr/>
        </p:nvCxnSpPr>
        <p:spPr>
          <a:xfrm rot="16200000" flipH="1">
            <a:off x="387350" y="4502151"/>
            <a:ext cx="1246187" cy="417512"/>
          </a:xfrm>
          <a:prstGeom prst="curvedConnector3">
            <a:avLst>
              <a:gd name="adj1" fmla="val 50000"/>
            </a:avLst>
          </a:prstGeom>
          <a:ln w="63500" cap="sq" cmpd="sng">
            <a:solidFill>
              <a:srgbClr val="FFFF00">
                <a:alpha val="85000"/>
              </a:srgbClr>
            </a:solidFill>
            <a:miter lim="800000"/>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11" name="Picture 10" descr="Electronics.jpg"/>
          <p:cNvPicPr>
            <a:picLocks noChangeAspect="1"/>
          </p:cNvPicPr>
          <p:nvPr/>
        </p:nvPicPr>
        <p:blipFill>
          <a:blip r:embed="rId6"/>
          <a:stretch>
            <a:fillRect/>
          </a:stretch>
        </p:blipFill>
        <p:spPr>
          <a:xfrm>
            <a:off x="76200" y="1066800"/>
            <a:ext cx="2243138" cy="164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Chimney_withFibers.jpg"/>
          <p:cNvPicPr>
            <a:picLocks noChangeAspect="1"/>
          </p:cNvPicPr>
          <p:nvPr/>
        </p:nvPicPr>
        <p:blipFill>
          <a:blip r:embed="rId7" cstate="print"/>
          <a:stretch>
            <a:fillRect/>
          </a:stretch>
        </p:blipFill>
        <p:spPr>
          <a:xfrm>
            <a:off x="2590800" y="4635895"/>
            <a:ext cx="2867969" cy="1612504"/>
          </a:xfrm>
          <a:prstGeom prst="ellipse">
            <a:avLst/>
          </a:prstGeom>
          <a:ln>
            <a:noFill/>
          </a:ln>
          <a:effectLst>
            <a:softEdge rad="112500"/>
          </a:effectLst>
        </p:spPr>
      </p:pic>
      <p:cxnSp>
        <p:nvCxnSpPr>
          <p:cNvPr id="24" name="Curved Connector 23"/>
          <p:cNvCxnSpPr/>
          <p:nvPr/>
        </p:nvCxnSpPr>
        <p:spPr>
          <a:xfrm rot="16200000" flipH="1">
            <a:off x="1234281" y="2605882"/>
            <a:ext cx="2225675" cy="2163762"/>
          </a:xfrm>
          <a:prstGeom prst="curvedConnector3">
            <a:avLst>
              <a:gd name="adj1" fmla="val 50000"/>
            </a:avLst>
          </a:prstGeom>
          <a:ln w="63500" cap="sq">
            <a:solidFill>
              <a:srgbClr val="FFFF00">
                <a:alpha val="85000"/>
              </a:srgbClr>
            </a:solidFill>
            <a:beve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000" fill="hold"/>
                                        <p:tgtEl>
                                          <p:spTgt spid="17"/>
                                        </p:tgtEl>
                                        <p:attrNameLst>
                                          <p:attrName>ppt_w</p:attrName>
                                        </p:attrNameLst>
                                      </p:cBhvr>
                                      <p:tavLst>
                                        <p:tav tm="0">
                                          <p:val>
                                            <p:fltVal val="0"/>
                                          </p:val>
                                        </p:tav>
                                        <p:tav tm="100000">
                                          <p:val>
                                            <p:strVal val="#ppt_w"/>
                                          </p:val>
                                        </p:tav>
                                      </p:tavLst>
                                    </p:anim>
                                    <p:anim calcmode="lin" valueType="num">
                                      <p:cBhvr>
                                        <p:cTn id="14" dur="2000" fill="hold"/>
                                        <p:tgtEl>
                                          <p:spTgt spid="17"/>
                                        </p:tgtEl>
                                        <p:attrNameLst>
                                          <p:attrName>ppt_h</p:attrName>
                                        </p:attrNameLst>
                                      </p:cBhvr>
                                      <p:tavLst>
                                        <p:tav tm="0">
                                          <p:val>
                                            <p:fltVal val="0"/>
                                          </p:val>
                                        </p:tav>
                                        <p:tav tm="100000">
                                          <p:val>
                                            <p:strVal val="#ppt_h"/>
                                          </p:val>
                                        </p:tav>
                                      </p:tavLst>
                                    </p:anim>
                                    <p:animEffect transition="in" filter="fade">
                                      <p:cBhvr>
                                        <p:cTn id="15" dur="2000"/>
                                        <p:tgtEl>
                                          <p:spTgt spid="17"/>
                                        </p:tgtEl>
                                      </p:cBhvr>
                                    </p:animEffect>
                                  </p:childTnLst>
                                </p:cTn>
                              </p:par>
                              <p:par>
                                <p:cTn id="16" presetID="53"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p:val>
                                            <p:fltVal val="0"/>
                                          </p:val>
                                        </p:tav>
                                        <p:tav tm="100000">
                                          <p:val>
                                            <p:strVal val="#ppt_w"/>
                                          </p:val>
                                        </p:tav>
                                      </p:tavLst>
                                    </p:anim>
                                    <p:anim calcmode="lin" valueType="num">
                                      <p:cBhvr>
                                        <p:cTn id="19" dur="2000" fill="hold"/>
                                        <p:tgtEl>
                                          <p:spTgt spid="13"/>
                                        </p:tgtEl>
                                        <p:attrNameLst>
                                          <p:attrName>ppt_h</p:attrName>
                                        </p:attrNameLst>
                                      </p:cBhvr>
                                      <p:tavLst>
                                        <p:tav tm="0">
                                          <p:val>
                                            <p:fltVal val="0"/>
                                          </p:val>
                                        </p:tav>
                                        <p:tav tm="100000">
                                          <p:val>
                                            <p:strVal val="#ppt_h"/>
                                          </p:val>
                                        </p:tav>
                                      </p:tavLst>
                                    </p:anim>
                                    <p:animEffect transition="in" filter="fade">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3163</TotalTime>
  <Words>858</Words>
  <Application>Microsoft Office PowerPoint</Application>
  <PresentationFormat>On-screen Show (4:3)</PresentationFormat>
  <Paragraphs>186</Paragraphs>
  <Slides>24</Slides>
  <Notes>24</Notes>
  <HiddenSlides>0</HiddenSlides>
  <MMClips>0</MMClips>
  <ScaleCrop>false</ScaleCrop>
  <HeadingPairs>
    <vt:vector size="6" baseType="variant">
      <vt:variant>
        <vt:lpstr>Fonts Used</vt:lpstr>
      </vt:variant>
      <vt:variant>
        <vt:i4>9</vt:i4>
      </vt:variant>
      <vt:variant>
        <vt:lpstr>Design Template</vt:lpstr>
      </vt:variant>
      <vt:variant>
        <vt:i4>8</vt:i4>
      </vt:variant>
      <vt:variant>
        <vt:lpstr>Slide Titles</vt:lpstr>
      </vt:variant>
      <vt:variant>
        <vt:i4>24</vt:i4>
      </vt:variant>
    </vt:vector>
  </HeadingPairs>
  <TitlesOfParts>
    <vt:vector size="41" baseType="lpstr">
      <vt:lpstr>Lucida Sans Unicode</vt:lpstr>
      <vt:lpstr>Arial</vt:lpstr>
      <vt:lpstr>Wingdings 3</vt:lpstr>
      <vt:lpstr>Verdana</vt:lpstr>
      <vt:lpstr>Wingdings 2</vt:lpstr>
      <vt:lpstr>Calibri</vt:lpstr>
      <vt:lpstr>Wingdings</vt:lpstr>
      <vt:lpstr>Times New Roman</vt:lpstr>
      <vt:lpstr>GreekC_IV25</vt:lpstr>
      <vt:lpstr>Concourse</vt:lpstr>
      <vt:lpstr>Concourse</vt:lpstr>
      <vt:lpstr>Concourse</vt:lpstr>
      <vt:lpstr>Concourse</vt:lpstr>
      <vt:lpstr>Concourse</vt:lpstr>
      <vt:lpstr>Concourse</vt:lpstr>
      <vt:lpstr>Concourse</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McIntyre</dc:creator>
  <cp:lastModifiedBy>HuskyPC</cp:lastModifiedBy>
  <cp:revision>260</cp:revision>
  <dcterms:created xsi:type="dcterms:W3CDTF">2011-01-28T16:29:00Z</dcterms:created>
  <dcterms:modified xsi:type="dcterms:W3CDTF">2011-02-03T17:00:32Z</dcterms:modified>
</cp:coreProperties>
</file>