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7" r:id="rId5"/>
    <p:sldId id="268" r:id="rId6"/>
    <p:sldId id="269" r:id="rId7"/>
    <p:sldId id="270" r:id="rId8"/>
    <p:sldId id="260" r:id="rId9"/>
    <p:sldId id="261" r:id="rId10"/>
    <p:sldId id="262" r:id="rId11"/>
    <p:sldId id="263" r:id="rId12"/>
    <p:sldId id="266"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20"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7861B08-DE53-4F70-BD10-8CD70F750CC6}" type="datetimeFigureOut">
              <a:rPr lang="en-US"/>
              <a:pPr/>
              <a:t>2/2/2011</a:t>
            </a:fld>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4DFF9F6-2778-452E-8C8C-FC0AB2B3854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3A0555-3B45-48FD-9A1C-A8493CD075DB}" type="datetimeFigureOut">
              <a:rPr lang="en-US"/>
              <a:pPr>
                <a:defRPr/>
              </a:pPr>
              <a:t>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63E401-1B15-4001-97EC-AD56D766F1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4FEF-9FBB-44B7-86D5-44A01CF5CFFA}" type="datetimeFigureOut">
              <a:rPr lang="en-US"/>
              <a:pPr>
                <a:defRPr/>
              </a:pPr>
              <a:t>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2564E9-3319-4287-875C-F30480801E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404319-B8C2-4A62-8E46-F327A7BD14EF}" type="datetimeFigureOut">
              <a:rPr lang="en-US"/>
              <a:pPr>
                <a:defRPr/>
              </a:pPr>
              <a:t>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041F9-6E35-42A6-A958-FF10B3A062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BAF40-DC6D-4836-800D-CC55ACCD8A9A}" type="datetimeFigureOut">
              <a:rPr lang="en-US"/>
              <a:pPr>
                <a:defRPr/>
              </a:pPr>
              <a:t>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C1FD63-5076-4B72-9676-3F730015B0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5AF47-B382-49A5-AD5F-2297073A95EE}" type="datetimeFigureOut">
              <a:rPr lang="en-US"/>
              <a:pPr>
                <a:defRPr/>
              </a:pPr>
              <a:t>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EB7063-B993-4904-90E8-8E78B5FB15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261520-8AF2-407D-A223-8452AFC58D51}" type="datetimeFigureOut">
              <a:rPr lang="en-US"/>
              <a:pPr>
                <a:defRPr/>
              </a:pPr>
              <a:t>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5A067-8B16-401D-96D8-493DDA9E88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D0FB1A-EDA5-4BD7-A473-A05DCE859670}" type="datetimeFigureOut">
              <a:rPr lang="en-US"/>
              <a:pPr>
                <a:defRPr/>
              </a:pPr>
              <a:t>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488D29-36EE-48B2-ACB5-A8175A6244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531411-1FEA-4271-8846-10C20C099C4C}" type="datetimeFigureOut">
              <a:rPr lang="en-US"/>
              <a:pPr>
                <a:defRPr/>
              </a:pPr>
              <a:t>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382F01-7376-40EC-A8CD-E385DBBAE0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C8210E-B557-461B-A6BC-1564BD1DF9C7}" type="datetimeFigureOut">
              <a:rPr lang="en-US"/>
              <a:pPr>
                <a:defRPr/>
              </a:pPr>
              <a:t>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DF6D41-896A-4D8D-80A4-77234A37D0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17E876-AA21-4BC8-A775-A803ABA17E28}" type="datetimeFigureOut">
              <a:rPr lang="en-US"/>
              <a:pPr>
                <a:defRPr/>
              </a:pPr>
              <a:t>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6661AE-EA89-4972-A66D-19A5319EC7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B2120C-9C08-47E8-9D10-4D0A6771C9B3}" type="datetimeFigureOut">
              <a:rPr lang="en-US"/>
              <a:pPr>
                <a:defRPr/>
              </a:pPr>
              <a:t>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9C4FC2-3EBB-4961-BFB1-DD1E2BB7B8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768A68F-4F1B-4F9A-B8A0-5F118BAD48D5}" type="datetimeFigureOut">
              <a:rPr lang="en-US"/>
              <a:pPr>
                <a:defRPr/>
              </a:pPr>
              <a:t>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EC45F25-6365-4ABA-ACE6-8B985C3D04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433388"/>
            <a:ext cx="7772400" cy="1470025"/>
          </a:xfrm>
        </p:spPr>
        <p:txBody>
          <a:bodyPr/>
          <a:lstStyle/>
          <a:p>
            <a:r>
              <a:rPr lang="en-US" smtClean="0"/>
              <a:t>GlueX Collaboration Meeting</a:t>
            </a:r>
          </a:p>
        </p:txBody>
      </p:sp>
      <p:sp>
        <p:nvSpPr>
          <p:cNvPr id="3" name="Subtitle 2"/>
          <p:cNvSpPr>
            <a:spLocks noGrp="1"/>
          </p:cNvSpPr>
          <p:nvPr>
            <p:ph type="subTitle" idx="1"/>
          </p:nvPr>
        </p:nvSpPr>
        <p:spPr>
          <a:xfrm>
            <a:off x="1371600" y="1903413"/>
            <a:ext cx="6400800" cy="1752600"/>
          </a:xfrm>
        </p:spPr>
        <p:txBody>
          <a:bodyPr rtlCol="0">
            <a:normAutofit/>
          </a:bodyPr>
          <a:lstStyle/>
          <a:p>
            <a:pPr fontAlgn="auto">
              <a:spcAft>
                <a:spcPts val="0"/>
              </a:spcAft>
              <a:buFont typeface="Arial"/>
              <a:buNone/>
              <a:defRPr/>
            </a:pPr>
            <a:r>
              <a:rPr lang="en-US" dirty="0" smtClean="0"/>
              <a:t>February 2011</a:t>
            </a:r>
          </a:p>
          <a:p>
            <a:pPr fontAlgn="auto">
              <a:spcAft>
                <a:spcPts val="0"/>
              </a:spcAft>
              <a:buFont typeface="Arial"/>
              <a:buNone/>
              <a:defRPr/>
            </a:pPr>
            <a:r>
              <a:rPr lang="en-US" dirty="0" smtClean="0"/>
              <a:t>Jefferson Lab</a:t>
            </a:r>
            <a:endParaRPr lang="en-US" dirty="0"/>
          </a:p>
        </p:txBody>
      </p:sp>
      <p:sp>
        <p:nvSpPr>
          <p:cNvPr id="13315" name="TextBox 3"/>
          <p:cNvSpPr txBox="1">
            <a:spLocks noChangeArrowheads="1"/>
          </p:cNvSpPr>
          <p:nvPr/>
        </p:nvSpPr>
        <p:spPr bwMode="auto">
          <a:xfrm>
            <a:off x="2363788" y="4011613"/>
            <a:ext cx="4256087" cy="461962"/>
          </a:xfrm>
          <a:prstGeom prst="rect">
            <a:avLst/>
          </a:prstGeom>
          <a:noFill/>
          <a:ln w="9525">
            <a:noFill/>
            <a:miter lim="800000"/>
            <a:headEnd/>
            <a:tailEnd/>
          </a:ln>
        </p:spPr>
        <p:txBody>
          <a:bodyPr wrap="none">
            <a:spAutoFit/>
          </a:bodyPr>
          <a:lstStyle/>
          <a:p>
            <a:r>
              <a:rPr lang="en-US" sz="2400">
                <a:latin typeface="Calibri" pitchFamily="34" charset="0"/>
              </a:rPr>
              <a:t>Our 30’th Collaboration Meeting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10/25/2007</a:t>
            </a:r>
          </a:p>
        </p:txBody>
      </p:sp>
      <p:sp>
        <p:nvSpPr>
          <p:cNvPr id="6" name="Footer Placeholder 3"/>
          <p:cNvSpPr>
            <a:spLocks noGrp="1"/>
          </p:cNvSpPr>
          <p:nvPr>
            <p:ph type="ftr" sz="quarter" idx="11"/>
          </p:nvPr>
        </p:nvSpPr>
        <p:spPr/>
        <p:txBody>
          <a:bodyPr/>
          <a:lstStyle/>
          <a:p>
            <a:pPr>
              <a:defRPr/>
            </a:pPr>
            <a:r>
              <a:rPr lang="en-US"/>
              <a:t>GlueX Collaboration Meeting</a:t>
            </a:r>
          </a:p>
        </p:txBody>
      </p:sp>
      <p:sp>
        <p:nvSpPr>
          <p:cNvPr id="7" name="Slide Number Placeholder 4"/>
          <p:cNvSpPr>
            <a:spLocks noGrp="1"/>
          </p:cNvSpPr>
          <p:nvPr>
            <p:ph type="sldNum" sz="quarter" idx="12"/>
          </p:nvPr>
        </p:nvSpPr>
        <p:spPr/>
        <p:txBody>
          <a:bodyPr/>
          <a:lstStyle/>
          <a:p>
            <a:pPr>
              <a:defRPr/>
            </a:pPr>
            <a:fld id="{7117BFAB-3299-47AD-A0B8-6857B1DCB9CF}" type="slidenum">
              <a:rPr lang="en-US"/>
              <a:pPr>
                <a:defRPr/>
              </a:pPr>
              <a:t>10</a:t>
            </a:fld>
            <a:endParaRPr lang="en-US"/>
          </a:p>
        </p:txBody>
      </p:sp>
      <p:sp>
        <p:nvSpPr>
          <p:cNvPr id="22532" name="Rectangle 4"/>
          <p:cNvSpPr>
            <a:spLocks noGrp="1" noChangeArrowheads="1"/>
          </p:cNvSpPr>
          <p:nvPr>
            <p:ph type="title"/>
          </p:nvPr>
        </p:nvSpPr>
        <p:spPr>
          <a:xfrm>
            <a:off x="1600200" y="0"/>
            <a:ext cx="4800600" cy="762000"/>
          </a:xfrm>
        </p:spPr>
        <p:txBody>
          <a:bodyPr/>
          <a:lstStyle/>
          <a:p>
            <a:r>
              <a:rPr lang="en-US" sz="2800" smtClean="0"/>
              <a:t>After NSAC 2001</a:t>
            </a:r>
          </a:p>
        </p:txBody>
      </p:sp>
      <p:sp>
        <p:nvSpPr>
          <p:cNvPr id="22533" name="Text Box 5"/>
          <p:cNvSpPr txBox="1">
            <a:spLocks noChangeArrowheads="1"/>
          </p:cNvSpPr>
          <p:nvPr/>
        </p:nvSpPr>
        <p:spPr bwMode="auto">
          <a:xfrm>
            <a:off x="533400" y="838200"/>
            <a:ext cx="8159750" cy="4968875"/>
          </a:xfrm>
          <a:prstGeom prst="rect">
            <a:avLst/>
          </a:prstGeom>
          <a:noFill/>
          <a:ln w="9525">
            <a:noFill/>
            <a:miter lim="800000"/>
            <a:headEnd/>
            <a:tailEnd/>
          </a:ln>
        </p:spPr>
        <p:txBody>
          <a:bodyPr wrap="none">
            <a:spAutoFit/>
          </a:bodyPr>
          <a:lstStyle/>
          <a:p>
            <a:r>
              <a:rPr lang="en-US" sz="2000" b="1">
                <a:solidFill>
                  <a:srgbClr val="660066"/>
                </a:solidFill>
                <a:latin typeface="Calibri" pitchFamily="34" charset="0"/>
              </a:rPr>
              <a:t>The JLab Upgrade and HallD were one of four recommendations</a:t>
            </a:r>
          </a:p>
          <a:p>
            <a:r>
              <a:rPr lang="en-US" sz="2000" b="1">
                <a:solidFill>
                  <a:srgbClr val="660066"/>
                </a:solidFill>
                <a:latin typeface="Calibri" pitchFamily="34" charset="0"/>
              </a:rPr>
              <a:t>that came out of the NSAC Meeting. </a:t>
            </a:r>
          </a:p>
          <a:p>
            <a:endParaRPr lang="en-US" sz="2000" b="1">
              <a:solidFill>
                <a:srgbClr val="660066"/>
              </a:solidFill>
              <a:latin typeface="Calibri" pitchFamily="34" charset="0"/>
            </a:endParaRPr>
          </a:p>
          <a:p>
            <a:r>
              <a:rPr lang="en-US" sz="2000">
                <a:solidFill>
                  <a:srgbClr val="660066"/>
                </a:solidFill>
                <a:latin typeface="Calibri" pitchFamily="34" charset="0"/>
              </a:rPr>
              <a:t>June 2001              - Collaboration Meeting at Jefferson Lab</a:t>
            </a:r>
          </a:p>
          <a:p>
            <a:r>
              <a:rPr lang="en-US" sz="2000">
                <a:solidFill>
                  <a:srgbClr val="660066"/>
                </a:solidFill>
                <a:latin typeface="Calibri" pitchFamily="34" charset="0"/>
              </a:rPr>
              <a:t>   </a:t>
            </a:r>
            <a:r>
              <a:rPr lang="en-US" sz="2000" b="1">
                <a:solidFill>
                  <a:srgbClr val="9900FF"/>
                </a:solidFill>
                <a:latin typeface="Calibri" pitchFamily="34" charset="0"/>
              </a:rPr>
              <a:t>The collaboration begins the push for Critical Decision 0</a:t>
            </a:r>
          </a:p>
          <a:p>
            <a:r>
              <a:rPr lang="en-US" sz="2000">
                <a:solidFill>
                  <a:srgbClr val="660066"/>
                </a:solidFill>
                <a:latin typeface="Calibri" pitchFamily="34" charset="0"/>
              </a:rPr>
              <a:t>October 2001        - Collaboration Meeting at Indiana Univ.</a:t>
            </a:r>
          </a:p>
          <a:p>
            <a:r>
              <a:rPr lang="en-US" sz="2000">
                <a:solidFill>
                  <a:srgbClr val="660066"/>
                </a:solidFill>
                <a:latin typeface="Calibri" pitchFamily="34" charset="0"/>
              </a:rPr>
              <a:t>March 2002           - Collaboration Meeting at Jefferson Lab</a:t>
            </a:r>
          </a:p>
          <a:p>
            <a:r>
              <a:rPr lang="en-US" sz="2000">
                <a:solidFill>
                  <a:srgbClr val="660066"/>
                </a:solidFill>
                <a:latin typeface="Calibri" pitchFamily="34" charset="0"/>
              </a:rPr>
              <a:t>               </a:t>
            </a:r>
            <a:r>
              <a:rPr lang="en-US" sz="2000" b="1">
                <a:solidFill>
                  <a:srgbClr val="FF3300"/>
                </a:solidFill>
                <a:latin typeface="Calibri" pitchFamily="34" charset="0"/>
              </a:rPr>
              <a:t>New Name:  The GlueX Collaboration</a:t>
            </a:r>
          </a:p>
          <a:p>
            <a:r>
              <a:rPr lang="en-US" sz="2000">
                <a:solidFill>
                  <a:srgbClr val="660066"/>
                </a:solidFill>
                <a:latin typeface="Calibri" pitchFamily="34" charset="0"/>
              </a:rPr>
              <a:t>     </a:t>
            </a:r>
            <a:r>
              <a:rPr lang="en-US" sz="2000" b="1">
                <a:solidFill>
                  <a:srgbClr val="CC0099"/>
                </a:solidFill>
                <a:latin typeface="Calibri" pitchFamily="34" charset="0"/>
              </a:rPr>
              <a:t>President Bush appoints Raymond Orbach to head the </a:t>
            </a:r>
          </a:p>
          <a:p>
            <a:r>
              <a:rPr lang="en-US" sz="2000" b="1">
                <a:solidFill>
                  <a:srgbClr val="CC0099"/>
                </a:solidFill>
                <a:latin typeface="Calibri" pitchFamily="34" charset="0"/>
              </a:rPr>
              <a:t>                           DOE office of Science.</a:t>
            </a:r>
          </a:p>
          <a:p>
            <a:r>
              <a:rPr lang="en-US" sz="2000" b="1">
                <a:solidFill>
                  <a:srgbClr val="CC0099"/>
                </a:solidFill>
                <a:latin typeface="Calibri" pitchFamily="34" charset="0"/>
              </a:rPr>
              <a:t>April 2002         The Long Range Plan is Published</a:t>
            </a:r>
          </a:p>
          <a:p>
            <a:r>
              <a:rPr lang="en-US" sz="2000">
                <a:solidFill>
                  <a:srgbClr val="660066"/>
                </a:solidFill>
                <a:latin typeface="Calibri" pitchFamily="34" charset="0"/>
              </a:rPr>
              <a:t>June 2002</a:t>
            </a:r>
            <a:r>
              <a:rPr lang="en-US" sz="2000" b="1">
                <a:solidFill>
                  <a:srgbClr val="660066"/>
                </a:solidFill>
                <a:latin typeface="Calibri" pitchFamily="34" charset="0"/>
              </a:rPr>
              <a:t>      -  </a:t>
            </a:r>
            <a:r>
              <a:rPr lang="en-US" sz="2000">
                <a:solidFill>
                  <a:srgbClr val="660066"/>
                </a:solidFill>
                <a:latin typeface="Calibri" pitchFamily="34" charset="0"/>
              </a:rPr>
              <a:t>Meeting with Raymond Orbach in D.C. </a:t>
            </a:r>
          </a:p>
          <a:p>
            <a:r>
              <a:rPr lang="en-US" sz="2000">
                <a:solidFill>
                  <a:srgbClr val="660066"/>
                </a:solidFill>
                <a:latin typeface="Calibri" pitchFamily="34" charset="0"/>
              </a:rPr>
              <a:t>July  2002         -    JLab Science and Technology Review</a:t>
            </a:r>
          </a:p>
          <a:p>
            <a:r>
              <a:rPr lang="en-US" sz="2000">
                <a:solidFill>
                  <a:srgbClr val="660066"/>
                </a:solidFill>
                <a:latin typeface="Calibri" pitchFamily="34" charset="0"/>
              </a:rPr>
              <a:t>     </a:t>
            </a:r>
            <a:r>
              <a:rPr lang="en-US" sz="2000" b="1">
                <a:solidFill>
                  <a:srgbClr val="6600CC"/>
                </a:solidFill>
                <a:latin typeface="Calibri" pitchFamily="34" charset="0"/>
              </a:rPr>
              <a:t>Review Carried out by DOE Nuclear Physics</a:t>
            </a:r>
          </a:p>
          <a:p>
            <a:r>
              <a:rPr lang="en-US" sz="2000">
                <a:solidFill>
                  <a:srgbClr val="660066"/>
                </a:solidFill>
                <a:latin typeface="Calibri" pitchFamily="34" charset="0"/>
              </a:rPr>
              <a:t>August 2002      -   JLab Institutional Review </a:t>
            </a:r>
          </a:p>
          <a:p>
            <a:r>
              <a:rPr lang="en-US" sz="2000">
                <a:solidFill>
                  <a:srgbClr val="660066"/>
                </a:solidFill>
                <a:latin typeface="Calibri" pitchFamily="34" charset="0"/>
              </a:rPr>
              <a:t>     </a:t>
            </a:r>
            <a:r>
              <a:rPr lang="en-US" sz="2000" b="1">
                <a:solidFill>
                  <a:srgbClr val="6600CC"/>
                </a:solidFill>
                <a:latin typeface="Calibri" pitchFamily="34" charset="0"/>
              </a:rPr>
              <a:t>Review Carried out by Raymond Orbach</a:t>
            </a:r>
          </a:p>
        </p:txBody>
      </p:sp>
      <p:sp>
        <p:nvSpPr>
          <p:cNvPr id="22534" name="Rectangle 6"/>
          <p:cNvSpPr>
            <a:spLocks noChangeArrowheads="1"/>
          </p:cNvSpPr>
          <p:nvPr/>
        </p:nvSpPr>
        <p:spPr bwMode="auto">
          <a:xfrm>
            <a:off x="1905000" y="228600"/>
            <a:ext cx="3352800" cy="457200"/>
          </a:xfrm>
          <a:prstGeom prst="rect">
            <a:avLst/>
          </a:prstGeom>
          <a:noFill/>
          <a:ln w="9525">
            <a:noFill/>
            <a:miter lim="800000"/>
            <a:headEnd/>
            <a:tailEnd/>
          </a:ln>
        </p:spPr>
        <p:txBody>
          <a:bodyPr anchor="ctr"/>
          <a:lstStyle/>
          <a:p>
            <a:pPr algn="ctr"/>
            <a:endParaRPr lang="en-US" sz="2800">
              <a:solidFill>
                <a:srgbClr val="A50021"/>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quarter" idx="10"/>
          </p:nvPr>
        </p:nvSpPr>
        <p:spPr/>
        <p:txBody>
          <a:bodyPr/>
          <a:lstStyle/>
          <a:p>
            <a:pPr>
              <a:defRPr/>
            </a:pPr>
            <a:r>
              <a:rPr lang="en-US"/>
              <a:t>10/25/2007</a:t>
            </a:r>
          </a:p>
        </p:txBody>
      </p:sp>
      <p:sp>
        <p:nvSpPr>
          <p:cNvPr id="15" name="Footer Placeholder 3"/>
          <p:cNvSpPr>
            <a:spLocks noGrp="1"/>
          </p:cNvSpPr>
          <p:nvPr>
            <p:ph type="ftr" sz="quarter" idx="11"/>
          </p:nvPr>
        </p:nvSpPr>
        <p:spPr/>
        <p:txBody>
          <a:bodyPr/>
          <a:lstStyle/>
          <a:p>
            <a:pPr>
              <a:defRPr/>
            </a:pPr>
            <a:r>
              <a:rPr lang="en-US"/>
              <a:t>GlueX Collaboration Meeting</a:t>
            </a:r>
          </a:p>
        </p:txBody>
      </p:sp>
      <p:sp>
        <p:nvSpPr>
          <p:cNvPr id="16" name="Slide Number Placeholder 4"/>
          <p:cNvSpPr>
            <a:spLocks noGrp="1"/>
          </p:cNvSpPr>
          <p:nvPr>
            <p:ph type="sldNum" sz="quarter" idx="12"/>
          </p:nvPr>
        </p:nvSpPr>
        <p:spPr/>
        <p:txBody>
          <a:bodyPr/>
          <a:lstStyle/>
          <a:p>
            <a:pPr>
              <a:defRPr/>
            </a:pPr>
            <a:fld id="{63791F62-E340-477B-A439-EE379AFEAA3C}" type="slidenum">
              <a:rPr lang="en-US"/>
              <a:pPr>
                <a:defRPr/>
              </a:pPr>
              <a:t>11</a:t>
            </a:fld>
            <a:endParaRPr lang="en-US"/>
          </a:p>
        </p:txBody>
      </p:sp>
      <p:sp>
        <p:nvSpPr>
          <p:cNvPr id="23556" name="Rectangle 4"/>
          <p:cNvSpPr>
            <a:spLocks noGrp="1" noChangeArrowheads="1"/>
          </p:cNvSpPr>
          <p:nvPr>
            <p:ph type="title"/>
          </p:nvPr>
        </p:nvSpPr>
        <p:spPr>
          <a:xfrm>
            <a:off x="1524000" y="0"/>
            <a:ext cx="5029200" cy="792163"/>
          </a:xfrm>
        </p:spPr>
        <p:txBody>
          <a:bodyPr/>
          <a:lstStyle/>
          <a:p>
            <a:r>
              <a:rPr lang="en-US" smtClean="0"/>
              <a:t>Finally into the CDs</a:t>
            </a:r>
          </a:p>
        </p:txBody>
      </p:sp>
      <p:grpSp>
        <p:nvGrpSpPr>
          <p:cNvPr id="23557" name="Group 5"/>
          <p:cNvGrpSpPr>
            <a:grpSpLocks/>
          </p:cNvGrpSpPr>
          <p:nvPr/>
        </p:nvGrpSpPr>
        <p:grpSpPr bwMode="auto">
          <a:xfrm>
            <a:off x="3657600" y="533400"/>
            <a:ext cx="5334000" cy="2787650"/>
            <a:chOff x="2352" y="1872"/>
            <a:chExt cx="3360" cy="1756"/>
          </a:xfrm>
        </p:grpSpPr>
        <p:sp>
          <p:nvSpPr>
            <p:cNvPr id="23564" name="AutoShape 6"/>
            <p:cNvSpPr>
              <a:spLocks noChangeArrowheads="1"/>
            </p:cNvSpPr>
            <p:nvPr/>
          </p:nvSpPr>
          <p:spPr bwMode="auto">
            <a:xfrm>
              <a:off x="2352" y="2016"/>
              <a:ext cx="1584" cy="816"/>
            </a:xfrm>
            <a:prstGeom prst="roundRect">
              <a:avLst>
                <a:gd name="adj" fmla="val 120"/>
              </a:avLst>
            </a:prstGeom>
            <a:solidFill>
              <a:srgbClr val="C0C0C0"/>
            </a:solidFill>
            <a:ln w="12600">
              <a:solidFill>
                <a:srgbClr val="000000"/>
              </a:solidFill>
              <a:round/>
              <a:headEnd/>
              <a:tailEnd/>
            </a:ln>
          </p:spPr>
          <p:txBody>
            <a:bodyPr wrap="none" anchor="ctr"/>
            <a:lstStyle/>
            <a:p>
              <a:endParaRPr lang="en-US">
                <a:latin typeface="Calibri" pitchFamily="34" charset="0"/>
              </a:endParaRPr>
            </a:p>
          </p:txBody>
        </p:sp>
        <p:sp>
          <p:nvSpPr>
            <p:cNvPr id="23565" name="Text Box 7"/>
            <p:cNvSpPr txBox="1">
              <a:spLocks noChangeArrowheads="1"/>
            </p:cNvSpPr>
            <p:nvPr/>
          </p:nvSpPr>
          <p:spPr bwMode="auto">
            <a:xfrm>
              <a:off x="2448" y="2064"/>
              <a:ext cx="1344" cy="750"/>
            </a:xfrm>
            <a:prstGeom prst="rect">
              <a:avLst/>
            </a:prstGeom>
            <a:noFill/>
            <a:ln w="9525">
              <a:noFill/>
              <a:miter lim="800000"/>
              <a:headEnd/>
              <a:tailEnd/>
            </a:ln>
          </p:spPr>
          <p:txBody>
            <a:bodyPr lIns="90000" tIns="46800" rIns="90000" bIns="46800">
              <a:spAutoFit/>
            </a:bodyPr>
            <a:lstStyle/>
            <a:p>
              <a:pPr eaLnBrk="0" hangingPunct="0">
                <a:buClr>
                  <a:srgbClr val="000102"/>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102"/>
                  </a:solidFill>
                  <a:latin typeface="Times New Roman" pitchFamily="18" charset="0"/>
                </a:rPr>
                <a:t>12 GeV Upgrade </a:t>
              </a:r>
            </a:p>
            <a:p>
              <a:pPr eaLnBrk="0" hangingPunct="0">
                <a:buClr>
                  <a:srgbClr val="A23012"/>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A23012"/>
                  </a:solidFill>
                  <a:latin typeface="Times New Roman" pitchFamily="18" charset="0"/>
                </a:rPr>
                <a:t>CD-0 Signing at </a:t>
              </a:r>
            </a:p>
            <a:p>
              <a:pPr eaLnBrk="0" hangingPunct="0">
                <a:buClr>
                  <a:srgbClr val="A23012"/>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A23012"/>
                  </a:solidFill>
                  <a:latin typeface="Times New Roman" pitchFamily="18" charset="0"/>
                </a:rPr>
                <a:t>Jefferson Lab</a:t>
              </a:r>
            </a:p>
            <a:p>
              <a:pPr eaLnBrk="0" hangingPunct="0">
                <a:buClr>
                  <a:srgbClr val="235BA2"/>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235BA2"/>
                  </a:solidFill>
                  <a:latin typeface="Times New Roman" pitchFamily="18" charset="0"/>
                </a:rPr>
                <a:t>April 19, 2004</a:t>
              </a:r>
            </a:p>
          </p:txBody>
        </p:sp>
        <p:pic>
          <p:nvPicPr>
            <p:cNvPr id="15368" name="Picture 8"/>
            <p:cNvPicPr>
              <a:picLocks noChangeAspect="1" noChangeArrowheads="1"/>
            </p:cNvPicPr>
            <p:nvPr/>
          </p:nvPicPr>
          <p:blipFill>
            <a:blip r:embed="rId3"/>
            <a:srcRect/>
            <a:stretch>
              <a:fillRect/>
            </a:stretch>
          </p:blipFill>
          <p:spPr bwMode="auto">
            <a:xfrm>
              <a:off x="3984" y="1872"/>
              <a:ext cx="1699" cy="966"/>
            </a:xfrm>
            <a:prstGeom prst="rect">
              <a:avLst/>
            </a:prstGeom>
            <a:noFill/>
            <a:effectLst>
              <a:outerShdw blurRad="63500" dist="76368" dir="2700000" algn="ctr" rotWithShape="0">
                <a:srgbClr val="008AE8">
                  <a:alpha val="25000"/>
                </a:srgbClr>
              </a:outerShdw>
            </a:effectLst>
          </p:spPr>
        </p:pic>
        <p:sp>
          <p:nvSpPr>
            <p:cNvPr id="23567" name="Text Box 9"/>
            <p:cNvSpPr txBox="1">
              <a:spLocks noChangeArrowheads="1"/>
            </p:cNvSpPr>
            <p:nvPr/>
          </p:nvSpPr>
          <p:spPr bwMode="auto">
            <a:xfrm>
              <a:off x="3984" y="2880"/>
              <a:ext cx="1728" cy="748"/>
            </a:xfrm>
            <a:prstGeom prst="rect">
              <a:avLst/>
            </a:prstGeom>
            <a:noFill/>
            <a:ln w="9525">
              <a:noFill/>
              <a:miter lim="800000"/>
              <a:headEnd/>
              <a:tailEnd/>
            </a:ln>
          </p:spPr>
          <p:txBody>
            <a:bodyPr lIns="90000" tIns="46800" rIns="90000" bIns="46800">
              <a:spAutoFit/>
            </a:bodyPr>
            <a:lstStyle/>
            <a:p>
              <a:pPr eaLnBrk="0" hangingPunct="0">
                <a:buClr>
                  <a:srgbClr val="020101"/>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20101"/>
                  </a:solidFill>
                  <a:latin typeface="Times New Roman" pitchFamily="18" charset="0"/>
                </a:rPr>
                <a:t>Deputy Energy Secretary</a:t>
              </a:r>
            </a:p>
            <a:p>
              <a:pPr eaLnBrk="0" hangingPunct="0">
                <a:buClr>
                  <a:srgbClr val="020101"/>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20101"/>
                  </a:solidFill>
                  <a:latin typeface="Times New Roman" pitchFamily="18" charset="0"/>
                </a:rPr>
                <a:t>Kyle McSlarrow</a:t>
              </a:r>
            </a:p>
          </p:txBody>
        </p:sp>
      </p:grpSp>
      <p:grpSp>
        <p:nvGrpSpPr>
          <p:cNvPr id="23558" name="Group 10"/>
          <p:cNvGrpSpPr>
            <a:grpSpLocks/>
          </p:cNvGrpSpPr>
          <p:nvPr/>
        </p:nvGrpSpPr>
        <p:grpSpPr bwMode="auto">
          <a:xfrm>
            <a:off x="228600" y="2590800"/>
            <a:ext cx="4951413" cy="3773488"/>
            <a:chOff x="144" y="1632"/>
            <a:chExt cx="3119" cy="2377"/>
          </a:xfrm>
        </p:grpSpPr>
        <p:pic>
          <p:nvPicPr>
            <p:cNvPr id="23560" name="Picture 11"/>
            <p:cNvPicPr>
              <a:picLocks noChangeAspect="1" noChangeArrowheads="1"/>
            </p:cNvPicPr>
            <p:nvPr/>
          </p:nvPicPr>
          <p:blipFill>
            <a:blip r:embed="rId4"/>
            <a:srcRect/>
            <a:stretch>
              <a:fillRect/>
            </a:stretch>
          </p:blipFill>
          <p:spPr bwMode="auto">
            <a:xfrm>
              <a:off x="144" y="1632"/>
              <a:ext cx="1837" cy="2377"/>
            </a:xfrm>
            <a:prstGeom prst="rect">
              <a:avLst/>
            </a:prstGeom>
            <a:noFill/>
            <a:ln w="9525">
              <a:noFill/>
              <a:miter lim="800000"/>
              <a:headEnd/>
              <a:tailEnd/>
            </a:ln>
          </p:spPr>
        </p:pic>
        <p:grpSp>
          <p:nvGrpSpPr>
            <p:cNvPr id="23561" name="Group 12"/>
            <p:cNvGrpSpPr>
              <a:grpSpLocks/>
            </p:cNvGrpSpPr>
            <p:nvPr/>
          </p:nvGrpSpPr>
          <p:grpSpPr bwMode="auto">
            <a:xfrm>
              <a:off x="1584" y="3408"/>
              <a:ext cx="1679" cy="527"/>
              <a:chOff x="1584" y="3408"/>
              <a:chExt cx="1679" cy="527"/>
            </a:xfrm>
          </p:grpSpPr>
          <p:sp>
            <p:nvSpPr>
              <p:cNvPr id="23562" name="AutoShape 13"/>
              <p:cNvSpPr>
                <a:spLocks noChangeArrowheads="1"/>
              </p:cNvSpPr>
              <p:nvPr/>
            </p:nvSpPr>
            <p:spPr bwMode="auto">
              <a:xfrm>
                <a:off x="1584" y="3408"/>
                <a:ext cx="1680" cy="528"/>
              </a:xfrm>
              <a:prstGeom prst="roundRect">
                <a:avLst>
                  <a:gd name="adj" fmla="val 185"/>
                </a:avLst>
              </a:prstGeom>
              <a:solidFill>
                <a:srgbClr val="C0C0C0"/>
              </a:solidFill>
              <a:ln w="12600">
                <a:solidFill>
                  <a:srgbClr val="000000"/>
                </a:solidFill>
                <a:round/>
                <a:headEnd/>
                <a:tailEnd/>
              </a:ln>
            </p:spPr>
            <p:txBody>
              <a:bodyPr wrap="none" anchor="ctr"/>
              <a:lstStyle/>
              <a:p>
                <a:endParaRPr lang="en-US">
                  <a:latin typeface="Calibri" pitchFamily="34" charset="0"/>
                </a:endParaRPr>
              </a:p>
            </p:txBody>
          </p:sp>
          <p:sp>
            <p:nvSpPr>
              <p:cNvPr id="23563" name="AutoShape 14"/>
              <p:cNvSpPr>
                <a:spLocks noChangeArrowheads="1"/>
              </p:cNvSpPr>
              <p:nvPr/>
            </p:nvSpPr>
            <p:spPr bwMode="auto">
              <a:xfrm>
                <a:off x="1584" y="3408"/>
                <a:ext cx="1680" cy="528"/>
              </a:xfrm>
              <a:prstGeom prst="roundRect">
                <a:avLst>
                  <a:gd name="adj" fmla="val 185"/>
                </a:avLst>
              </a:prstGeom>
              <a:noFill/>
              <a:ln w="9525">
                <a:noFill/>
                <a:round/>
                <a:headEnd/>
                <a:tailEnd/>
              </a:ln>
            </p:spPr>
            <p:txBody>
              <a:bodyPr lIns="90000" tIns="46800" rIns="90000" bIns="46800" anchor="ctr"/>
              <a:lstStyle/>
              <a:p>
                <a:pPr algn="ctr" eaLnBrk="0" hangingPunct="0">
                  <a:buClr>
                    <a:srgbClr val="0000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99"/>
                    </a:solidFill>
                    <a:latin typeface="Times New Roman" pitchFamily="18" charset="0"/>
                  </a:rPr>
                  <a:t>November 2003</a:t>
                </a:r>
              </a:p>
            </p:txBody>
          </p:sp>
        </p:grpSp>
      </p:grpSp>
      <p:sp>
        <p:nvSpPr>
          <p:cNvPr id="23559" name="Rectangle 15"/>
          <p:cNvSpPr>
            <a:spLocks noChangeArrowheads="1"/>
          </p:cNvSpPr>
          <p:nvPr/>
        </p:nvSpPr>
        <p:spPr bwMode="auto">
          <a:xfrm>
            <a:off x="152400" y="2057400"/>
            <a:ext cx="4730750" cy="457200"/>
          </a:xfrm>
          <a:prstGeom prst="rect">
            <a:avLst/>
          </a:prstGeom>
          <a:noFill/>
          <a:ln w="9525">
            <a:noFill/>
            <a:miter lim="800000"/>
            <a:headEnd/>
            <a:tailEnd/>
          </a:ln>
        </p:spPr>
        <p:txBody>
          <a:bodyPr wrap="none">
            <a:spAutoFit/>
          </a:bodyPr>
          <a:lstStyle/>
          <a:p>
            <a:r>
              <a:rPr lang="en-US">
                <a:solidFill>
                  <a:srgbClr val="660066"/>
                </a:solidFill>
                <a:latin typeface="Calibri" pitchFamily="34" charset="0"/>
              </a:rPr>
              <a:t>Release of 20-year Science Plan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US"/>
              <a:t>10/25/2007</a:t>
            </a:r>
          </a:p>
        </p:txBody>
      </p:sp>
      <p:sp>
        <p:nvSpPr>
          <p:cNvPr id="9" name="Footer Placeholder 3"/>
          <p:cNvSpPr>
            <a:spLocks noGrp="1"/>
          </p:cNvSpPr>
          <p:nvPr>
            <p:ph type="ftr" sz="quarter" idx="11"/>
          </p:nvPr>
        </p:nvSpPr>
        <p:spPr/>
        <p:txBody>
          <a:bodyPr/>
          <a:lstStyle/>
          <a:p>
            <a:pPr>
              <a:defRPr/>
            </a:pPr>
            <a:r>
              <a:rPr lang="en-US"/>
              <a:t>GlueX Collaboration Meeting</a:t>
            </a:r>
          </a:p>
        </p:txBody>
      </p:sp>
      <p:sp>
        <p:nvSpPr>
          <p:cNvPr id="10" name="Slide Number Placeholder 4"/>
          <p:cNvSpPr>
            <a:spLocks noGrp="1"/>
          </p:cNvSpPr>
          <p:nvPr>
            <p:ph type="sldNum" sz="quarter" idx="12"/>
          </p:nvPr>
        </p:nvSpPr>
        <p:spPr/>
        <p:txBody>
          <a:bodyPr/>
          <a:lstStyle/>
          <a:p>
            <a:pPr>
              <a:defRPr/>
            </a:pPr>
            <a:fld id="{7B4212C1-D86B-4792-ABCB-8522D3DCD9AB}" type="slidenum">
              <a:rPr lang="en-US"/>
              <a:pPr>
                <a:defRPr/>
              </a:pPr>
              <a:t>12</a:t>
            </a:fld>
            <a:endParaRPr lang="en-US"/>
          </a:p>
        </p:txBody>
      </p:sp>
      <p:grpSp>
        <p:nvGrpSpPr>
          <p:cNvPr id="24580" name="Group 5"/>
          <p:cNvGrpSpPr>
            <a:grpSpLocks/>
          </p:cNvGrpSpPr>
          <p:nvPr/>
        </p:nvGrpSpPr>
        <p:grpSpPr bwMode="auto">
          <a:xfrm>
            <a:off x="1676400" y="152400"/>
            <a:ext cx="6858000" cy="1676400"/>
            <a:chOff x="624" y="528"/>
            <a:chExt cx="4320" cy="1056"/>
          </a:xfrm>
        </p:grpSpPr>
        <p:sp>
          <p:nvSpPr>
            <p:cNvPr id="24582" name="Rectangle 6"/>
            <p:cNvSpPr>
              <a:spLocks noChangeArrowheads="1"/>
            </p:cNvSpPr>
            <p:nvPr/>
          </p:nvSpPr>
          <p:spPr bwMode="auto">
            <a:xfrm>
              <a:off x="624" y="528"/>
              <a:ext cx="4320" cy="1056"/>
            </a:xfrm>
            <a:prstGeom prst="rect">
              <a:avLst/>
            </a:prstGeom>
            <a:solidFill>
              <a:srgbClr val="00CCFF"/>
            </a:solidFill>
            <a:ln w="9525">
              <a:solidFill>
                <a:schemeClr val="tx1"/>
              </a:solidFill>
              <a:miter lim="800000"/>
              <a:headEnd/>
              <a:tailEnd/>
            </a:ln>
          </p:spPr>
          <p:txBody>
            <a:bodyPr wrap="none" anchor="ctr"/>
            <a:lstStyle/>
            <a:p>
              <a:pPr algn="ctr" eaLnBrk="0" hangingPunct="0"/>
              <a:endParaRPr lang="en-US">
                <a:solidFill>
                  <a:schemeClr val="bg1"/>
                </a:solidFill>
                <a:latin typeface="Times New Roman" pitchFamily="18" charset="0"/>
              </a:endParaRPr>
            </a:p>
          </p:txBody>
        </p:sp>
        <p:sp>
          <p:nvSpPr>
            <p:cNvPr id="24583" name="Text Box 7"/>
            <p:cNvSpPr txBox="1">
              <a:spLocks noChangeArrowheads="1"/>
            </p:cNvSpPr>
            <p:nvPr/>
          </p:nvSpPr>
          <p:spPr bwMode="auto">
            <a:xfrm>
              <a:off x="864" y="528"/>
              <a:ext cx="3292" cy="288"/>
            </a:xfrm>
            <a:prstGeom prst="rect">
              <a:avLst/>
            </a:prstGeom>
            <a:noFill/>
            <a:ln w="9525">
              <a:noFill/>
              <a:miter lim="800000"/>
              <a:headEnd/>
              <a:tailEnd/>
            </a:ln>
          </p:spPr>
          <p:txBody>
            <a:bodyPr wrap="none">
              <a:spAutoFit/>
            </a:bodyPr>
            <a:lstStyle/>
            <a:p>
              <a:pPr eaLnBrk="0" hangingPunct="0"/>
              <a:r>
                <a:rPr lang="en-US">
                  <a:latin typeface="Times New Roman" pitchFamily="18" charset="0"/>
                </a:rPr>
                <a:t>February 2006:    Project Receives CD-1 </a:t>
              </a:r>
            </a:p>
          </p:txBody>
        </p:sp>
        <p:sp>
          <p:nvSpPr>
            <p:cNvPr id="24584" name="Rectangle 8"/>
            <p:cNvSpPr>
              <a:spLocks noChangeArrowheads="1"/>
            </p:cNvSpPr>
            <p:nvPr/>
          </p:nvSpPr>
          <p:spPr bwMode="auto">
            <a:xfrm>
              <a:off x="864" y="864"/>
              <a:ext cx="4080" cy="577"/>
            </a:xfrm>
            <a:prstGeom prst="rect">
              <a:avLst/>
            </a:prstGeom>
            <a:noFill/>
            <a:ln w="9525">
              <a:noFill/>
              <a:miter lim="800000"/>
              <a:headEnd/>
              <a:tailEnd/>
            </a:ln>
          </p:spPr>
          <p:txBody>
            <a:bodyPr anchor="ctr">
              <a:spAutoFit/>
            </a:bodyPr>
            <a:lstStyle/>
            <a:p>
              <a:pPr eaLnBrk="0" hangingPunct="0"/>
              <a:r>
                <a:rPr lang="en-GB">
                  <a:solidFill>
                    <a:schemeClr val="accent2"/>
                  </a:solidFill>
                  <a:latin typeface="Times New Roman" pitchFamily="18" charset="0"/>
                </a:rPr>
                <a:t>Secretary of Energy Announces Approval and Funding for </a:t>
              </a:r>
            </a:p>
            <a:p>
              <a:pPr eaLnBrk="0" hangingPunct="0"/>
              <a:r>
                <a:rPr lang="en-GB">
                  <a:solidFill>
                    <a:schemeClr val="accent2"/>
                  </a:solidFill>
                  <a:latin typeface="Times New Roman" pitchFamily="18" charset="0"/>
                </a:rPr>
                <a:t>Facilities Upgrade at the Thomas Jefferson National Lab and</a:t>
              </a:r>
            </a:p>
            <a:p>
              <a:pPr eaLnBrk="0" hangingPunct="0"/>
              <a:r>
                <a:rPr lang="en-GB">
                  <a:solidFill>
                    <a:schemeClr val="accent2"/>
                  </a:solidFill>
                  <a:latin typeface="Times New Roman" pitchFamily="18" charset="0"/>
                </a:rPr>
                <a:t> Highlights Lab’s Successful Education Programs </a:t>
              </a:r>
            </a:p>
          </p:txBody>
        </p:sp>
      </p:grpSp>
      <p:sp>
        <p:nvSpPr>
          <p:cNvPr id="24581" name="Text Box 9"/>
          <p:cNvSpPr txBox="1">
            <a:spLocks noChangeArrowheads="1"/>
          </p:cNvSpPr>
          <p:nvPr/>
        </p:nvSpPr>
        <p:spPr bwMode="auto">
          <a:xfrm>
            <a:off x="593725" y="2332038"/>
            <a:ext cx="7486650" cy="1917700"/>
          </a:xfrm>
          <a:prstGeom prst="rect">
            <a:avLst/>
          </a:prstGeom>
          <a:noFill/>
          <a:ln w="9525">
            <a:noFill/>
            <a:miter lim="800000"/>
            <a:headEnd/>
            <a:tailEnd/>
          </a:ln>
        </p:spPr>
        <p:txBody>
          <a:bodyPr wrap="none">
            <a:spAutoFit/>
          </a:bodyPr>
          <a:lstStyle/>
          <a:p>
            <a:r>
              <a:rPr lang="en-US" b="1">
                <a:solidFill>
                  <a:srgbClr val="CC3300"/>
                </a:solidFill>
                <a:latin typeface="Calibri" pitchFamily="34" charset="0"/>
              </a:rPr>
              <a:t>NSAC Long Range Planning Meeting – May 2007</a:t>
            </a:r>
          </a:p>
          <a:p>
            <a:endParaRPr lang="en-US" b="1">
              <a:solidFill>
                <a:srgbClr val="CC3300"/>
              </a:solidFill>
              <a:latin typeface="Calibri" pitchFamily="34" charset="0"/>
            </a:endParaRPr>
          </a:p>
          <a:p>
            <a:r>
              <a:rPr lang="en-US">
                <a:solidFill>
                  <a:srgbClr val="CC3300"/>
                </a:solidFill>
                <a:latin typeface="Calibri" pitchFamily="34" charset="0"/>
              </a:rPr>
              <a:t>    The 12 GeV upgrade was listed as the number</a:t>
            </a:r>
          </a:p>
          <a:p>
            <a:r>
              <a:rPr lang="en-US">
                <a:solidFill>
                  <a:srgbClr val="CC3300"/>
                </a:solidFill>
                <a:latin typeface="Calibri" pitchFamily="34" charset="0"/>
              </a:rPr>
              <a:t>one priority of the field with the important physics</a:t>
            </a:r>
          </a:p>
          <a:p>
            <a:r>
              <a:rPr lang="en-US">
                <a:solidFill>
                  <a:srgbClr val="CC3300"/>
                </a:solidFill>
                <a:latin typeface="Calibri" pitchFamily="34" charset="0"/>
              </a:rPr>
              <a:t>that can be carried specifically mentioned</a:t>
            </a:r>
            <a:r>
              <a:rPr lang="en-US">
                <a:latin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New Collaborators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10/25/2007</a:t>
            </a:r>
          </a:p>
        </p:txBody>
      </p:sp>
      <p:sp>
        <p:nvSpPr>
          <p:cNvPr id="6" name="Footer Placeholder 3"/>
          <p:cNvSpPr>
            <a:spLocks noGrp="1"/>
          </p:cNvSpPr>
          <p:nvPr>
            <p:ph type="ftr" sz="quarter" idx="11"/>
          </p:nvPr>
        </p:nvSpPr>
        <p:spPr/>
        <p:txBody>
          <a:bodyPr/>
          <a:lstStyle/>
          <a:p>
            <a:pPr>
              <a:defRPr/>
            </a:pPr>
            <a:r>
              <a:rPr lang="en-US"/>
              <a:t>GlueX Collaboration Meeting</a:t>
            </a:r>
          </a:p>
        </p:txBody>
      </p:sp>
      <p:sp>
        <p:nvSpPr>
          <p:cNvPr id="7" name="Slide Number Placeholder 4"/>
          <p:cNvSpPr>
            <a:spLocks noGrp="1"/>
          </p:cNvSpPr>
          <p:nvPr>
            <p:ph type="sldNum" sz="quarter" idx="12"/>
          </p:nvPr>
        </p:nvSpPr>
        <p:spPr/>
        <p:txBody>
          <a:bodyPr/>
          <a:lstStyle/>
          <a:p>
            <a:pPr>
              <a:defRPr/>
            </a:pPr>
            <a:fld id="{0F792355-56A2-46BE-9707-13ED47DFC8E9}" type="slidenum">
              <a:rPr lang="en-US"/>
              <a:pPr>
                <a:defRPr/>
              </a:pPr>
              <a:t>3</a:t>
            </a:fld>
            <a:endParaRPr lang="en-US"/>
          </a:p>
        </p:txBody>
      </p:sp>
      <p:sp>
        <p:nvSpPr>
          <p:cNvPr id="15364" name="Rectangle 4"/>
          <p:cNvSpPr>
            <a:spLocks noGrp="1" noChangeArrowheads="1"/>
          </p:cNvSpPr>
          <p:nvPr>
            <p:ph type="title"/>
          </p:nvPr>
        </p:nvSpPr>
        <p:spPr/>
        <p:txBody>
          <a:bodyPr/>
          <a:lstStyle/>
          <a:p>
            <a:r>
              <a:rPr lang="en-US" sz="2800" smtClean="0"/>
              <a:t>Developing the Physics</a:t>
            </a:r>
          </a:p>
        </p:txBody>
      </p:sp>
      <p:sp>
        <p:nvSpPr>
          <p:cNvPr id="15365" name="Rectangle 5"/>
          <p:cNvSpPr>
            <a:spLocks noChangeArrowheads="1"/>
          </p:cNvSpPr>
          <p:nvPr/>
        </p:nvSpPr>
        <p:spPr bwMode="auto">
          <a:xfrm>
            <a:off x="304800" y="1066800"/>
            <a:ext cx="8458200" cy="4511675"/>
          </a:xfrm>
          <a:prstGeom prst="rect">
            <a:avLst/>
          </a:prstGeom>
          <a:noFill/>
          <a:ln w="9525">
            <a:noFill/>
            <a:miter lim="800000"/>
            <a:headEnd/>
            <a:tailEnd/>
          </a:ln>
        </p:spPr>
        <p:txBody>
          <a:bodyPr>
            <a:spAutoFit/>
          </a:bodyPr>
          <a:lstStyle/>
          <a:p>
            <a:r>
              <a:rPr lang="en-US" sz="2000">
                <a:solidFill>
                  <a:srgbClr val="660066"/>
                </a:solidFill>
                <a:latin typeface="Calibri" pitchFamily="34" charset="0"/>
              </a:rPr>
              <a:t>July 1997           - Workshop at Indiana University</a:t>
            </a:r>
          </a:p>
          <a:p>
            <a:r>
              <a:rPr lang="en-US" sz="2000">
                <a:solidFill>
                  <a:srgbClr val="660066"/>
                </a:solidFill>
                <a:latin typeface="Calibri" pitchFamily="34" charset="0"/>
              </a:rPr>
              <a:t>  </a:t>
            </a:r>
            <a:r>
              <a:rPr lang="en-US" sz="2000">
                <a:solidFill>
                  <a:srgbClr val="6600CC"/>
                </a:solidFill>
                <a:latin typeface="Calibri" pitchFamily="34" charset="0"/>
              </a:rPr>
              <a:t>Explore Community Interest</a:t>
            </a:r>
          </a:p>
          <a:p>
            <a:r>
              <a:rPr lang="en-US" sz="2000">
                <a:solidFill>
                  <a:srgbClr val="660066"/>
                </a:solidFill>
                <a:latin typeface="Calibri" pitchFamily="34" charset="0"/>
              </a:rPr>
              <a:t>November 1997  – Workshop at NCSU</a:t>
            </a:r>
          </a:p>
          <a:p>
            <a:r>
              <a:rPr lang="en-US" sz="2000">
                <a:solidFill>
                  <a:srgbClr val="660066"/>
                </a:solidFill>
                <a:latin typeface="Calibri" pitchFamily="34" charset="0"/>
              </a:rPr>
              <a:t>  </a:t>
            </a:r>
            <a:r>
              <a:rPr lang="en-US" sz="2000">
                <a:solidFill>
                  <a:srgbClr val="6600CC"/>
                </a:solidFill>
                <a:latin typeface="Calibri" pitchFamily="34" charset="0"/>
              </a:rPr>
              <a:t>Explore the Physics Interest and Feasibility</a:t>
            </a:r>
          </a:p>
          <a:p>
            <a:r>
              <a:rPr lang="en-US" sz="2000">
                <a:solidFill>
                  <a:srgbClr val="660066"/>
                </a:solidFill>
                <a:latin typeface="Calibri" pitchFamily="34" charset="0"/>
              </a:rPr>
              <a:t>March 1998        - Workshop at Carnegie Mellon</a:t>
            </a:r>
          </a:p>
          <a:p>
            <a:r>
              <a:rPr lang="en-US" sz="2000">
                <a:solidFill>
                  <a:srgbClr val="660066"/>
                </a:solidFill>
                <a:latin typeface="Calibri" pitchFamily="34" charset="0"/>
              </a:rPr>
              <a:t>  </a:t>
            </a:r>
            <a:r>
              <a:rPr lang="en-US" sz="2000">
                <a:solidFill>
                  <a:srgbClr val="6600CC"/>
                </a:solidFill>
                <a:latin typeface="Calibri" pitchFamily="34" charset="0"/>
              </a:rPr>
              <a:t>Explore Potential Detector Designs</a:t>
            </a:r>
          </a:p>
          <a:p>
            <a:r>
              <a:rPr lang="en-US" sz="2000">
                <a:solidFill>
                  <a:srgbClr val="660066"/>
                </a:solidFill>
                <a:latin typeface="Calibri" pitchFamily="34" charset="0"/>
              </a:rPr>
              <a:t>May   1998          - WorkFest at Indiana University</a:t>
            </a:r>
          </a:p>
          <a:p>
            <a:r>
              <a:rPr lang="en-US" sz="2000">
                <a:solidFill>
                  <a:srgbClr val="660066"/>
                </a:solidFill>
                <a:latin typeface="Calibri" pitchFamily="34" charset="0"/>
              </a:rPr>
              <a:t>  </a:t>
            </a:r>
            <a:r>
              <a:rPr lang="en-US" sz="2000">
                <a:solidFill>
                  <a:srgbClr val="6600CC"/>
                </a:solidFill>
                <a:latin typeface="Calibri" pitchFamily="34" charset="0"/>
              </a:rPr>
              <a:t>Begin Simulation of Physics and Detectors</a:t>
            </a:r>
          </a:p>
          <a:p>
            <a:r>
              <a:rPr lang="en-US" sz="2000">
                <a:solidFill>
                  <a:srgbClr val="660066"/>
                </a:solidFill>
                <a:latin typeface="Calibri" pitchFamily="34" charset="0"/>
              </a:rPr>
              <a:t>June 1998           - Presentation to the JLab User’s Group</a:t>
            </a:r>
          </a:p>
          <a:p>
            <a:r>
              <a:rPr lang="en-US" sz="2000">
                <a:solidFill>
                  <a:srgbClr val="660066"/>
                </a:solidFill>
                <a:latin typeface="Calibri" pitchFamily="34" charset="0"/>
              </a:rPr>
              <a:t>  </a:t>
            </a:r>
            <a:r>
              <a:rPr lang="en-US" sz="2000">
                <a:solidFill>
                  <a:srgbClr val="6600CC"/>
                </a:solidFill>
                <a:latin typeface="Calibri" pitchFamily="34" charset="0"/>
              </a:rPr>
              <a:t>Public Presentation to the JLab Community</a:t>
            </a:r>
          </a:p>
          <a:p>
            <a:r>
              <a:rPr lang="en-US" sz="2000">
                <a:solidFill>
                  <a:srgbClr val="660066"/>
                </a:solidFill>
                <a:latin typeface="Calibri" pitchFamily="34" charset="0"/>
              </a:rPr>
              <a:t>September 1998 – Workshop at Florida State Univ.</a:t>
            </a:r>
          </a:p>
          <a:p>
            <a:r>
              <a:rPr lang="en-US" sz="2000">
                <a:solidFill>
                  <a:srgbClr val="660066"/>
                </a:solidFill>
                <a:latin typeface="Calibri" pitchFamily="34" charset="0"/>
              </a:rPr>
              <a:t>  </a:t>
            </a:r>
            <a:r>
              <a:rPr lang="en-US" sz="2000">
                <a:solidFill>
                  <a:srgbClr val="6600CC"/>
                </a:solidFill>
                <a:latin typeface="Calibri" pitchFamily="34" charset="0"/>
              </a:rPr>
              <a:t>Continues Exploration of the Physics and Detectors</a:t>
            </a:r>
          </a:p>
          <a:p>
            <a:r>
              <a:rPr lang="en-US" sz="2000">
                <a:solidFill>
                  <a:srgbClr val="660066"/>
                </a:solidFill>
                <a:latin typeface="Calibri" pitchFamily="34" charset="0"/>
              </a:rPr>
              <a:t>         </a:t>
            </a:r>
            <a:r>
              <a:rPr lang="en-US" sz="2000" b="1">
                <a:solidFill>
                  <a:srgbClr val="CC0099"/>
                </a:solidFill>
                <a:latin typeface="Calibri" pitchFamily="34" charset="0"/>
              </a:rPr>
              <a:t>Hall D Preliminary Design Report 170 pages</a:t>
            </a:r>
          </a:p>
          <a:p>
            <a:pPr>
              <a:spcBef>
                <a:spcPct val="50000"/>
              </a:spcBef>
            </a:pPr>
            <a:endParaRPr lang="en-US" sz="2000" b="1">
              <a:solidFill>
                <a:srgbClr val="6600CC"/>
              </a:solidFill>
              <a:latin typeface="Calibri" pitchFamily="34" charset="0"/>
            </a:endParaRPr>
          </a:p>
        </p:txBody>
      </p:sp>
      <p:sp>
        <p:nvSpPr>
          <p:cNvPr id="15366" name="Rectangle 6"/>
          <p:cNvSpPr>
            <a:spLocks noChangeArrowheads="1"/>
          </p:cNvSpPr>
          <p:nvPr/>
        </p:nvSpPr>
        <p:spPr bwMode="auto">
          <a:xfrm>
            <a:off x="1676400" y="152400"/>
            <a:ext cx="5029200" cy="533400"/>
          </a:xfrm>
          <a:prstGeom prst="rect">
            <a:avLst/>
          </a:prstGeom>
          <a:noFill/>
          <a:ln w="9525">
            <a:noFill/>
            <a:miter lim="800000"/>
            <a:headEnd/>
            <a:tailEnd/>
          </a:ln>
        </p:spPr>
        <p:txBody>
          <a:bodyPr anchor="ctr"/>
          <a:lstStyle/>
          <a:p>
            <a:pPr algn="ctr"/>
            <a:endParaRPr lang="en-US" sz="2800">
              <a:solidFill>
                <a:srgbClr val="A5002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2"/>
          <p:cNvSpPr txBox="1">
            <a:spLocks noChangeArrowheads="1"/>
          </p:cNvSpPr>
          <p:nvPr/>
        </p:nvSpPr>
        <p:spPr bwMode="auto">
          <a:xfrm>
            <a:off x="427038" y="3624263"/>
            <a:ext cx="8124825" cy="2462212"/>
          </a:xfrm>
          <a:prstGeom prst="rect">
            <a:avLst/>
          </a:prstGeom>
          <a:noFill/>
          <a:ln w="9525">
            <a:noFill/>
            <a:miter lim="800000"/>
            <a:headEnd/>
            <a:tailEnd/>
          </a:ln>
        </p:spPr>
        <p:txBody>
          <a:bodyPr>
            <a:spAutoFit/>
          </a:bodyPr>
          <a:lstStyle/>
          <a:p>
            <a:r>
              <a:rPr lang="en-US" sz="2400" b="1">
                <a:latin typeface="Calibri" pitchFamily="34" charset="0"/>
              </a:rPr>
              <a:t>September 2008: Project Receives CD-3</a:t>
            </a:r>
          </a:p>
          <a:p>
            <a:endParaRPr lang="en-US">
              <a:latin typeface="Calibri" pitchFamily="34" charset="0"/>
            </a:endParaRPr>
          </a:p>
          <a:p>
            <a:r>
              <a:rPr lang="en-US" sz="1600">
                <a:latin typeface="Calibri" pitchFamily="34" charset="0"/>
              </a:rPr>
              <a:t>Construction funds are requested in the President's Fiscal Year 2009 Budget Request, and project completion is planned for 2015. "Today's approval is truly historic," said Dr. Jehanne Simon-Gillo, acting associate director of DOE's Office of Science for Nuclear Physics. "The 12 GeV CEBAF upgrade will enable scientists to seek answers to some of Nature's most perplexing questions, expand our knowledge of the universe and benefit people around the world. The project also clearly demonstrates our Nation's commitment to remaining in the forefront of scientific exploration and discovery." CD-4 (Approve Start of Operations) is scheduled for 2015.</a:t>
            </a:r>
          </a:p>
        </p:txBody>
      </p:sp>
      <p:sp>
        <p:nvSpPr>
          <p:cNvPr id="16386" name="TextBox 3"/>
          <p:cNvSpPr txBox="1">
            <a:spLocks noChangeArrowheads="1"/>
          </p:cNvSpPr>
          <p:nvPr/>
        </p:nvSpPr>
        <p:spPr bwMode="auto">
          <a:xfrm>
            <a:off x="565150" y="842963"/>
            <a:ext cx="7658100" cy="2554287"/>
          </a:xfrm>
          <a:prstGeom prst="rect">
            <a:avLst/>
          </a:prstGeom>
          <a:noFill/>
          <a:ln w="9525">
            <a:noFill/>
            <a:miter lim="800000"/>
            <a:headEnd/>
            <a:tailEnd/>
          </a:ln>
        </p:spPr>
        <p:txBody>
          <a:bodyPr>
            <a:spAutoFit/>
          </a:bodyPr>
          <a:lstStyle/>
          <a:p>
            <a:r>
              <a:rPr lang="en-US" sz="2400" b="1">
                <a:latin typeface="Calibri" pitchFamily="34" charset="0"/>
              </a:rPr>
              <a:t>November 2007: Project Receives CD-2</a:t>
            </a:r>
          </a:p>
          <a:p>
            <a:endParaRPr lang="en-US" sz="2400" b="1">
              <a:latin typeface="Calibri" pitchFamily="34" charset="0"/>
            </a:endParaRPr>
          </a:p>
          <a:p>
            <a:r>
              <a:rPr lang="en-US" sz="1600">
                <a:latin typeface="Calibri" pitchFamily="34" charset="0"/>
              </a:rPr>
              <a:t>The project received CD-2 (Approve Performance Baseline) on Nov. 9, 2007. Dr. Jehanne Simon-Gillo, the acting associate director for the DOE's Office of Science for Nuclear Physics, said the approval "marks a significant achievement for Jefferson Lab." She also added that, "The 12 GeV Upgrade Project will allow nuclear scientists to delve deeply into the heart of the nucleon, and will permit Jefferson Lab to remain a unique international facility for decades." CD-3 (Approve Construction Start) is expected in 2008 and CD-4 (Approve Start of Operations) scheduled for 2015.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Outside Construction Contracts</a:t>
            </a:r>
          </a:p>
        </p:txBody>
      </p:sp>
      <p:sp>
        <p:nvSpPr>
          <p:cNvPr id="17410" name="TextBox 2"/>
          <p:cNvSpPr txBox="1">
            <a:spLocks noChangeArrowheads="1"/>
          </p:cNvSpPr>
          <p:nvPr/>
        </p:nvSpPr>
        <p:spPr bwMode="auto">
          <a:xfrm>
            <a:off x="1031875" y="1176338"/>
            <a:ext cx="7142163" cy="1568450"/>
          </a:xfrm>
          <a:prstGeom prst="rect">
            <a:avLst/>
          </a:prstGeom>
          <a:noFill/>
          <a:ln w="9525">
            <a:noFill/>
            <a:miter lim="800000"/>
            <a:headEnd/>
            <a:tailEnd/>
          </a:ln>
        </p:spPr>
        <p:txBody>
          <a:bodyPr>
            <a:spAutoFit/>
          </a:bodyPr>
          <a:lstStyle/>
          <a:p>
            <a:r>
              <a:rPr lang="en-US" sz="2400">
                <a:latin typeface="Calibri" pitchFamily="34" charset="0"/>
              </a:rPr>
              <a:t>BCAL at Regina:  Readiness Review November 2009.</a:t>
            </a:r>
          </a:p>
          <a:p>
            <a:r>
              <a:rPr lang="en-US" sz="2400">
                <a:latin typeface="Calibri" pitchFamily="34" charset="0"/>
              </a:rPr>
              <a:t>FCAL at Indiana: Readiness Review  June 2010.</a:t>
            </a:r>
          </a:p>
          <a:p>
            <a:r>
              <a:rPr lang="en-US" sz="2400">
                <a:latin typeface="Calibri" pitchFamily="34" charset="0"/>
              </a:rPr>
              <a:t>CDC at CMU: Readiness Review October 2010.</a:t>
            </a:r>
          </a:p>
          <a:p>
            <a:r>
              <a:rPr lang="en-US" sz="2400">
                <a:latin typeface="Calibri" pitchFamily="34" charset="0"/>
              </a:rPr>
              <a:t>Santa Maria: Close to complete.</a:t>
            </a:r>
          </a:p>
        </p:txBody>
      </p:sp>
      <p:sp>
        <p:nvSpPr>
          <p:cNvPr id="17411" name="TextBox 3"/>
          <p:cNvSpPr txBox="1">
            <a:spLocks noChangeArrowheads="1"/>
          </p:cNvSpPr>
          <p:nvPr/>
        </p:nvSpPr>
        <p:spPr bwMode="auto">
          <a:xfrm>
            <a:off x="1031875" y="2913063"/>
            <a:ext cx="7250113" cy="2124075"/>
          </a:xfrm>
          <a:prstGeom prst="rect">
            <a:avLst/>
          </a:prstGeom>
          <a:noFill/>
          <a:ln w="9525">
            <a:noFill/>
            <a:miter lim="800000"/>
            <a:headEnd/>
            <a:tailEnd/>
          </a:ln>
        </p:spPr>
        <p:txBody>
          <a:bodyPr wrap="none">
            <a:spAutoFit/>
          </a:bodyPr>
          <a:lstStyle/>
          <a:p>
            <a:r>
              <a:rPr lang="en-US" sz="2800" b="1">
                <a:latin typeface="Calibri" pitchFamily="34" charset="0"/>
              </a:rPr>
              <a:t>MOUs with Outside Institutions</a:t>
            </a:r>
          </a:p>
          <a:p>
            <a:endParaRPr lang="en-US" sz="2800" b="1">
              <a:latin typeface="Calibri" pitchFamily="34" charset="0"/>
            </a:endParaRPr>
          </a:p>
          <a:p>
            <a:r>
              <a:rPr lang="en-US" sz="2400">
                <a:latin typeface="Calibri" pitchFamily="34" charset="0"/>
              </a:rPr>
              <a:t>FSU, FIU (bridge), CUA, NCA&amp;T, UNCW,</a:t>
            </a:r>
          </a:p>
          <a:p>
            <a:r>
              <a:rPr lang="en-US" sz="2400">
                <a:latin typeface="Calibri" pitchFamily="34" charset="0"/>
              </a:rPr>
              <a:t>UMASS, Santa Maria  are all signed or in signature phase.</a:t>
            </a:r>
          </a:p>
          <a:p>
            <a:endParaRPr lang="en-US" sz="2800" b="1">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Approved Experiments</a:t>
            </a:r>
          </a:p>
        </p:txBody>
      </p:sp>
      <p:sp>
        <p:nvSpPr>
          <p:cNvPr id="18434" name="Rectangle 3"/>
          <p:cNvSpPr>
            <a:spLocks noChangeArrowheads="1"/>
          </p:cNvSpPr>
          <p:nvPr/>
        </p:nvSpPr>
        <p:spPr bwMode="auto">
          <a:xfrm>
            <a:off x="457200" y="1260475"/>
            <a:ext cx="7985125" cy="4800600"/>
          </a:xfrm>
          <a:prstGeom prst="rect">
            <a:avLst/>
          </a:prstGeom>
          <a:noFill/>
          <a:ln w="9525">
            <a:noFill/>
            <a:miter lim="800000"/>
            <a:headEnd/>
            <a:tailEnd/>
          </a:ln>
        </p:spPr>
        <p:txBody>
          <a:bodyPr>
            <a:spAutoFit/>
          </a:bodyPr>
          <a:lstStyle/>
          <a:p>
            <a:r>
              <a:rPr lang="en-US" b="1">
                <a:latin typeface="Calibri" pitchFamily="34" charset="0"/>
              </a:rPr>
              <a:t>E12-06-102 (GlueX)</a:t>
            </a:r>
            <a:r>
              <a:rPr lang="en-US">
                <a:latin typeface="Calibri" pitchFamily="34" charset="0"/>
              </a:rPr>
              <a:t>: “Mapping the Spectrum of Light Quark Mesons and Gluonic</a:t>
            </a:r>
          </a:p>
          <a:p>
            <a:r>
              <a:rPr lang="en-US">
                <a:latin typeface="Calibri" pitchFamily="34" charset="0"/>
              </a:rPr>
              <a:t>Excitations with Linearly Polarized Photons”</a:t>
            </a:r>
          </a:p>
          <a:p>
            <a:r>
              <a:rPr lang="en-US">
                <a:latin typeface="Calibri" pitchFamily="34" charset="0"/>
              </a:rPr>
              <a:t>Rating: A</a:t>
            </a:r>
          </a:p>
          <a:p>
            <a:endParaRPr lang="en-US">
              <a:latin typeface="Calibri" pitchFamily="34" charset="0"/>
            </a:endParaRPr>
          </a:p>
          <a:p>
            <a:r>
              <a:rPr lang="en-US" i="1">
                <a:latin typeface="Calibri" pitchFamily="34" charset="0"/>
              </a:rPr>
              <a:t>Due to the strength of its scientific program, GlueX is a flagship experiment of the 12 GeV upgrade with unique physics opportunities and the potential for groundbreaking discoveries. The PAC recommends the allocation of 120 days of beam time as requested by the collaboration.</a:t>
            </a:r>
          </a:p>
          <a:p>
            <a:endParaRPr lang="en-US" i="1">
              <a:latin typeface="Calibri" pitchFamily="34" charset="0"/>
            </a:endParaRPr>
          </a:p>
          <a:p>
            <a:r>
              <a:rPr lang="en-US" b="1">
                <a:latin typeface="Calibri" pitchFamily="34" charset="0"/>
              </a:rPr>
              <a:t>E12-10-011 (PrimEx)</a:t>
            </a:r>
            <a:r>
              <a:rPr lang="en-US">
                <a:latin typeface="Calibri" pitchFamily="34" charset="0"/>
              </a:rPr>
              <a:t>: “A Precision Measurement of the eta Radiative Decay Width via the Primakoff Effect”</a:t>
            </a:r>
          </a:p>
          <a:p>
            <a:r>
              <a:rPr lang="en-US">
                <a:latin typeface="Calibri" pitchFamily="34" charset="0"/>
              </a:rPr>
              <a:t>Rating: A-</a:t>
            </a:r>
          </a:p>
          <a:p>
            <a:endParaRPr lang="en-US">
              <a:latin typeface="Calibri" pitchFamily="34" charset="0"/>
            </a:endParaRPr>
          </a:p>
          <a:p>
            <a:r>
              <a:rPr lang="en-US" b="1">
                <a:latin typeface="Calibri" pitchFamily="34" charset="0"/>
              </a:rPr>
              <a:t>E12-11-005 (CLAS12)</a:t>
            </a:r>
            <a:r>
              <a:rPr lang="en-US">
                <a:latin typeface="Calibri" pitchFamily="34" charset="0"/>
              </a:rPr>
              <a:t>: “Meson spectroscopy with low Q2 electron scattering in CLAS12”</a:t>
            </a:r>
          </a:p>
          <a:p>
            <a:r>
              <a:rPr lang="en-US">
                <a:latin typeface="Calibri" pitchFamily="34" charset="0"/>
              </a:rPr>
              <a:t>Rating: A-</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10/25/2007</a:t>
            </a:r>
          </a:p>
        </p:txBody>
      </p:sp>
      <p:sp>
        <p:nvSpPr>
          <p:cNvPr id="6" name="Footer Placeholder 3"/>
          <p:cNvSpPr>
            <a:spLocks noGrp="1"/>
          </p:cNvSpPr>
          <p:nvPr>
            <p:ph type="ftr" sz="quarter" idx="11"/>
          </p:nvPr>
        </p:nvSpPr>
        <p:spPr/>
        <p:txBody>
          <a:bodyPr/>
          <a:lstStyle/>
          <a:p>
            <a:pPr>
              <a:defRPr/>
            </a:pPr>
            <a:r>
              <a:rPr lang="en-US"/>
              <a:t>GlueX Collaboration Meeting</a:t>
            </a:r>
          </a:p>
        </p:txBody>
      </p:sp>
      <p:sp>
        <p:nvSpPr>
          <p:cNvPr id="7" name="Slide Number Placeholder 4"/>
          <p:cNvSpPr>
            <a:spLocks noGrp="1"/>
          </p:cNvSpPr>
          <p:nvPr>
            <p:ph type="sldNum" sz="quarter" idx="12"/>
          </p:nvPr>
        </p:nvSpPr>
        <p:spPr/>
        <p:txBody>
          <a:bodyPr/>
          <a:lstStyle/>
          <a:p>
            <a:pPr>
              <a:defRPr/>
            </a:pPr>
            <a:fld id="{7E4C9EBF-6052-498C-A47E-E64F783DF5E3}" type="slidenum">
              <a:rPr lang="en-US"/>
              <a:pPr>
                <a:defRPr/>
              </a:pPr>
              <a:t>8</a:t>
            </a:fld>
            <a:endParaRPr lang="en-US"/>
          </a:p>
        </p:txBody>
      </p:sp>
      <p:sp>
        <p:nvSpPr>
          <p:cNvPr id="20484" name="Rectangle 4"/>
          <p:cNvSpPr>
            <a:spLocks noGrp="1" noChangeArrowheads="1"/>
          </p:cNvSpPr>
          <p:nvPr>
            <p:ph type="title"/>
          </p:nvPr>
        </p:nvSpPr>
        <p:spPr/>
        <p:txBody>
          <a:bodyPr/>
          <a:lstStyle/>
          <a:p>
            <a:r>
              <a:rPr lang="en-US" smtClean="0"/>
              <a:t>Making the Science Case</a:t>
            </a:r>
          </a:p>
        </p:txBody>
      </p:sp>
      <p:sp>
        <p:nvSpPr>
          <p:cNvPr id="20485" name="Rectangle 5"/>
          <p:cNvSpPr>
            <a:spLocks noChangeArrowheads="1"/>
          </p:cNvSpPr>
          <p:nvPr/>
        </p:nvSpPr>
        <p:spPr bwMode="auto">
          <a:xfrm>
            <a:off x="457200" y="1173163"/>
            <a:ext cx="8305800" cy="3444875"/>
          </a:xfrm>
          <a:prstGeom prst="rect">
            <a:avLst/>
          </a:prstGeom>
          <a:noFill/>
          <a:ln w="9525">
            <a:noFill/>
            <a:miter lim="800000"/>
            <a:headEnd/>
            <a:tailEnd/>
          </a:ln>
        </p:spPr>
        <p:txBody>
          <a:bodyPr>
            <a:spAutoFit/>
          </a:bodyPr>
          <a:lstStyle/>
          <a:p>
            <a:r>
              <a:rPr lang="en-US" sz="2000">
                <a:solidFill>
                  <a:srgbClr val="660066"/>
                </a:solidFill>
                <a:latin typeface="Calibri" pitchFamily="34" charset="0"/>
              </a:rPr>
              <a:t>January 1999      - Presentation to the JLab PAC</a:t>
            </a:r>
          </a:p>
          <a:p>
            <a:r>
              <a:rPr lang="en-US" sz="2000">
                <a:solidFill>
                  <a:srgbClr val="660066"/>
                </a:solidFill>
                <a:latin typeface="Calibri" pitchFamily="34" charset="0"/>
              </a:rPr>
              <a:t>   </a:t>
            </a:r>
            <a:r>
              <a:rPr lang="en-US" sz="2000">
                <a:solidFill>
                  <a:srgbClr val="6600CC"/>
                </a:solidFill>
                <a:latin typeface="Calibri" pitchFamily="34" charset="0"/>
              </a:rPr>
              <a:t>Initial Review of the Science by an external Committee</a:t>
            </a:r>
          </a:p>
          <a:p>
            <a:r>
              <a:rPr lang="en-US" sz="2000">
                <a:solidFill>
                  <a:srgbClr val="660066"/>
                </a:solidFill>
                <a:latin typeface="Calibri" pitchFamily="34" charset="0"/>
              </a:rPr>
              <a:t>March 1999        - Workshop at RPI </a:t>
            </a:r>
            <a:r>
              <a:rPr lang="en-US" sz="2000" b="1">
                <a:solidFill>
                  <a:srgbClr val="660066"/>
                </a:solidFill>
                <a:latin typeface="Calibri" pitchFamily="34" charset="0"/>
              </a:rPr>
              <a:t>COLLABORATION FORMED</a:t>
            </a:r>
          </a:p>
          <a:p>
            <a:r>
              <a:rPr lang="en-US" sz="2000" b="1">
                <a:solidFill>
                  <a:srgbClr val="660066"/>
                </a:solidFill>
                <a:latin typeface="Calibri" pitchFamily="34" charset="0"/>
              </a:rPr>
              <a:t>  </a:t>
            </a:r>
            <a:r>
              <a:rPr lang="en-US" sz="2000" b="1">
                <a:solidFill>
                  <a:srgbClr val="6600CC"/>
                </a:solidFill>
                <a:latin typeface="Calibri" pitchFamily="34" charset="0"/>
              </a:rPr>
              <a:t>Officially organize as an experiment – The HallD Experiment</a:t>
            </a:r>
          </a:p>
          <a:p>
            <a:r>
              <a:rPr lang="en-US" sz="2000">
                <a:solidFill>
                  <a:srgbClr val="660066"/>
                </a:solidFill>
                <a:latin typeface="Calibri" pitchFamily="34" charset="0"/>
              </a:rPr>
              <a:t>August 1999       - Collaboration Meeting at Jefferson Lab</a:t>
            </a:r>
          </a:p>
          <a:p>
            <a:r>
              <a:rPr lang="en-US" sz="2000">
                <a:solidFill>
                  <a:srgbClr val="660066"/>
                </a:solidFill>
                <a:latin typeface="Calibri" pitchFamily="34" charset="0"/>
              </a:rPr>
              <a:t>         </a:t>
            </a:r>
            <a:r>
              <a:rPr lang="en-US" sz="2000" b="1">
                <a:solidFill>
                  <a:srgbClr val="CC0099"/>
                </a:solidFill>
                <a:latin typeface="Calibri" pitchFamily="34" charset="0"/>
              </a:rPr>
              <a:t>Hall D Design Report, Version 2     191 Pages</a:t>
            </a:r>
          </a:p>
          <a:p>
            <a:r>
              <a:rPr lang="en-US" sz="2000">
                <a:solidFill>
                  <a:srgbClr val="660066"/>
                </a:solidFill>
                <a:latin typeface="Calibri" pitchFamily="34" charset="0"/>
              </a:rPr>
              <a:t>December 1999  - Collaboration Meeting at Jefferson Lab</a:t>
            </a:r>
          </a:p>
          <a:p>
            <a:r>
              <a:rPr lang="en-US" sz="2000">
                <a:solidFill>
                  <a:srgbClr val="660066"/>
                </a:solidFill>
                <a:latin typeface="Calibri" pitchFamily="34" charset="0"/>
              </a:rPr>
              <a:t>     </a:t>
            </a:r>
            <a:r>
              <a:rPr lang="en-US" sz="2000">
                <a:solidFill>
                  <a:srgbClr val="6600CC"/>
                </a:solidFill>
                <a:latin typeface="Calibri" pitchFamily="34" charset="0"/>
              </a:rPr>
              <a:t>Prepare for the external review</a:t>
            </a:r>
          </a:p>
          <a:p>
            <a:r>
              <a:rPr lang="en-US" sz="2000">
                <a:solidFill>
                  <a:srgbClr val="660066"/>
                </a:solidFill>
                <a:latin typeface="Calibri" pitchFamily="34" charset="0"/>
              </a:rPr>
              <a:t>December 1999  - </a:t>
            </a:r>
            <a:r>
              <a:rPr lang="en-US" sz="2000" b="1">
                <a:solidFill>
                  <a:srgbClr val="CC0099"/>
                </a:solidFill>
                <a:latin typeface="Calibri" pitchFamily="34" charset="0"/>
              </a:rPr>
              <a:t>EXTERNAL REVIEW OF THE PROJECT</a:t>
            </a:r>
          </a:p>
          <a:p>
            <a:r>
              <a:rPr lang="en-US" sz="2000" b="1">
                <a:solidFill>
                  <a:srgbClr val="CC0099"/>
                </a:solidFill>
                <a:latin typeface="Calibri" pitchFamily="34" charset="0"/>
              </a:rPr>
              <a:t>   </a:t>
            </a:r>
            <a:r>
              <a:rPr lang="en-US" sz="2000">
                <a:solidFill>
                  <a:srgbClr val="6600CC"/>
                </a:solidFill>
                <a:latin typeface="Calibri" pitchFamily="34" charset="0"/>
              </a:rPr>
              <a:t>The first significant review of the project, an external</a:t>
            </a:r>
          </a:p>
          <a:p>
            <a:r>
              <a:rPr lang="en-US" sz="2000">
                <a:solidFill>
                  <a:srgbClr val="6600CC"/>
                </a:solidFill>
                <a:latin typeface="Calibri" pitchFamily="34" charset="0"/>
              </a:rPr>
              <a:t>     committee reviews things for 2 days.</a:t>
            </a:r>
          </a:p>
        </p:txBody>
      </p:sp>
      <p:sp>
        <p:nvSpPr>
          <p:cNvPr id="20486" name="Rectangle 6"/>
          <p:cNvSpPr>
            <a:spLocks noChangeArrowheads="1"/>
          </p:cNvSpPr>
          <p:nvPr/>
        </p:nvSpPr>
        <p:spPr bwMode="auto">
          <a:xfrm>
            <a:off x="1600200" y="152400"/>
            <a:ext cx="6248400" cy="685800"/>
          </a:xfrm>
          <a:prstGeom prst="rect">
            <a:avLst/>
          </a:prstGeom>
          <a:noFill/>
          <a:ln w="9525">
            <a:noFill/>
            <a:miter lim="800000"/>
            <a:headEnd/>
            <a:tailEnd/>
          </a:ln>
        </p:spPr>
        <p:txBody>
          <a:bodyPr anchor="ctr"/>
          <a:lstStyle/>
          <a:p>
            <a:pPr algn="ctr"/>
            <a:endParaRPr lang="en-US" sz="3200">
              <a:solidFill>
                <a:srgbClr val="A5002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10/25/2007</a:t>
            </a:r>
          </a:p>
        </p:txBody>
      </p:sp>
      <p:sp>
        <p:nvSpPr>
          <p:cNvPr id="6" name="Footer Placeholder 3"/>
          <p:cNvSpPr>
            <a:spLocks noGrp="1"/>
          </p:cNvSpPr>
          <p:nvPr>
            <p:ph type="ftr" sz="quarter" idx="11"/>
          </p:nvPr>
        </p:nvSpPr>
        <p:spPr/>
        <p:txBody>
          <a:bodyPr/>
          <a:lstStyle/>
          <a:p>
            <a:pPr>
              <a:defRPr/>
            </a:pPr>
            <a:r>
              <a:rPr lang="en-US"/>
              <a:t>GlueX Collaboration Meeting</a:t>
            </a:r>
          </a:p>
        </p:txBody>
      </p:sp>
      <p:sp>
        <p:nvSpPr>
          <p:cNvPr id="7" name="Slide Number Placeholder 4"/>
          <p:cNvSpPr>
            <a:spLocks noGrp="1"/>
          </p:cNvSpPr>
          <p:nvPr>
            <p:ph type="sldNum" sz="quarter" idx="12"/>
          </p:nvPr>
        </p:nvSpPr>
        <p:spPr/>
        <p:txBody>
          <a:bodyPr/>
          <a:lstStyle/>
          <a:p>
            <a:pPr>
              <a:defRPr/>
            </a:pPr>
            <a:fld id="{23B20B60-DAA9-4808-8169-5602501E4AF6}" type="slidenum">
              <a:rPr lang="en-US"/>
              <a:pPr>
                <a:defRPr/>
              </a:pPr>
              <a:t>9</a:t>
            </a:fld>
            <a:endParaRPr lang="en-US"/>
          </a:p>
        </p:txBody>
      </p:sp>
      <p:sp>
        <p:nvSpPr>
          <p:cNvPr id="21508" name="Rectangle 4"/>
          <p:cNvSpPr>
            <a:spLocks noGrp="1" noChangeArrowheads="1"/>
          </p:cNvSpPr>
          <p:nvPr>
            <p:ph type="title"/>
          </p:nvPr>
        </p:nvSpPr>
        <p:spPr>
          <a:xfrm>
            <a:off x="1676400" y="152400"/>
            <a:ext cx="6477000" cy="868363"/>
          </a:xfrm>
        </p:spPr>
        <p:txBody>
          <a:bodyPr/>
          <a:lstStyle/>
          <a:p>
            <a:r>
              <a:rPr lang="en-US" smtClean="0"/>
              <a:t>Preparing for NSAC 2001</a:t>
            </a:r>
          </a:p>
        </p:txBody>
      </p:sp>
      <p:sp>
        <p:nvSpPr>
          <p:cNvPr id="21509" name="Rectangle 5"/>
          <p:cNvSpPr>
            <a:spLocks noChangeArrowheads="1"/>
          </p:cNvSpPr>
          <p:nvPr/>
        </p:nvSpPr>
        <p:spPr bwMode="auto">
          <a:xfrm>
            <a:off x="381000" y="990600"/>
            <a:ext cx="8001000" cy="4664075"/>
          </a:xfrm>
          <a:prstGeom prst="rect">
            <a:avLst/>
          </a:prstGeom>
          <a:noFill/>
          <a:ln w="9525">
            <a:noFill/>
            <a:miter lim="800000"/>
            <a:headEnd/>
            <a:tailEnd/>
          </a:ln>
        </p:spPr>
        <p:txBody>
          <a:bodyPr>
            <a:spAutoFit/>
          </a:bodyPr>
          <a:lstStyle/>
          <a:p>
            <a:r>
              <a:rPr lang="en-US" sz="2000">
                <a:solidFill>
                  <a:srgbClr val="660066"/>
                </a:solidFill>
                <a:latin typeface="Calibri" pitchFamily="34" charset="0"/>
              </a:rPr>
              <a:t>January 2000     - Report of the Cassell Committee</a:t>
            </a:r>
          </a:p>
          <a:p>
            <a:r>
              <a:rPr lang="en-US" sz="2000">
                <a:solidFill>
                  <a:srgbClr val="660066"/>
                </a:solidFill>
                <a:latin typeface="Calibri" pitchFamily="34" charset="0"/>
              </a:rPr>
              <a:t>                             </a:t>
            </a:r>
            <a:r>
              <a:rPr lang="en-US" sz="2000" b="1">
                <a:solidFill>
                  <a:srgbClr val="9900FF"/>
                </a:solidFill>
                <a:latin typeface="Calibri" pitchFamily="34" charset="0"/>
              </a:rPr>
              <a:t>VERY POSITIVE</a:t>
            </a:r>
          </a:p>
          <a:p>
            <a:r>
              <a:rPr lang="en-US" sz="2000">
                <a:solidFill>
                  <a:srgbClr val="660066"/>
                </a:solidFill>
                <a:latin typeface="Calibri" pitchFamily="34" charset="0"/>
              </a:rPr>
              <a:t>March 2000        - Meeting with DOE and NSF in DC</a:t>
            </a:r>
          </a:p>
          <a:p>
            <a:r>
              <a:rPr lang="en-US" sz="2000">
                <a:solidFill>
                  <a:srgbClr val="660066"/>
                </a:solidFill>
                <a:latin typeface="Calibri" pitchFamily="34" charset="0"/>
              </a:rPr>
              <a:t>April 2000          -  Collaboration Meeting at Indiana University</a:t>
            </a:r>
          </a:p>
          <a:p>
            <a:r>
              <a:rPr lang="en-US" sz="2000">
                <a:solidFill>
                  <a:srgbClr val="660066"/>
                </a:solidFill>
                <a:latin typeface="Calibri" pitchFamily="34" charset="0"/>
              </a:rPr>
              <a:t>          </a:t>
            </a:r>
            <a:r>
              <a:rPr lang="en-US" sz="2000" b="1">
                <a:solidFill>
                  <a:srgbClr val="6600CC"/>
                </a:solidFill>
                <a:latin typeface="Calibri" pitchFamily="34" charset="0"/>
              </a:rPr>
              <a:t>Solidify the Science Case. Educate the Community</a:t>
            </a:r>
          </a:p>
          <a:p>
            <a:r>
              <a:rPr lang="en-US" sz="2000">
                <a:solidFill>
                  <a:srgbClr val="660066"/>
                </a:solidFill>
                <a:latin typeface="Calibri" pitchFamily="34" charset="0"/>
              </a:rPr>
              <a:t>August 2000       -  Collaboration Meeting at Jefferson Lab</a:t>
            </a:r>
          </a:p>
          <a:p>
            <a:r>
              <a:rPr lang="en-US" sz="2000" b="1">
                <a:solidFill>
                  <a:srgbClr val="CC0099"/>
                </a:solidFill>
                <a:latin typeface="Calibri" pitchFamily="34" charset="0"/>
              </a:rPr>
              <a:t>       September 2000 – American Scientist Article</a:t>
            </a:r>
          </a:p>
          <a:p>
            <a:r>
              <a:rPr lang="en-US" sz="2000" b="1">
                <a:solidFill>
                  <a:srgbClr val="6600CC"/>
                </a:solidFill>
                <a:latin typeface="Calibri" pitchFamily="34" charset="0"/>
              </a:rPr>
              <a:t>October 2000    - The APS  DNP Meeting</a:t>
            </a:r>
          </a:p>
          <a:p>
            <a:r>
              <a:rPr lang="en-US" sz="2000" b="1">
                <a:solidFill>
                  <a:srgbClr val="6600CC"/>
                </a:solidFill>
                <a:latin typeface="Calibri" pitchFamily="34" charset="0"/>
              </a:rPr>
              <a:t>The Duck Workshop on Key Questions in Hadronic Physics</a:t>
            </a:r>
          </a:p>
          <a:p>
            <a:r>
              <a:rPr lang="en-US" sz="2000" b="1">
                <a:solidFill>
                  <a:srgbClr val="6600CC"/>
                </a:solidFill>
                <a:latin typeface="Calibri" pitchFamily="34" charset="0"/>
              </a:rPr>
              <a:t>       </a:t>
            </a:r>
            <a:r>
              <a:rPr lang="en-US" sz="2000" b="1">
                <a:solidFill>
                  <a:srgbClr val="CC0099"/>
                </a:solidFill>
                <a:latin typeface="Calibri" pitchFamily="34" charset="0"/>
              </a:rPr>
              <a:t>Hall D Design Report: Version 3</a:t>
            </a:r>
          </a:p>
          <a:p>
            <a:r>
              <a:rPr lang="en-US" sz="2000">
                <a:solidFill>
                  <a:srgbClr val="6600CC"/>
                </a:solidFill>
                <a:latin typeface="Calibri" pitchFamily="34" charset="0"/>
              </a:rPr>
              <a:t>December 2000    - The NSAC Town Meeting at JLab</a:t>
            </a:r>
          </a:p>
          <a:p>
            <a:r>
              <a:rPr lang="en-US" sz="2000" b="1">
                <a:solidFill>
                  <a:srgbClr val="CC0099"/>
                </a:solidFill>
                <a:latin typeface="Calibri" pitchFamily="34" charset="0"/>
              </a:rPr>
              <a:t>January 2001  - New Administration Sworn in – Pres. Bush</a:t>
            </a:r>
          </a:p>
          <a:p>
            <a:r>
              <a:rPr lang="en-US" sz="2000">
                <a:solidFill>
                  <a:srgbClr val="660066"/>
                </a:solidFill>
                <a:latin typeface="Calibri" pitchFamily="34" charset="0"/>
              </a:rPr>
              <a:t>March 2001           - Collaboration Meeting at Jefferson Lab</a:t>
            </a:r>
          </a:p>
          <a:p>
            <a:r>
              <a:rPr lang="en-US" sz="2000" b="1">
                <a:solidFill>
                  <a:srgbClr val="6600CC"/>
                </a:solidFill>
                <a:latin typeface="Calibri" pitchFamily="34" charset="0"/>
              </a:rPr>
              <a:t>April 2001        - The NSAC Long Range Plan Meeting</a:t>
            </a:r>
          </a:p>
          <a:p>
            <a:endParaRPr lang="en-US" sz="2000" b="1">
              <a:solidFill>
                <a:srgbClr val="6600CC"/>
              </a:solidFill>
              <a:latin typeface="Calibri" pitchFamily="34" charset="0"/>
            </a:endParaRPr>
          </a:p>
        </p:txBody>
      </p:sp>
      <p:sp>
        <p:nvSpPr>
          <p:cNvPr id="21510" name="Rectangle 6"/>
          <p:cNvSpPr>
            <a:spLocks noChangeArrowheads="1"/>
          </p:cNvSpPr>
          <p:nvPr/>
        </p:nvSpPr>
        <p:spPr bwMode="auto">
          <a:xfrm>
            <a:off x="2209800" y="228600"/>
            <a:ext cx="4267200" cy="685800"/>
          </a:xfrm>
          <a:prstGeom prst="rect">
            <a:avLst/>
          </a:prstGeom>
          <a:noFill/>
          <a:ln w="9525">
            <a:noFill/>
            <a:miter lim="800000"/>
            <a:headEnd/>
            <a:tailEnd/>
          </a:ln>
        </p:spPr>
        <p:txBody>
          <a:bodyPr anchor="ctr"/>
          <a:lstStyle/>
          <a:p>
            <a:pPr algn="ctr"/>
            <a:endParaRPr lang="en-US" sz="3200">
              <a:solidFill>
                <a:srgbClr val="A5002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838</Words>
  <Application>Microsoft Macintosh PowerPoint</Application>
  <PresentationFormat>On-screen Show (4:3)</PresentationFormat>
  <Paragraphs>126</Paragraphs>
  <Slides>12</Slides>
  <Notes>12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12</vt:i4>
      </vt:variant>
    </vt:vector>
  </HeadingPairs>
  <TitlesOfParts>
    <vt:vector size="16" baseType="lpstr">
      <vt:lpstr>Calibri</vt:lpstr>
      <vt:lpstr>Arial</vt:lpstr>
      <vt:lpstr>Times New Roman</vt:lpstr>
      <vt:lpstr>Office Theme</vt:lpstr>
      <vt:lpstr>GlueX Collaboration Meeting</vt:lpstr>
      <vt:lpstr>New Collaborators</vt:lpstr>
      <vt:lpstr>Developing the Physics</vt:lpstr>
      <vt:lpstr>Slide 4</vt:lpstr>
      <vt:lpstr>Outside Construction Contracts</vt:lpstr>
      <vt:lpstr>Approved Experiments</vt:lpstr>
      <vt:lpstr>Slide 7</vt:lpstr>
      <vt:lpstr>Making the Science Case</vt:lpstr>
      <vt:lpstr>Preparing for NSAC 2001</vt:lpstr>
      <vt:lpstr>After NSAC 2001</vt:lpstr>
      <vt:lpstr>Finally into the CDs</vt:lpstr>
      <vt:lpstr>Slide 12</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GlueX Collaboration Meeting</dc:title>
  <dc:creator>Curtis Meyer</dc:creator>
  <cp:lastModifiedBy>HuskyPC</cp:lastModifiedBy>
  <cp:revision>9</cp:revision>
  <dcterms:created xsi:type="dcterms:W3CDTF">2011-01-25T20:15:52Z</dcterms:created>
  <dcterms:modified xsi:type="dcterms:W3CDTF">2011-02-02T18:38:01Z</dcterms:modified>
</cp:coreProperties>
</file>