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Override3.xml" ContentType="application/vnd.openxmlformats-officedocument.themeOverride+xml"/>
  <Override PartName="/ppt/theme/themeOverride4.xml" ContentType="application/vnd.openxmlformats-officedocument.themeOverride+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tableStyles.xml" ContentType="application/vnd.openxmlformats-officedocument.presentationml.tableStyl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notesMasterIdLst>
    <p:notesMasterId r:id="rId11"/>
  </p:notesMasterIdLst>
  <p:handoutMasterIdLst>
    <p:handoutMasterId r:id="rId12"/>
  </p:handoutMasterIdLst>
  <p:sldIdLst>
    <p:sldId id="295" r:id="rId2"/>
    <p:sldId id="296" r:id="rId3"/>
    <p:sldId id="297" r:id="rId4"/>
    <p:sldId id="281" r:id="rId5"/>
    <p:sldId id="290" r:id="rId6"/>
    <p:sldId id="291" r:id="rId7"/>
    <p:sldId id="292" r:id="rId8"/>
    <p:sldId id="293" r:id="rId9"/>
    <p:sldId id="283" r:id="rId10"/>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355" autoAdjust="0"/>
    <p:restoredTop sz="93343" autoAdjust="0"/>
  </p:normalViewPr>
  <p:slideViewPr>
    <p:cSldViewPr>
      <p:cViewPr>
        <p:scale>
          <a:sx n="66" d="100"/>
          <a:sy n="66" d="100"/>
        </p:scale>
        <p:origin x="-72" y="-18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60022B4B-EB63-4E84-8D8B-E708F5D73623}" type="datetimeFigureOut">
              <a:rPr lang="en-US"/>
              <a:pPr>
                <a:defRPr/>
              </a:pPr>
              <a:t>2/4/2011</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C037A711-BCBD-4C74-83C5-BEEA831108D9}"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C75C7219-09A9-4C62-8254-BA5AF230AAA0}" type="datetimeFigureOut">
              <a:rPr lang="en-US"/>
              <a:pPr>
                <a:defRPr/>
              </a:pPr>
              <a:t>2/4/2011</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C62B3FA4-3312-4A9B-9396-9D6507F5098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96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30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05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710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325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529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734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939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144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83164487-0B8B-40FD-ACC2-909B883B51F0}" type="datetimeFigureOut">
              <a:rPr lang="en-US"/>
              <a:pPr>
                <a:defRPr/>
              </a:pPr>
              <a:t>2/4/2011</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482BD9EC-C172-4C5F-AFCC-7E23531B764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A663FD14-9B31-4F8E-B51D-5B7E152E913F}" type="datetimeFigureOut">
              <a:rPr lang="en-US"/>
              <a:pPr>
                <a:defRPr/>
              </a:pPr>
              <a:t>2/4/2011</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96F38B30-FCB1-4523-A882-5C1A79633BC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6"/>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5" name="Chevron 7"/>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59BC1A52-BBE1-48FB-860A-010D4732F527}" type="datetimeFigureOut">
              <a:rPr lang="en-US"/>
              <a:pPr>
                <a:defRPr/>
              </a:pPr>
              <a:t>2/4/2011</a:t>
            </a:fld>
            <a:endParaRPr lang="en-US"/>
          </a:p>
        </p:txBody>
      </p:sp>
      <p:sp>
        <p:nvSpPr>
          <p:cNvPr id="7"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061D9D05-21C7-4011-A761-F51302F66360}"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fld id="{C336ED31-9C45-4D7E-A03C-1EC5F10A156D}" type="datetimeFigureOut">
              <a:rPr lang="en-US"/>
              <a:pPr>
                <a:defRPr/>
              </a:pPr>
              <a:t>2/4/2011</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289A8C3C-28E9-4488-BA2E-E1F8145601BA}"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A918C096-0851-46F6-9C55-6C2829790E73}" type="datetimeFigureOut">
              <a:rPr lang="en-US"/>
              <a:pPr>
                <a:defRPr/>
              </a:pPr>
              <a:t>2/4/2011</a:t>
            </a:fld>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923467A3-6DDC-4410-8998-5FF3DC394331}"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fld id="{4A92B1BD-93B2-4333-AA19-6ABE15CFBFB4}" type="datetimeFigureOut">
              <a:rPr lang="en-US"/>
              <a:pPr>
                <a:defRPr/>
              </a:pPr>
              <a:t>2/4/2011</a:t>
            </a:fld>
            <a:endParaRPr lang="en-US"/>
          </a:p>
        </p:txBody>
      </p:sp>
      <p:sp>
        <p:nvSpPr>
          <p:cNvPr id="4" name="Footer Placeholder 3"/>
          <p:cNvSpPr>
            <a:spLocks noGrp="1"/>
          </p:cNvSpPr>
          <p:nvPr>
            <p:ph type="ftr" sz="quarter" idx="11"/>
          </p:nvPr>
        </p:nvSpPr>
        <p:spPr/>
        <p:txBody>
          <a:bodyPr/>
          <a:lstStyle>
            <a:lvl1pPr>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a:lvl1pPr>
            <a:extLst/>
          </a:lstStyle>
          <a:p>
            <a:pPr>
              <a:defRPr/>
            </a:pPr>
            <a:fld id="{ED67CDA8-E1BD-495C-A798-933F94725EF0}"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D17EF78C-ECC0-4F3B-8DA6-C1D31B13E42E}" type="datetimeFigureOut">
              <a:rPr lang="en-US"/>
              <a:pPr>
                <a:defRPr/>
              </a:pPr>
              <a:t>2/4/2011</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F2EAAFE2-7CC9-47FF-9CA5-3D26053A4BD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2E9E551E-AD96-4DBB-921E-B35634AC0B92}" type="datetimeFigureOut">
              <a:rPr lang="en-US"/>
              <a:pPr>
                <a:defRPr/>
              </a:pPr>
              <a:t>2/4/2011</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48992E8C-D92D-4414-89F8-796E19199E18}"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7"/>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6" name="Freeform 8"/>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7" name="Right Triangle 9"/>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8"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11"/>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10" name="Chevron 12"/>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fld id="{A6B1E04C-8978-4A77-820B-A069F5B5A481}" type="datetimeFigureOut">
              <a:rPr lang="en-US"/>
              <a:pPr>
                <a:defRPr/>
              </a:pPr>
              <a:t>2/4/2011</a:t>
            </a:fld>
            <a:endParaRPr lang="en-US"/>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08C6B424-D5D8-48BA-AB53-0D7F1E625C7B}"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12B39489-0FBB-4142-BA77-9F8010FF251D}" type="datetimeFigureOut">
              <a:rPr lang="en-US"/>
              <a:pPr>
                <a:defRPr/>
              </a:pPr>
              <a:t>2/4/2011</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A7834935-DD5D-406C-9BB1-7E6FE1561E9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4" name="Right Triangle 13"/>
          <p:cNvSpPr>
            <a:spLocks/>
          </p:cNvSpPr>
          <p:nvPr/>
        </p:nvSpPr>
        <p:spPr bwMode="auto">
          <a:xfrm>
            <a:off x="-6042" y="5791253"/>
            <a:ext cx="3402314" cy="1080868"/>
          </a:xfrm>
          <a:prstGeom prst="rtTriangle">
            <a:avLst/>
          </a:prstGeom>
          <a:blipFill>
            <a:blip r:embed="rId1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defRPr>
            </a:lvl1pPr>
            <a:extLst/>
          </a:lstStyle>
          <a:p>
            <a:pPr>
              <a:defRPr/>
            </a:pPr>
            <a:fld id="{1513A269-F42A-4828-97FF-F166FCD556FE}" type="datetimeFigureOut">
              <a:rPr lang="en-US"/>
              <a:pPr>
                <a:defRPr/>
              </a:pPr>
              <a:t>2/4/2011</a:t>
            </a:fld>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defRPr>
            </a:lvl1pPr>
            <a:extLst/>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defRPr>
            </a:lvl1pPr>
            <a:extLst/>
          </a:lstStyle>
          <a:p>
            <a:pPr>
              <a:defRPr/>
            </a:pPr>
            <a:fld id="{4835EC45-9024-421C-AC61-58CF75E274C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898" r:id="rId6"/>
    <p:sldLayoutId id="2147483904" r:id="rId7"/>
    <p:sldLayoutId id="2147483905" r:id="rId8"/>
    <p:sldLayoutId id="2147483897" r:id="rId9"/>
    <p:sldLayoutId id="2147483896" r:id="rId10"/>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Espace réservé du contenu 2"/>
          <p:cNvSpPr>
            <a:spLocks noGrp="1"/>
          </p:cNvSpPr>
          <p:nvPr>
            <p:ph idx="1"/>
          </p:nvPr>
        </p:nvSpPr>
        <p:spPr>
          <a:xfrm>
            <a:off x="2300288" y="990600"/>
            <a:ext cx="6843712" cy="4648200"/>
          </a:xfrm>
        </p:spPr>
        <p:txBody>
          <a:bodyPr>
            <a:noAutofit/>
          </a:bodyPr>
          <a:lstStyle/>
          <a:p>
            <a:pPr marL="365760" indent="-256032" eaLnBrk="1" fontAlgn="auto" hangingPunct="1">
              <a:spcAft>
                <a:spcPts val="0"/>
              </a:spcAft>
              <a:buFont typeface="Wingdings 3"/>
              <a:buNone/>
              <a:defRPr/>
            </a:pPr>
            <a:r>
              <a:rPr lang="en-US" sz="2800" u="sng" dirty="0" smtClean="0">
                <a:solidFill>
                  <a:srgbClr val="595959"/>
                </a:solidFill>
              </a:rPr>
              <a:t>Tagger Microscope:</a:t>
            </a:r>
            <a:endParaRPr lang="en-US" sz="1200" dirty="0" smtClean="0">
              <a:solidFill>
                <a:srgbClr val="595959"/>
              </a:solidFill>
            </a:endParaRPr>
          </a:p>
          <a:p>
            <a:pPr marL="365760" indent="-256032" eaLnBrk="1" fontAlgn="auto" hangingPunct="1">
              <a:spcAft>
                <a:spcPts val="0"/>
              </a:spcAft>
              <a:buClr>
                <a:schemeClr val="accent2"/>
              </a:buClr>
              <a:buFont typeface="Wingdings" pitchFamily="2" charset="2"/>
              <a:buChar char="Ø"/>
              <a:defRPr/>
            </a:pPr>
            <a:r>
              <a:rPr lang="en-US" sz="2400" dirty="0" smtClean="0">
                <a:solidFill>
                  <a:srgbClr val="595959"/>
                </a:solidFill>
              </a:rPr>
              <a:t>Performance Features Under Test</a:t>
            </a:r>
          </a:p>
          <a:p>
            <a:pPr marL="365760" indent="-256032" eaLnBrk="1" fontAlgn="auto" hangingPunct="1">
              <a:spcAft>
                <a:spcPts val="0"/>
              </a:spcAft>
              <a:buClr>
                <a:schemeClr val="accent2"/>
              </a:buClr>
              <a:buFont typeface="Wingdings 3"/>
              <a:buNone/>
              <a:defRPr/>
            </a:pPr>
            <a:endParaRPr lang="en-US" sz="800" dirty="0" smtClean="0">
              <a:solidFill>
                <a:srgbClr val="595959"/>
              </a:solidFill>
            </a:endParaRPr>
          </a:p>
          <a:p>
            <a:pPr marL="621792" lvl="1" eaLnBrk="1" fontAlgn="auto" hangingPunct="1">
              <a:spcBef>
                <a:spcPts val="324"/>
              </a:spcBef>
              <a:spcAft>
                <a:spcPts val="0"/>
              </a:spcAft>
              <a:buClr>
                <a:schemeClr val="accent2"/>
              </a:buClr>
              <a:buFont typeface="Arial" pitchFamily="34" charset="0"/>
              <a:buChar char="•"/>
              <a:defRPr/>
            </a:pPr>
            <a:r>
              <a:rPr lang="en-US" sz="2000" dirty="0" smtClean="0">
                <a:solidFill>
                  <a:srgbClr val="595959"/>
                </a:solidFill>
              </a:rPr>
              <a:t>Detector Alignment</a:t>
            </a:r>
          </a:p>
          <a:p>
            <a:pPr marL="859536" lvl="2" eaLnBrk="1" fontAlgn="auto" hangingPunct="1">
              <a:spcAft>
                <a:spcPts val="0"/>
              </a:spcAft>
              <a:buClr>
                <a:schemeClr val="accent3"/>
              </a:buClr>
              <a:buSzPct val="65000"/>
              <a:buFont typeface="Wingdings" pitchFamily="2" charset="2"/>
              <a:buChar char="Ø"/>
              <a:defRPr/>
            </a:pPr>
            <a:r>
              <a:rPr lang="en-US" sz="1600" dirty="0" smtClean="0">
                <a:solidFill>
                  <a:srgbClr val="595959"/>
                </a:solidFill>
              </a:rPr>
              <a:t>Simulations show that when fiber axis is aligned to &lt; 3</a:t>
            </a:r>
            <a:r>
              <a:rPr lang="en-US" sz="1600" baseline="30000" dirty="0" smtClean="0">
                <a:solidFill>
                  <a:srgbClr val="595959"/>
                </a:solidFill>
              </a:rPr>
              <a:t>o</a:t>
            </a:r>
            <a:r>
              <a:rPr lang="en-US" sz="1600" dirty="0" smtClean="0">
                <a:solidFill>
                  <a:srgbClr val="595959"/>
                </a:solidFill>
              </a:rPr>
              <a:t>  of the e</a:t>
            </a:r>
            <a:r>
              <a:rPr lang="en-US" sz="1600" baseline="30000" dirty="0" smtClean="0">
                <a:solidFill>
                  <a:srgbClr val="595959"/>
                </a:solidFill>
              </a:rPr>
              <a:t>-</a:t>
            </a:r>
            <a:r>
              <a:rPr lang="en-US" sz="1600" dirty="0" smtClean="0">
                <a:solidFill>
                  <a:srgbClr val="595959"/>
                </a:solidFill>
              </a:rPr>
              <a:t> trajectory  ⇒ Adjacent signal amplitudes have a factor of 3 separation</a:t>
            </a:r>
          </a:p>
          <a:p>
            <a:pPr marL="859536" lvl="2" eaLnBrk="1" fontAlgn="auto" hangingPunct="1">
              <a:spcAft>
                <a:spcPts val="0"/>
              </a:spcAft>
              <a:buClr>
                <a:schemeClr val="accent3"/>
              </a:buClr>
              <a:buSzPct val="65000"/>
              <a:buFont typeface="Wingdings" pitchFamily="2" charset="2"/>
              <a:buChar char="Ø"/>
              <a:defRPr/>
            </a:pPr>
            <a:r>
              <a:rPr lang="en-US" sz="1600" dirty="0" smtClean="0">
                <a:solidFill>
                  <a:srgbClr val="595959"/>
                </a:solidFill>
              </a:rPr>
              <a:t>Bench tests demonstrate alignment &lt; 0.2</a:t>
            </a:r>
            <a:r>
              <a:rPr lang="en-US" sz="1600" baseline="30000" dirty="0" smtClean="0">
                <a:solidFill>
                  <a:srgbClr val="595959"/>
                </a:solidFill>
              </a:rPr>
              <a:t>o</a:t>
            </a:r>
          </a:p>
          <a:p>
            <a:pPr marL="859536" lvl="2" eaLnBrk="1" fontAlgn="auto" hangingPunct="1">
              <a:spcAft>
                <a:spcPts val="0"/>
              </a:spcAft>
              <a:buFont typeface="Arial" pitchFamily="34" charset="0"/>
              <a:buChar char="•"/>
              <a:defRPr/>
            </a:pPr>
            <a:endParaRPr lang="en-US" sz="1800" dirty="0" smtClean="0">
              <a:solidFill>
                <a:srgbClr val="595959"/>
              </a:solidFill>
            </a:endParaRPr>
          </a:p>
          <a:p>
            <a:pPr marL="621792" lvl="1" eaLnBrk="1" fontAlgn="auto" hangingPunct="1">
              <a:spcBef>
                <a:spcPts val="324"/>
              </a:spcBef>
              <a:spcAft>
                <a:spcPts val="0"/>
              </a:spcAft>
              <a:buClr>
                <a:schemeClr val="accent2"/>
              </a:buClr>
              <a:buFont typeface="Arial" pitchFamily="34" charset="0"/>
              <a:buChar char="•"/>
              <a:defRPr/>
            </a:pPr>
            <a:r>
              <a:rPr lang="en-US" sz="2000" dirty="0" smtClean="0">
                <a:solidFill>
                  <a:srgbClr val="595959"/>
                </a:solidFill>
              </a:rPr>
              <a:t>Readout</a:t>
            </a:r>
          </a:p>
          <a:p>
            <a:pPr lvl="3" eaLnBrk="1" fontAlgn="auto" hangingPunct="1">
              <a:spcAft>
                <a:spcPts val="0"/>
              </a:spcAft>
              <a:buClr>
                <a:schemeClr val="accent3"/>
              </a:buClr>
              <a:buSzPct val="65000"/>
              <a:buFont typeface="Wingdings" pitchFamily="2" charset="2"/>
              <a:buChar char="Ø"/>
              <a:defRPr/>
            </a:pPr>
            <a:r>
              <a:rPr lang="en-US" sz="1800" dirty="0" smtClean="0">
                <a:solidFill>
                  <a:srgbClr val="595959"/>
                </a:solidFill>
              </a:rPr>
              <a:t>First time SiPM signal will be read out with the designated GlueX </a:t>
            </a:r>
            <a:r>
              <a:rPr lang="en-US" sz="1800" dirty="0" err="1" smtClean="0">
                <a:solidFill>
                  <a:srgbClr val="595959"/>
                </a:solidFill>
              </a:rPr>
              <a:t>fADC</a:t>
            </a:r>
            <a:r>
              <a:rPr lang="en-US" sz="1800" dirty="0" smtClean="0">
                <a:solidFill>
                  <a:srgbClr val="595959"/>
                </a:solidFill>
              </a:rPr>
              <a:t> and F1TDC modules</a:t>
            </a:r>
          </a:p>
          <a:p>
            <a:pPr lvl="3" eaLnBrk="1" fontAlgn="auto" hangingPunct="1">
              <a:spcAft>
                <a:spcPts val="0"/>
              </a:spcAft>
              <a:buClr>
                <a:schemeClr val="accent3"/>
              </a:buClr>
              <a:buSzPct val="65000"/>
              <a:buFont typeface="Wingdings" pitchFamily="2" charset="2"/>
              <a:buChar char="Ø"/>
              <a:defRPr/>
            </a:pPr>
            <a:r>
              <a:rPr lang="en-US" sz="1800" dirty="0" smtClean="0">
                <a:solidFill>
                  <a:srgbClr val="595959"/>
                </a:solidFill>
              </a:rPr>
              <a:t>Examine the output on the equipment actually intended for reading out this detector</a:t>
            </a:r>
          </a:p>
          <a:p>
            <a:pPr marL="621792" lvl="1" eaLnBrk="1" fontAlgn="auto" hangingPunct="1">
              <a:spcBef>
                <a:spcPts val="324"/>
              </a:spcBef>
              <a:spcAft>
                <a:spcPts val="0"/>
              </a:spcAft>
              <a:buFont typeface="Verdana"/>
              <a:buChar char="◦"/>
              <a:defRPr/>
            </a:pPr>
            <a:endParaRPr lang="en-US" dirty="0" smtClean="0">
              <a:solidFill>
                <a:srgbClr val="595959"/>
              </a:solidFill>
            </a:endParaRPr>
          </a:p>
        </p:txBody>
      </p:sp>
      <p:sp>
        <p:nvSpPr>
          <p:cNvPr id="39938" name="Espace réservé du numéro de diapositive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6BB8E89B-0B62-442D-AC0D-FA41E3299BF5}" type="slidenum">
              <a:rPr lang="fr-CA"/>
              <a:pPr fontAlgn="base">
                <a:spcBef>
                  <a:spcPct val="0"/>
                </a:spcBef>
                <a:spcAft>
                  <a:spcPct val="0"/>
                </a:spcAft>
                <a:defRPr/>
              </a:pPr>
              <a:t>1</a:t>
            </a:fld>
            <a:endParaRPr lang="fr-CA"/>
          </a:p>
        </p:txBody>
      </p:sp>
      <p:sp>
        <p:nvSpPr>
          <p:cNvPr id="3076" name="Titre 1"/>
          <p:cNvSpPr>
            <a:spLocks noGrp="1"/>
          </p:cNvSpPr>
          <p:nvPr>
            <p:ph type="title"/>
          </p:nvPr>
        </p:nvSpPr>
        <p:spPr>
          <a:xfrm>
            <a:off x="381000" y="274638"/>
            <a:ext cx="8405813" cy="715962"/>
          </a:xfrm>
        </p:spPr>
        <p:txBody>
          <a:bodyPr>
            <a:noAutofit/>
          </a:bodyPr>
          <a:lstStyle/>
          <a:p>
            <a:pPr algn="ctr" eaLnBrk="1" fontAlgn="auto" hangingPunct="1">
              <a:spcAft>
                <a:spcPts val="0"/>
              </a:spcAft>
              <a:defRPr/>
            </a:pPr>
            <a:r>
              <a:rPr lang="en-US" sz="2800" b="0" i="1" dirty="0" smtClean="0">
                <a:solidFill>
                  <a:srgbClr val="595959">
                    <a:alpha val="55000"/>
                  </a:srgbClr>
                </a:solidFill>
                <a:effectLst>
                  <a:outerShdw blurRad="127000" dist="50800" dir="4200000" algn="tl" rotWithShape="0">
                    <a:schemeClr val="tx1">
                      <a:alpha val="45000"/>
                    </a:schemeClr>
                  </a:outerShdw>
                </a:effectLst>
              </a:rPr>
              <a:t>Beam Test in Hall B for Tagger Microscope</a:t>
            </a:r>
          </a:p>
        </p:txBody>
      </p:sp>
      <p:sp>
        <p:nvSpPr>
          <p:cNvPr id="39940" name="Espace réservé du pied de page 4"/>
          <p:cNvSpPr>
            <a:spLocks noGrp="1"/>
          </p:cNvSpPr>
          <p:nvPr>
            <p:ph type="ftr" sz="quarter" idx="11"/>
          </p:nvPr>
        </p:nvSpPr>
        <p:spPr bwMode="auto">
          <a:xfrm>
            <a:off x="4495800" y="6340475"/>
            <a:ext cx="4230688" cy="365125"/>
          </a:xfrm>
          <a:ln>
            <a:miter lim="800000"/>
            <a:headEnd/>
            <a:tailEnd/>
          </a:ln>
        </p:spPr>
        <p:txBody>
          <a:bodyPr wrap="square" lIns="91440" tIns="45720" rIns="91440" bIns="45720" numCol="1" anchorCtr="0" compatLnSpc="1">
            <a:prstTxWarp prst="textNoShape">
              <a:avLst/>
            </a:prstTxWarp>
          </a:bodyPr>
          <a:lstStyle/>
          <a:p>
            <a:pPr algn="ctr" fontAlgn="base">
              <a:spcBef>
                <a:spcPct val="0"/>
              </a:spcBef>
              <a:spcAft>
                <a:spcPct val="0"/>
              </a:spcAft>
              <a:defRPr/>
            </a:pPr>
            <a:r>
              <a:rPr lang="en-US" smtClean="0"/>
              <a:t>J. M</a:t>
            </a:r>
            <a:r>
              <a:rPr lang="en-US" u="sng" baseline="32000" smtClean="0"/>
              <a:t>c</a:t>
            </a:r>
            <a:r>
              <a:rPr lang="en-US" smtClean="0"/>
              <a:t>Intyre, GlueX collaboration meeting, JLab, Feb. 2-4, 2011</a:t>
            </a:r>
          </a:p>
        </p:txBody>
      </p:sp>
      <p:pic>
        <p:nvPicPr>
          <p:cNvPr id="6" name="Picture 5" descr="Exterior_View.jpg"/>
          <p:cNvPicPr>
            <a:picLocks noChangeAspect="1"/>
          </p:cNvPicPr>
          <p:nvPr/>
        </p:nvPicPr>
        <p:blipFill>
          <a:blip r:embed="rId3"/>
          <a:stretch>
            <a:fillRect/>
          </a:stretch>
        </p:blipFill>
        <p:spPr>
          <a:xfrm>
            <a:off x="76200" y="1447800"/>
            <a:ext cx="2133600" cy="203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39942" name="Group 15"/>
          <p:cNvGrpSpPr>
            <a:grpSpLocks/>
          </p:cNvGrpSpPr>
          <p:nvPr/>
        </p:nvGrpSpPr>
        <p:grpSpPr bwMode="auto">
          <a:xfrm>
            <a:off x="76200" y="3887788"/>
            <a:ext cx="3200400" cy="1522412"/>
            <a:chOff x="76200" y="3887975"/>
            <a:chExt cx="3200400" cy="1522225"/>
          </a:xfrm>
        </p:grpSpPr>
        <p:grpSp>
          <p:nvGrpSpPr>
            <p:cNvPr id="39943" name="Group 13"/>
            <p:cNvGrpSpPr>
              <a:grpSpLocks/>
            </p:cNvGrpSpPr>
            <p:nvPr/>
          </p:nvGrpSpPr>
          <p:grpSpPr bwMode="auto">
            <a:xfrm>
              <a:off x="76200" y="3887975"/>
              <a:ext cx="2743200" cy="1293625"/>
              <a:chOff x="0" y="3707774"/>
              <a:chExt cx="2743200" cy="1293625"/>
            </a:xfrm>
          </p:grpSpPr>
          <p:pic>
            <p:nvPicPr>
              <p:cNvPr id="39945" name="Picture 11" descr="Beta-angle.png"/>
              <p:cNvPicPr>
                <a:picLocks noChangeAspect="1"/>
              </p:cNvPicPr>
              <p:nvPr/>
            </p:nvPicPr>
            <p:blipFill>
              <a:blip r:embed="rId4"/>
              <a:srcRect/>
              <a:stretch>
                <a:fillRect/>
              </a:stretch>
            </p:blipFill>
            <p:spPr bwMode="auto">
              <a:xfrm>
                <a:off x="76200" y="3707774"/>
                <a:ext cx="2667000" cy="1192637"/>
              </a:xfrm>
              <a:prstGeom prst="rect">
                <a:avLst/>
              </a:prstGeom>
              <a:noFill/>
              <a:ln w="9525">
                <a:noFill/>
                <a:miter lim="800000"/>
                <a:headEnd/>
                <a:tailEnd/>
              </a:ln>
            </p:spPr>
          </p:pic>
          <p:sp>
            <p:nvSpPr>
              <p:cNvPr id="39946" name="TextBox 12"/>
              <p:cNvSpPr txBox="1">
                <a:spLocks noChangeArrowheads="1"/>
              </p:cNvSpPr>
              <p:nvPr/>
            </p:nvSpPr>
            <p:spPr bwMode="auto">
              <a:xfrm>
                <a:off x="0" y="4724400"/>
                <a:ext cx="1676400" cy="276999"/>
              </a:xfrm>
              <a:prstGeom prst="rect">
                <a:avLst/>
              </a:prstGeom>
              <a:noFill/>
              <a:ln w="9525">
                <a:noFill/>
                <a:miter lim="800000"/>
                <a:headEnd/>
                <a:tailEnd/>
              </a:ln>
            </p:spPr>
            <p:txBody>
              <a:bodyPr>
                <a:spAutoFit/>
              </a:bodyPr>
              <a:lstStyle/>
              <a:p>
                <a:r>
                  <a:rPr lang="en-US" sz="1200" b="1">
                    <a:solidFill>
                      <a:srgbClr val="002060"/>
                    </a:solidFill>
                    <a:latin typeface="Lucida Sans Unicode" pitchFamily="34" charset="0"/>
                  </a:rPr>
                  <a:t>Fiber Bundle D.o.F.</a:t>
                </a:r>
              </a:p>
            </p:txBody>
          </p:sp>
        </p:grpSp>
        <p:sp>
          <p:nvSpPr>
            <p:cNvPr id="39944" name="TextBox 14"/>
            <p:cNvSpPr txBox="1">
              <a:spLocks noChangeArrowheads="1"/>
            </p:cNvSpPr>
            <p:nvPr/>
          </p:nvSpPr>
          <p:spPr bwMode="auto">
            <a:xfrm>
              <a:off x="2057400" y="5010090"/>
              <a:ext cx="1219200" cy="400110"/>
            </a:xfrm>
            <a:prstGeom prst="rect">
              <a:avLst/>
            </a:prstGeom>
            <a:noFill/>
            <a:ln w="9525">
              <a:noFill/>
              <a:miter lim="800000"/>
              <a:headEnd/>
              <a:tailEnd/>
            </a:ln>
          </p:spPr>
          <p:txBody>
            <a:bodyPr>
              <a:spAutoFit/>
            </a:bodyPr>
            <a:lstStyle/>
            <a:p>
              <a:pPr algn="ctr"/>
              <a:r>
                <a:rPr lang="en-US" sz="1000" b="1">
                  <a:latin typeface="Lucida Sans Unicode" pitchFamily="34" charset="0"/>
                </a:rPr>
                <a:t>e</a:t>
              </a:r>
              <a:r>
                <a:rPr lang="en-US" sz="1000" b="1" baseline="30000">
                  <a:latin typeface="Lucida Sans Unicode" pitchFamily="34" charset="0"/>
                </a:rPr>
                <a:t>-</a:t>
              </a:r>
              <a:r>
                <a:rPr lang="en-US" sz="1000" b="1">
                  <a:latin typeface="Lucida Sans Unicode" pitchFamily="34" charset="0"/>
                </a:rPr>
                <a:t> </a:t>
              </a:r>
            </a:p>
            <a:p>
              <a:pPr algn="ctr"/>
              <a:r>
                <a:rPr lang="en-US" sz="1000" b="1">
                  <a:latin typeface="Lucida Sans Unicode" pitchFamily="34" charset="0"/>
                </a:rPr>
                <a:t>Trajectory</a:t>
              </a:r>
              <a:endParaRPr lang="en-US" sz="1000" b="1" baseline="30000">
                <a:latin typeface="Lucida Sans Unicode" pitchFamily="34" charset="0"/>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Espace réservé du contenu 2"/>
          <p:cNvSpPr>
            <a:spLocks noGrp="1"/>
          </p:cNvSpPr>
          <p:nvPr>
            <p:ph idx="1"/>
          </p:nvPr>
        </p:nvSpPr>
        <p:spPr>
          <a:xfrm>
            <a:off x="2300287" y="990600"/>
            <a:ext cx="6843713" cy="4495800"/>
          </a:xfrm>
        </p:spPr>
        <p:txBody>
          <a:bodyPr>
            <a:noAutofit/>
          </a:bodyPr>
          <a:lstStyle/>
          <a:p>
            <a:pPr marL="365760" indent="-256032" eaLnBrk="1" fontAlgn="auto" hangingPunct="1">
              <a:spcAft>
                <a:spcPts val="0"/>
              </a:spcAft>
              <a:buFont typeface="Wingdings 3"/>
              <a:buNone/>
              <a:defRPr/>
            </a:pPr>
            <a:r>
              <a:rPr lang="en-US" sz="2800" u="sng" dirty="0" smtClean="0">
                <a:solidFill>
                  <a:srgbClr val="595959"/>
                </a:solidFill>
              </a:rPr>
              <a:t>Tagger Microscope:</a:t>
            </a:r>
            <a:endParaRPr lang="en-US" sz="1200" dirty="0" smtClean="0">
              <a:solidFill>
                <a:srgbClr val="595959"/>
              </a:solidFill>
            </a:endParaRPr>
          </a:p>
          <a:p>
            <a:pPr marL="365760" indent="-256032" eaLnBrk="1" fontAlgn="auto" hangingPunct="1">
              <a:spcAft>
                <a:spcPts val="0"/>
              </a:spcAft>
              <a:buClr>
                <a:schemeClr val="accent2"/>
              </a:buClr>
              <a:buFont typeface="Wingdings" pitchFamily="2" charset="2"/>
              <a:buChar char="Ø"/>
              <a:defRPr/>
            </a:pPr>
            <a:r>
              <a:rPr lang="en-US" sz="2400" dirty="0" smtClean="0">
                <a:solidFill>
                  <a:srgbClr val="595959"/>
                </a:solidFill>
              </a:rPr>
              <a:t>Performance Features Under Test</a:t>
            </a:r>
          </a:p>
          <a:p>
            <a:pPr marL="365760" indent="-256032" eaLnBrk="1" fontAlgn="auto" hangingPunct="1">
              <a:spcAft>
                <a:spcPts val="0"/>
              </a:spcAft>
              <a:buClr>
                <a:schemeClr val="accent2"/>
              </a:buClr>
              <a:buFont typeface="Wingdings 3"/>
              <a:buNone/>
              <a:defRPr/>
            </a:pPr>
            <a:endParaRPr lang="en-US" sz="800" dirty="0" smtClean="0">
              <a:solidFill>
                <a:srgbClr val="595959"/>
              </a:solidFill>
            </a:endParaRPr>
          </a:p>
          <a:p>
            <a:pPr marL="621792" lvl="1" eaLnBrk="1" fontAlgn="auto" hangingPunct="1">
              <a:spcBef>
                <a:spcPts val="324"/>
              </a:spcBef>
              <a:spcAft>
                <a:spcPts val="0"/>
              </a:spcAft>
              <a:buClr>
                <a:schemeClr val="accent2"/>
              </a:buClr>
              <a:buFont typeface="Arial" pitchFamily="34" charset="0"/>
              <a:buChar char="•"/>
              <a:defRPr/>
            </a:pPr>
            <a:r>
              <a:rPr lang="en-US" sz="2000" dirty="0" smtClean="0">
                <a:solidFill>
                  <a:srgbClr val="595959"/>
                </a:solidFill>
              </a:rPr>
              <a:t>Time Resolution</a:t>
            </a:r>
          </a:p>
          <a:p>
            <a:pPr marL="859536" lvl="2" eaLnBrk="1" fontAlgn="auto" hangingPunct="1">
              <a:spcAft>
                <a:spcPts val="0"/>
              </a:spcAft>
              <a:buClr>
                <a:schemeClr val="accent3"/>
              </a:buClr>
              <a:buSzPct val="65000"/>
              <a:buFont typeface="Wingdings" pitchFamily="2" charset="2"/>
              <a:buChar char="Ø"/>
              <a:defRPr/>
            </a:pPr>
            <a:r>
              <a:rPr lang="en-US" sz="1600" b="1" dirty="0" smtClean="0">
                <a:solidFill>
                  <a:srgbClr val="595959"/>
                </a:solidFill>
              </a:rPr>
              <a:t>Requirement</a:t>
            </a:r>
            <a:r>
              <a:rPr lang="en-US" sz="1600" dirty="0" smtClean="0">
                <a:solidFill>
                  <a:srgbClr val="595959"/>
                </a:solidFill>
              </a:rPr>
              <a:t>: 200ps time resolution</a:t>
            </a:r>
          </a:p>
          <a:p>
            <a:pPr marL="859536" lvl="2" eaLnBrk="1" fontAlgn="auto" hangingPunct="1">
              <a:spcAft>
                <a:spcPts val="0"/>
              </a:spcAft>
              <a:buClr>
                <a:schemeClr val="accent3"/>
              </a:buClr>
              <a:buSzPct val="65000"/>
              <a:buFont typeface="Wingdings" pitchFamily="2" charset="2"/>
              <a:buChar char="Ø"/>
              <a:defRPr/>
            </a:pPr>
            <a:r>
              <a:rPr lang="en-US" sz="1600" dirty="0" smtClean="0">
                <a:solidFill>
                  <a:srgbClr val="595959"/>
                </a:solidFill>
              </a:rPr>
              <a:t>BCF-20 SciFi → decay time 2.7ns</a:t>
            </a:r>
          </a:p>
          <a:p>
            <a:pPr marL="859536" lvl="2" eaLnBrk="1" fontAlgn="auto" hangingPunct="1">
              <a:spcAft>
                <a:spcPts val="0"/>
              </a:spcAft>
              <a:buClr>
                <a:schemeClr val="accent3"/>
              </a:buClr>
              <a:buSzPct val="65000"/>
              <a:buFont typeface="Wingdings" pitchFamily="2" charset="2"/>
              <a:buChar char="Ø"/>
              <a:defRPr/>
            </a:pPr>
            <a:r>
              <a:rPr lang="en-US" sz="1600" dirty="0" smtClean="0">
                <a:solidFill>
                  <a:srgbClr val="595959"/>
                </a:solidFill>
              </a:rPr>
              <a:t>Collective photon emission time uncertainty goes as:</a:t>
            </a:r>
          </a:p>
          <a:p>
            <a:pPr lvl="5">
              <a:buSzPct val="65000"/>
              <a:buFont typeface="Wingdings 2"/>
              <a:buNone/>
              <a:defRPr/>
            </a:pPr>
            <a:r>
              <a:rPr lang="en-US" dirty="0" smtClean="0">
                <a:solidFill>
                  <a:srgbClr val="595959"/>
                </a:solidFill>
              </a:rPr>
              <a:t>		2.7ns / √(N</a:t>
            </a:r>
            <a:r>
              <a:rPr lang="el-GR" baseline="-25000" dirty="0" smtClean="0">
                <a:solidFill>
                  <a:srgbClr val="595959"/>
                </a:solidFill>
                <a:latin typeface="GreekC_IV25"/>
                <a:cs typeface="GreekC_IV25"/>
              </a:rPr>
              <a:t>γ</a:t>
            </a:r>
            <a:r>
              <a:rPr lang="en-US" dirty="0" smtClean="0">
                <a:solidFill>
                  <a:srgbClr val="595959"/>
                </a:solidFill>
                <a:latin typeface="GreekC_IV25"/>
                <a:cs typeface="GreekC_IV25"/>
              </a:rPr>
              <a:t>)</a:t>
            </a:r>
          </a:p>
          <a:p>
            <a:pPr lvl="5">
              <a:buSzPct val="65000"/>
              <a:buFont typeface="Wingdings 2"/>
              <a:buNone/>
              <a:defRPr/>
            </a:pPr>
            <a:endParaRPr lang="en-US" dirty="0" smtClean="0">
              <a:solidFill>
                <a:srgbClr val="595959"/>
              </a:solidFill>
            </a:endParaRPr>
          </a:p>
          <a:p>
            <a:pPr marL="859536" lvl="2" eaLnBrk="1" fontAlgn="auto" hangingPunct="1">
              <a:spcAft>
                <a:spcPts val="0"/>
              </a:spcAft>
              <a:buFont typeface="Wingdings 2"/>
              <a:buNone/>
              <a:defRPr/>
            </a:pPr>
            <a:r>
              <a:rPr lang="en-US" sz="1800" dirty="0" smtClean="0">
                <a:solidFill>
                  <a:srgbClr val="595959"/>
                </a:solidFill>
                <a:cs typeface="Lucida Sans Unicode"/>
              </a:rPr>
              <a:t>	⇒ Minimum of 183 detected photons is required 	         	   to meet 200ps time resolution specification</a:t>
            </a:r>
          </a:p>
          <a:p>
            <a:pPr marL="859536" lvl="2" eaLnBrk="1" fontAlgn="auto" hangingPunct="1">
              <a:spcAft>
                <a:spcPts val="0"/>
              </a:spcAft>
              <a:buFont typeface="Wingdings 2"/>
              <a:buNone/>
              <a:defRPr/>
            </a:pPr>
            <a:endParaRPr lang="en-US" sz="1600" dirty="0" smtClean="0">
              <a:solidFill>
                <a:srgbClr val="595959"/>
              </a:solidFill>
            </a:endParaRPr>
          </a:p>
          <a:p>
            <a:pPr marL="859536" lvl="2" eaLnBrk="1" fontAlgn="auto" hangingPunct="1">
              <a:spcAft>
                <a:spcPts val="0"/>
              </a:spcAft>
              <a:buClr>
                <a:schemeClr val="accent3"/>
              </a:buClr>
              <a:buSzPct val="65000"/>
              <a:buFont typeface="Wingdings" pitchFamily="2" charset="2"/>
              <a:buChar char="Ø"/>
              <a:defRPr/>
            </a:pPr>
            <a:r>
              <a:rPr lang="en-US" sz="1600" dirty="0" smtClean="0">
                <a:solidFill>
                  <a:srgbClr val="595959"/>
                </a:solidFill>
              </a:rPr>
              <a:t>Simulations predict the mean photoelectron count &gt; 300</a:t>
            </a:r>
          </a:p>
        </p:txBody>
      </p:sp>
      <p:sp>
        <p:nvSpPr>
          <p:cNvPr id="41986" name="Espace réservé du numéro de diapositive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1A7F67E7-3753-48EA-A50F-D04380859DCE}" type="slidenum">
              <a:rPr lang="fr-CA"/>
              <a:pPr fontAlgn="base">
                <a:spcBef>
                  <a:spcPct val="0"/>
                </a:spcBef>
                <a:spcAft>
                  <a:spcPct val="0"/>
                </a:spcAft>
                <a:defRPr/>
              </a:pPr>
              <a:t>2</a:t>
            </a:fld>
            <a:endParaRPr lang="fr-CA"/>
          </a:p>
        </p:txBody>
      </p:sp>
      <p:sp>
        <p:nvSpPr>
          <p:cNvPr id="3076" name="Titre 1"/>
          <p:cNvSpPr>
            <a:spLocks noGrp="1"/>
          </p:cNvSpPr>
          <p:nvPr>
            <p:ph type="title"/>
          </p:nvPr>
        </p:nvSpPr>
        <p:spPr>
          <a:xfrm>
            <a:off x="381000" y="274638"/>
            <a:ext cx="8405813" cy="715962"/>
          </a:xfrm>
        </p:spPr>
        <p:txBody>
          <a:bodyPr>
            <a:noAutofit/>
          </a:bodyPr>
          <a:lstStyle/>
          <a:p>
            <a:pPr algn="ctr" eaLnBrk="1" fontAlgn="auto" hangingPunct="1">
              <a:spcAft>
                <a:spcPts val="0"/>
              </a:spcAft>
              <a:defRPr/>
            </a:pPr>
            <a:r>
              <a:rPr lang="en-US" sz="2800" b="0" i="1" dirty="0" smtClean="0">
                <a:solidFill>
                  <a:srgbClr val="595959">
                    <a:alpha val="55000"/>
                  </a:srgbClr>
                </a:solidFill>
                <a:effectLst>
                  <a:outerShdw blurRad="127000" dist="50800" dir="4200000" algn="tl" rotWithShape="0">
                    <a:schemeClr val="tx1">
                      <a:alpha val="45000"/>
                    </a:schemeClr>
                  </a:outerShdw>
                </a:effectLst>
              </a:rPr>
              <a:t>Beam Test in Hall B for Tagger Microscope</a:t>
            </a:r>
          </a:p>
        </p:txBody>
      </p:sp>
      <p:sp>
        <p:nvSpPr>
          <p:cNvPr id="41988" name="Espace réservé du pied de page 4"/>
          <p:cNvSpPr>
            <a:spLocks noGrp="1"/>
          </p:cNvSpPr>
          <p:nvPr>
            <p:ph type="ftr" sz="quarter" idx="11"/>
          </p:nvPr>
        </p:nvSpPr>
        <p:spPr bwMode="auto">
          <a:xfrm>
            <a:off x="4495800" y="6340475"/>
            <a:ext cx="4230688" cy="365125"/>
          </a:xfrm>
          <a:ln>
            <a:miter lim="800000"/>
            <a:headEnd/>
            <a:tailEnd/>
          </a:ln>
        </p:spPr>
        <p:txBody>
          <a:bodyPr wrap="square" lIns="91440" tIns="45720" rIns="91440" bIns="45720" numCol="1" anchorCtr="0" compatLnSpc="1">
            <a:prstTxWarp prst="textNoShape">
              <a:avLst/>
            </a:prstTxWarp>
          </a:bodyPr>
          <a:lstStyle/>
          <a:p>
            <a:pPr algn="ctr" fontAlgn="base">
              <a:spcBef>
                <a:spcPct val="0"/>
              </a:spcBef>
              <a:spcAft>
                <a:spcPct val="0"/>
              </a:spcAft>
              <a:defRPr/>
            </a:pPr>
            <a:r>
              <a:rPr lang="en-US" smtClean="0"/>
              <a:t>J. M</a:t>
            </a:r>
            <a:r>
              <a:rPr lang="en-US" u="sng" baseline="32000" smtClean="0"/>
              <a:t>c</a:t>
            </a:r>
            <a:r>
              <a:rPr lang="en-US" smtClean="0"/>
              <a:t>Intyre, GlueX collaboration meeting, JLab, Feb. 2-4, 2011</a:t>
            </a:r>
          </a:p>
        </p:txBody>
      </p:sp>
      <p:pic>
        <p:nvPicPr>
          <p:cNvPr id="6" name="Picture 5" descr="Exterior_View.jpg"/>
          <p:cNvPicPr>
            <a:picLocks noChangeAspect="1"/>
          </p:cNvPicPr>
          <p:nvPr/>
        </p:nvPicPr>
        <p:blipFill>
          <a:blip r:embed="rId3"/>
          <a:stretch>
            <a:fillRect/>
          </a:stretch>
        </p:blipFill>
        <p:spPr>
          <a:xfrm>
            <a:off x="153988" y="2819400"/>
            <a:ext cx="2665412" cy="1981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Espace réservé du contenu 2"/>
          <p:cNvSpPr>
            <a:spLocks noGrp="1"/>
          </p:cNvSpPr>
          <p:nvPr>
            <p:ph idx="1"/>
          </p:nvPr>
        </p:nvSpPr>
        <p:spPr>
          <a:xfrm>
            <a:off x="2300288" y="990600"/>
            <a:ext cx="6843712" cy="5257800"/>
          </a:xfrm>
        </p:spPr>
        <p:txBody>
          <a:bodyPr>
            <a:noAutofit/>
          </a:bodyPr>
          <a:lstStyle/>
          <a:p>
            <a:pPr marL="365760" indent="-256032" eaLnBrk="1" fontAlgn="auto" hangingPunct="1">
              <a:spcAft>
                <a:spcPts val="0"/>
              </a:spcAft>
              <a:buFont typeface="Wingdings 3"/>
              <a:buNone/>
              <a:defRPr/>
            </a:pPr>
            <a:r>
              <a:rPr lang="en-US" sz="2800" u="sng" dirty="0" smtClean="0">
                <a:solidFill>
                  <a:srgbClr val="595959"/>
                </a:solidFill>
              </a:rPr>
              <a:t>Tagger Microscope:</a:t>
            </a:r>
            <a:endParaRPr lang="en-US" sz="1200" dirty="0" smtClean="0">
              <a:solidFill>
                <a:srgbClr val="595959"/>
              </a:solidFill>
            </a:endParaRPr>
          </a:p>
          <a:p>
            <a:pPr marL="365760" indent="-256032" eaLnBrk="1" fontAlgn="auto" hangingPunct="1">
              <a:spcAft>
                <a:spcPts val="0"/>
              </a:spcAft>
              <a:buClr>
                <a:schemeClr val="accent2"/>
              </a:buClr>
              <a:buFont typeface="Wingdings" pitchFamily="2" charset="2"/>
              <a:buChar char="Ø"/>
              <a:defRPr/>
            </a:pPr>
            <a:r>
              <a:rPr lang="en-US" sz="2400" dirty="0" smtClean="0">
                <a:solidFill>
                  <a:srgbClr val="595959"/>
                </a:solidFill>
              </a:rPr>
              <a:t>Performance Features Under Test</a:t>
            </a:r>
          </a:p>
          <a:p>
            <a:pPr marL="365760" indent="-256032" eaLnBrk="1" fontAlgn="auto" hangingPunct="1">
              <a:spcAft>
                <a:spcPts val="0"/>
              </a:spcAft>
              <a:buClr>
                <a:schemeClr val="accent2"/>
              </a:buClr>
              <a:buFont typeface="Wingdings 3"/>
              <a:buNone/>
              <a:defRPr/>
            </a:pPr>
            <a:endParaRPr lang="en-US" sz="800" dirty="0" smtClean="0">
              <a:solidFill>
                <a:srgbClr val="595959"/>
              </a:solidFill>
            </a:endParaRPr>
          </a:p>
          <a:p>
            <a:pPr marL="621792" lvl="1" eaLnBrk="1" fontAlgn="auto" hangingPunct="1">
              <a:spcBef>
                <a:spcPts val="324"/>
              </a:spcBef>
              <a:spcAft>
                <a:spcPts val="0"/>
              </a:spcAft>
              <a:buClr>
                <a:schemeClr val="accent2"/>
              </a:buClr>
              <a:buFont typeface="Arial" pitchFamily="34" charset="0"/>
              <a:buChar char="•"/>
              <a:defRPr/>
            </a:pPr>
            <a:r>
              <a:rPr lang="en-US" sz="2000" dirty="0" smtClean="0">
                <a:solidFill>
                  <a:srgbClr val="595959"/>
                </a:solidFill>
              </a:rPr>
              <a:t>Efficiency</a:t>
            </a:r>
          </a:p>
          <a:p>
            <a:pPr marL="859536" lvl="2" eaLnBrk="1" fontAlgn="auto" hangingPunct="1">
              <a:spcAft>
                <a:spcPts val="0"/>
              </a:spcAft>
              <a:buClr>
                <a:schemeClr val="accent3"/>
              </a:buClr>
              <a:buSzPct val="65000"/>
              <a:buFont typeface="Wingdings" pitchFamily="2" charset="2"/>
              <a:buChar char="Ø"/>
              <a:defRPr/>
            </a:pPr>
            <a:r>
              <a:rPr lang="en-US" sz="1600" dirty="0" smtClean="0">
                <a:solidFill>
                  <a:srgbClr val="595959"/>
                </a:solidFill>
              </a:rPr>
              <a:t>Random arrival, in a single channel, of tagging e</a:t>
            </a:r>
            <a:r>
              <a:rPr lang="en-US" sz="1600" baseline="30000" dirty="0" smtClean="0">
                <a:solidFill>
                  <a:srgbClr val="595959"/>
                </a:solidFill>
              </a:rPr>
              <a:t>-</a:t>
            </a:r>
            <a:r>
              <a:rPr lang="en-US" sz="1600" dirty="0" smtClean="0">
                <a:solidFill>
                  <a:srgbClr val="595959"/>
                </a:solidFill>
              </a:rPr>
              <a:t> result in the occasional overlap of these finite pulses</a:t>
            </a:r>
          </a:p>
          <a:p>
            <a:pPr lvl="3" eaLnBrk="1" fontAlgn="auto" hangingPunct="1">
              <a:spcAft>
                <a:spcPts val="0"/>
              </a:spcAft>
              <a:buClr>
                <a:schemeClr val="accent3"/>
              </a:buClr>
              <a:buSzPct val="65000"/>
              <a:buFont typeface="Wingdings 2"/>
              <a:buNone/>
              <a:defRPr/>
            </a:pPr>
            <a:r>
              <a:rPr lang="en-US" sz="1600" dirty="0" smtClean="0">
                <a:solidFill>
                  <a:srgbClr val="595959"/>
                </a:solidFill>
                <a:cs typeface="Lucida Sans Unicode"/>
              </a:rPr>
              <a:t>⇒ Resulting in the inability to resolve the two leading edges </a:t>
            </a:r>
            <a:endParaRPr lang="en-US" sz="1600" dirty="0" smtClean="0">
              <a:solidFill>
                <a:srgbClr val="595959"/>
              </a:solidFill>
            </a:endParaRPr>
          </a:p>
          <a:p>
            <a:pPr marL="859536" lvl="2" eaLnBrk="1" fontAlgn="auto" hangingPunct="1">
              <a:spcAft>
                <a:spcPts val="0"/>
              </a:spcAft>
              <a:buClr>
                <a:schemeClr val="accent3"/>
              </a:buClr>
              <a:buSzPct val="65000"/>
              <a:buFont typeface="Wingdings" pitchFamily="2" charset="2"/>
              <a:buChar char="Ø"/>
              <a:defRPr/>
            </a:pPr>
            <a:r>
              <a:rPr lang="en-US" sz="1600" dirty="0" smtClean="0">
                <a:solidFill>
                  <a:srgbClr val="595959"/>
                </a:solidFill>
              </a:rPr>
              <a:t>While calculations are effective → measurement of the pulse selection efficiency fed by pulses from an e</a:t>
            </a:r>
            <a:r>
              <a:rPr lang="en-US" sz="1600" baseline="30000" dirty="0" smtClean="0">
                <a:solidFill>
                  <a:srgbClr val="595959"/>
                </a:solidFill>
              </a:rPr>
              <a:t>-</a:t>
            </a:r>
            <a:r>
              <a:rPr lang="en-US" sz="1600" dirty="0" smtClean="0">
                <a:solidFill>
                  <a:srgbClr val="595959"/>
                </a:solidFill>
              </a:rPr>
              <a:t> beam would be extremely useful</a:t>
            </a:r>
          </a:p>
          <a:p>
            <a:pPr marL="859536" lvl="2" eaLnBrk="1" fontAlgn="auto" hangingPunct="1">
              <a:spcAft>
                <a:spcPts val="0"/>
              </a:spcAft>
              <a:buClr>
                <a:schemeClr val="accent3"/>
              </a:buClr>
              <a:buSzPct val="65000"/>
              <a:buFont typeface="Wingdings 2"/>
              <a:buNone/>
              <a:defRPr/>
            </a:pPr>
            <a:endParaRPr lang="en-US" sz="800" dirty="0" smtClean="0">
              <a:solidFill>
                <a:srgbClr val="595959"/>
              </a:solidFill>
            </a:endParaRPr>
          </a:p>
          <a:p>
            <a:pPr marL="621792" lvl="1" eaLnBrk="1" fontAlgn="auto" hangingPunct="1">
              <a:spcBef>
                <a:spcPts val="324"/>
              </a:spcBef>
              <a:spcAft>
                <a:spcPts val="0"/>
              </a:spcAft>
              <a:buClr>
                <a:schemeClr val="accent2"/>
              </a:buClr>
              <a:buFont typeface="Arial" pitchFamily="34" charset="0"/>
              <a:buChar char="•"/>
              <a:defRPr/>
            </a:pPr>
            <a:r>
              <a:rPr lang="en-US" sz="2000" dirty="0" smtClean="0">
                <a:solidFill>
                  <a:srgbClr val="595959"/>
                </a:solidFill>
              </a:rPr>
              <a:t>Cross-talk</a:t>
            </a:r>
          </a:p>
          <a:p>
            <a:pPr lvl="3" eaLnBrk="1" fontAlgn="auto" hangingPunct="1">
              <a:spcAft>
                <a:spcPts val="0"/>
              </a:spcAft>
              <a:buClr>
                <a:schemeClr val="accent3"/>
              </a:buClr>
              <a:buSzPct val="65000"/>
              <a:buFont typeface="Wingdings" pitchFamily="2" charset="2"/>
              <a:buChar char="Ø"/>
              <a:defRPr/>
            </a:pPr>
            <a:r>
              <a:rPr lang="en-US" sz="1800" dirty="0" smtClean="0">
                <a:solidFill>
                  <a:srgbClr val="595959"/>
                </a:solidFill>
              </a:rPr>
              <a:t>Need to investigate the degree of cross-talk between channels in a live beam</a:t>
            </a:r>
          </a:p>
          <a:p>
            <a:pPr lvl="3" eaLnBrk="1" fontAlgn="auto" hangingPunct="1">
              <a:spcAft>
                <a:spcPts val="0"/>
              </a:spcAft>
              <a:buClr>
                <a:schemeClr val="accent3"/>
              </a:buClr>
              <a:buSzPct val="65000"/>
              <a:buFont typeface="Wingdings" pitchFamily="2" charset="2"/>
              <a:buChar char="Ø"/>
              <a:defRPr/>
            </a:pPr>
            <a:r>
              <a:rPr lang="en-US" sz="1800" dirty="0" smtClean="0">
                <a:solidFill>
                  <a:srgbClr val="595959"/>
                </a:solidFill>
              </a:rPr>
              <a:t>Measure electronic cross-talk on the Amp. Board</a:t>
            </a:r>
          </a:p>
          <a:p>
            <a:pPr lvl="3" eaLnBrk="1" fontAlgn="auto" hangingPunct="1">
              <a:spcAft>
                <a:spcPts val="0"/>
              </a:spcAft>
              <a:buClr>
                <a:schemeClr val="accent3"/>
              </a:buClr>
              <a:buSzPct val="65000"/>
              <a:buFont typeface="Wingdings" pitchFamily="2" charset="2"/>
              <a:buChar char="Ø"/>
              <a:defRPr/>
            </a:pPr>
            <a:r>
              <a:rPr lang="en-US" sz="1800" dirty="0" smtClean="0">
                <a:solidFill>
                  <a:srgbClr val="595959"/>
                </a:solidFill>
              </a:rPr>
              <a:t>Measure optical cross-talk between adjacent fiber-SiPM junctions </a:t>
            </a:r>
          </a:p>
          <a:p>
            <a:pPr marL="621792" lvl="1" eaLnBrk="1" fontAlgn="auto" hangingPunct="1">
              <a:spcBef>
                <a:spcPts val="324"/>
              </a:spcBef>
              <a:spcAft>
                <a:spcPts val="0"/>
              </a:spcAft>
              <a:buFont typeface="Verdana"/>
              <a:buChar char="◦"/>
              <a:defRPr/>
            </a:pPr>
            <a:endParaRPr lang="en-US" dirty="0" smtClean="0">
              <a:solidFill>
                <a:srgbClr val="595959"/>
              </a:solidFill>
            </a:endParaRPr>
          </a:p>
        </p:txBody>
      </p:sp>
      <p:sp>
        <p:nvSpPr>
          <p:cNvPr id="44034" name="Espace réservé du numéro de diapositive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39CEC771-4828-44D2-BE9A-2881EA9F8DD3}" type="slidenum">
              <a:rPr lang="fr-CA"/>
              <a:pPr fontAlgn="base">
                <a:spcBef>
                  <a:spcPct val="0"/>
                </a:spcBef>
                <a:spcAft>
                  <a:spcPct val="0"/>
                </a:spcAft>
                <a:defRPr/>
              </a:pPr>
              <a:t>3</a:t>
            </a:fld>
            <a:endParaRPr lang="fr-CA"/>
          </a:p>
        </p:txBody>
      </p:sp>
      <p:sp>
        <p:nvSpPr>
          <p:cNvPr id="3076" name="Titre 1"/>
          <p:cNvSpPr>
            <a:spLocks noGrp="1"/>
          </p:cNvSpPr>
          <p:nvPr>
            <p:ph type="title"/>
          </p:nvPr>
        </p:nvSpPr>
        <p:spPr>
          <a:xfrm>
            <a:off x="381000" y="274638"/>
            <a:ext cx="8405813" cy="715962"/>
          </a:xfrm>
        </p:spPr>
        <p:txBody>
          <a:bodyPr>
            <a:noAutofit/>
          </a:bodyPr>
          <a:lstStyle/>
          <a:p>
            <a:pPr algn="ctr" eaLnBrk="1" fontAlgn="auto" hangingPunct="1">
              <a:spcAft>
                <a:spcPts val="0"/>
              </a:spcAft>
              <a:defRPr/>
            </a:pPr>
            <a:r>
              <a:rPr lang="en-US" sz="2800" b="0" i="1" dirty="0" smtClean="0">
                <a:solidFill>
                  <a:srgbClr val="595959">
                    <a:alpha val="55000"/>
                  </a:srgbClr>
                </a:solidFill>
                <a:effectLst>
                  <a:outerShdw blurRad="127000" dist="50800" dir="4200000" algn="tl" rotWithShape="0">
                    <a:schemeClr val="tx1">
                      <a:alpha val="45000"/>
                    </a:schemeClr>
                  </a:outerShdw>
                </a:effectLst>
              </a:rPr>
              <a:t>Beam Test in Hall B for Tagger Microscope</a:t>
            </a:r>
          </a:p>
        </p:txBody>
      </p:sp>
      <p:sp>
        <p:nvSpPr>
          <p:cNvPr id="44036" name="Espace réservé du pied de page 4"/>
          <p:cNvSpPr>
            <a:spLocks noGrp="1"/>
          </p:cNvSpPr>
          <p:nvPr>
            <p:ph type="ftr" sz="quarter" idx="11"/>
          </p:nvPr>
        </p:nvSpPr>
        <p:spPr bwMode="auto">
          <a:xfrm>
            <a:off x="4495800" y="6340475"/>
            <a:ext cx="4230688" cy="365125"/>
          </a:xfrm>
          <a:ln>
            <a:miter lim="800000"/>
            <a:headEnd/>
            <a:tailEnd/>
          </a:ln>
        </p:spPr>
        <p:txBody>
          <a:bodyPr wrap="square" lIns="91440" tIns="45720" rIns="91440" bIns="45720" numCol="1" anchorCtr="0" compatLnSpc="1">
            <a:prstTxWarp prst="textNoShape">
              <a:avLst/>
            </a:prstTxWarp>
          </a:bodyPr>
          <a:lstStyle/>
          <a:p>
            <a:pPr algn="ctr" fontAlgn="base">
              <a:spcBef>
                <a:spcPct val="0"/>
              </a:spcBef>
              <a:spcAft>
                <a:spcPct val="0"/>
              </a:spcAft>
              <a:defRPr/>
            </a:pPr>
            <a:r>
              <a:rPr lang="en-US" smtClean="0"/>
              <a:t>J. M</a:t>
            </a:r>
            <a:r>
              <a:rPr lang="en-US" u="sng" baseline="32000" smtClean="0"/>
              <a:t>c</a:t>
            </a:r>
            <a:r>
              <a:rPr lang="en-US" smtClean="0"/>
              <a:t>Intyre, GlueX collaboration meeting, JLab, Feb. 2-4, 2011</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Espace réservé du numéro de diapositive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669FBFC9-31D8-4B3F-B80E-2B5DD5988873}" type="slidenum">
              <a:rPr lang="fr-CA"/>
              <a:pPr fontAlgn="base">
                <a:spcBef>
                  <a:spcPct val="0"/>
                </a:spcBef>
                <a:spcAft>
                  <a:spcPct val="0"/>
                </a:spcAft>
                <a:defRPr/>
              </a:pPr>
              <a:t>4</a:t>
            </a:fld>
            <a:endParaRPr lang="fr-CA"/>
          </a:p>
        </p:txBody>
      </p:sp>
      <p:sp>
        <p:nvSpPr>
          <p:cNvPr id="3076" name="Titre 1"/>
          <p:cNvSpPr>
            <a:spLocks noGrp="1"/>
          </p:cNvSpPr>
          <p:nvPr>
            <p:ph type="title"/>
          </p:nvPr>
        </p:nvSpPr>
        <p:spPr>
          <a:xfrm>
            <a:off x="381000" y="274638"/>
            <a:ext cx="8405813" cy="715962"/>
          </a:xfrm>
        </p:spPr>
        <p:txBody>
          <a:bodyPr/>
          <a:lstStyle/>
          <a:p>
            <a:pPr algn="ctr" eaLnBrk="1" fontAlgn="auto" hangingPunct="1">
              <a:spcAft>
                <a:spcPts val="0"/>
              </a:spcAft>
              <a:defRPr/>
            </a:pPr>
            <a:r>
              <a:rPr lang="en-US" sz="2800" b="0" i="1" dirty="0" smtClean="0">
                <a:solidFill>
                  <a:srgbClr val="595959">
                    <a:alpha val="55000"/>
                  </a:srgbClr>
                </a:solidFill>
                <a:effectLst>
                  <a:outerShdw blurRad="127000" dist="50800" dir="4200000" algn="tl" rotWithShape="0">
                    <a:schemeClr val="tx1">
                      <a:alpha val="45000"/>
                    </a:schemeClr>
                  </a:outerShdw>
                </a:effectLst>
              </a:rPr>
              <a:t>Beam Test in Hall B for Tagger Microscope</a:t>
            </a:r>
          </a:p>
        </p:txBody>
      </p:sp>
      <p:pic>
        <p:nvPicPr>
          <p:cNvPr id="46083" name="Picture 5" descr="Exterior_View.jpg"/>
          <p:cNvPicPr>
            <a:picLocks noChangeAspect="1"/>
          </p:cNvPicPr>
          <p:nvPr/>
        </p:nvPicPr>
        <p:blipFill>
          <a:blip r:embed="rId3">
            <a:lum bright="20000" contrast="10000"/>
          </a:blip>
          <a:srcRect/>
          <a:stretch>
            <a:fillRect/>
          </a:stretch>
        </p:blipFill>
        <p:spPr bwMode="auto">
          <a:xfrm>
            <a:off x="3048000" y="3921125"/>
            <a:ext cx="3101975" cy="2327275"/>
          </a:xfrm>
          <a:prstGeom prst="rect">
            <a:avLst/>
          </a:prstGeom>
          <a:noFill/>
          <a:ln w="9525">
            <a:noFill/>
            <a:miter lim="800000"/>
            <a:headEnd/>
            <a:tailEnd/>
          </a:ln>
        </p:spPr>
      </p:pic>
      <p:sp>
        <p:nvSpPr>
          <p:cNvPr id="46084" name="Espace réservé du pied de page 4"/>
          <p:cNvSpPr>
            <a:spLocks noGrp="1"/>
          </p:cNvSpPr>
          <p:nvPr>
            <p:ph type="ftr" sz="quarter" idx="11"/>
          </p:nvPr>
        </p:nvSpPr>
        <p:spPr bwMode="auto">
          <a:xfrm>
            <a:off x="4495800" y="6340475"/>
            <a:ext cx="4230688" cy="365125"/>
          </a:xfrm>
          <a:ln>
            <a:miter lim="800000"/>
            <a:headEnd/>
            <a:tailEnd/>
          </a:ln>
        </p:spPr>
        <p:txBody>
          <a:bodyPr wrap="square" lIns="91440" tIns="45720" rIns="91440" bIns="45720" numCol="1" anchorCtr="0" compatLnSpc="1">
            <a:prstTxWarp prst="textNoShape">
              <a:avLst/>
            </a:prstTxWarp>
          </a:bodyPr>
          <a:lstStyle/>
          <a:p>
            <a:pPr algn="ctr" fontAlgn="base">
              <a:spcBef>
                <a:spcPct val="0"/>
              </a:spcBef>
              <a:spcAft>
                <a:spcPct val="0"/>
              </a:spcAft>
              <a:defRPr/>
            </a:pPr>
            <a:r>
              <a:rPr lang="en-US" smtClean="0"/>
              <a:t>J. M</a:t>
            </a:r>
            <a:r>
              <a:rPr lang="en-US" u="sng" baseline="32000" smtClean="0"/>
              <a:t>c</a:t>
            </a:r>
            <a:r>
              <a:rPr lang="en-US" smtClean="0"/>
              <a:t>Intyre, GlueX collaboration meeting, JLab, Feb. 2-4, 2011</a:t>
            </a:r>
          </a:p>
        </p:txBody>
      </p:sp>
      <p:pic>
        <p:nvPicPr>
          <p:cNvPr id="46085" name="Picture 9" descr="Wedge-Layout-in-Insulator-Closeup.jpg"/>
          <p:cNvPicPr>
            <a:picLocks noChangeAspect="1"/>
          </p:cNvPicPr>
          <p:nvPr/>
        </p:nvPicPr>
        <p:blipFill>
          <a:blip r:embed="rId4">
            <a:lum bright="14000" contrast="-6000"/>
          </a:blip>
          <a:srcRect/>
          <a:stretch>
            <a:fillRect/>
          </a:stretch>
        </p:blipFill>
        <p:spPr bwMode="auto">
          <a:xfrm>
            <a:off x="3581400" y="914400"/>
            <a:ext cx="3503613" cy="2627313"/>
          </a:xfrm>
          <a:prstGeom prst="rect">
            <a:avLst/>
          </a:prstGeom>
          <a:noFill/>
          <a:ln w="9525">
            <a:noFill/>
            <a:miter lim="800000"/>
            <a:headEnd/>
            <a:tailEnd/>
          </a:ln>
        </p:spPr>
      </p:pic>
      <p:sp>
        <p:nvSpPr>
          <p:cNvPr id="46086" name="TextBox 11"/>
          <p:cNvSpPr txBox="1">
            <a:spLocks noChangeArrowheads="1"/>
          </p:cNvSpPr>
          <p:nvPr/>
        </p:nvSpPr>
        <p:spPr bwMode="auto">
          <a:xfrm>
            <a:off x="304800" y="1600200"/>
            <a:ext cx="184150" cy="369888"/>
          </a:xfrm>
          <a:prstGeom prst="rect">
            <a:avLst/>
          </a:prstGeom>
          <a:noFill/>
          <a:ln w="9525">
            <a:noFill/>
            <a:miter lim="800000"/>
            <a:headEnd/>
            <a:tailEnd/>
          </a:ln>
        </p:spPr>
        <p:txBody>
          <a:bodyPr wrap="none">
            <a:spAutoFit/>
          </a:bodyPr>
          <a:lstStyle/>
          <a:p>
            <a:endParaRPr lang="en-US">
              <a:latin typeface="Lucida Sans Unicode" pitchFamily="34" charset="0"/>
            </a:endParaRPr>
          </a:p>
        </p:txBody>
      </p:sp>
      <p:pic>
        <p:nvPicPr>
          <p:cNvPr id="25" name="Picture 24" descr="Sealed-Prototype1.JPG"/>
          <p:cNvPicPr>
            <a:picLocks noChangeAspect="1"/>
          </p:cNvPicPr>
          <p:nvPr/>
        </p:nvPicPr>
        <p:blipFill>
          <a:blip r:embed="rId5"/>
          <a:stretch>
            <a:fillRect/>
          </a:stretch>
        </p:blipFill>
        <p:spPr>
          <a:xfrm>
            <a:off x="5105400" y="2133600"/>
            <a:ext cx="1163638" cy="633413"/>
          </a:xfrm>
          <a:prstGeom prst="rect">
            <a:avLst/>
          </a:prstGeom>
          <a:ln w="50800" cap="sq">
            <a:solidFill>
              <a:schemeClr val="accent3"/>
            </a:solidFill>
            <a:prstDash val="solid"/>
            <a:miter lim="800000"/>
          </a:ln>
          <a:effectLst>
            <a:outerShdw blurRad="50800" dist="38100" dir="2700000" algn="tl" rotWithShape="0">
              <a:srgbClr val="000000">
                <a:alpha val="43000"/>
              </a:srgbClr>
            </a:outerShdw>
          </a:effectLst>
        </p:spPr>
      </p:pic>
      <p:pic>
        <p:nvPicPr>
          <p:cNvPr id="26" name="Picture 25" descr="Prototype-side-view.JPG"/>
          <p:cNvPicPr>
            <a:picLocks noChangeAspect="1"/>
          </p:cNvPicPr>
          <p:nvPr/>
        </p:nvPicPr>
        <p:blipFill>
          <a:blip r:embed="rId6"/>
          <a:stretch>
            <a:fillRect/>
          </a:stretch>
        </p:blipFill>
        <p:spPr>
          <a:xfrm>
            <a:off x="1600200" y="1122363"/>
            <a:ext cx="1371600" cy="2570162"/>
          </a:xfrm>
          <a:prstGeom prst="rect">
            <a:avLst/>
          </a:prstGeom>
          <a:ln w="69850" cmpd="sng">
            <a:solidFill>
              <a:schemeClr val="accent3"/>
            </a:solidFill>
          </a:ln>
        </p:spPr>
      </p:pic>
      <p:sp>
        <p:nvSpPr>
          <p:cNvPr id="27" name="Circular Arrow 26"/>
          <p:cNvSpPr/>
          <p:nvPr/>
        </p:nvSpPr>
        <p:spPr>
          <a:xfrm rot="1260000">
            <a:off x="1955370" y="455246"/>
            <a:ext cx="3291840" cy="3017520"/>
          </a:xfrm>
          <a:prstGeom prst="circularArrow">
            <a:avLst>
              <a:gd name="adj1" fmla="val 12500"/>
              <a:gd name="adj2" fmla="val 1142319"/>
              <a:gd name="adj3" fmla="val 20457681"/>
              <a:gd name="adj4" fmla="val 13237699"/>
              <a:gd name="adj5" fmla="val 12500"/>
            </a:avLst>
          </a:prstGeom>
          <a:noFill/>
          <a:ln w="44450" cap="sq" cmpd="sng">
            <a:solidFill>
              <a:schemeClr val="accent1"/>
            </a:solidFill>
            <a:prstDash val="solid"/>
            <a:round/>
          </a:ln>
          <a:effectLst>
            <a:outerShdw blurRad="63500" dist="50800" dir="10800000" algn="ctr" rotWithShape="0">
              <a:schemeClr val="bg2">
                <a:lumMod val="90000"/>
                <a:alpha val="98000"/>
              </a:schemeClr>
            </a:outerShdw>
          </a:effectLst>
          <a:scene3d>
            <a:camera prst="orthographicFront">
              <a:rot lat="0" lon="0" rev="1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30" name="Rectangle 29"/>
          <p:cNvSpPr/>
          <p:nvPr/>
        </p:nvSpPr>
        <p:spPr>
          <a:xfrm>
            <a:off x="4960232" y="5445204"/>
            <a:ext cx="704039" cy="1107996"/>
          </a:xfrm>
          <a:prstGeom prst="rect">
            <a:avLst/>
          </a:prstGeom>
          <a:noFill/>
        </p:spPr>
        <p:txBody>
          <a:bodyPr wrap="none">
            <a:spAutoFit/>
          </a:bodyPr>
          <a:lstStyle/>
          <a:p>
            <a:pPr algn="ctr" fontAlgn="auto">
              <a:spcBef>
                <a:spcPts val="0"/>
              </a:spcBef>
              <a:spcAft>
                <a:spcPts val="0"/>
              </a:spcAft>
              <a:defRPr/>
            </a:pPr>
            <a:r>
              <a:rPr lang="en-US" sz="66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mn-lt"/>
              </a:rPr>
              <a:t>x</a:t>
            </a:r>
          </a:p>
        </p:txBody>
      </p:sp>
      <p:cxnSp>
        <p:nvCxnSpPr>
          <p:cNvPr id="32" name="Straight Arrow Connector 31"/>
          <p:cNvCxnSpPr/>
          <p:nvPr/>
        </p:nvCxnSpPr>
        <p:spPr>
          <a:xfrm rot="16200000" flipH="1">
            <a:off x="2781300" y="3543300"/>
            <a:ext cx="2209800" cy="2133600"/>
          </a:xfrm>
          <a:prstGeom prst="straightConnector1">
            <a:avLst/>
          </a:prstGeom>
          <a:ln w="76200" cap="sq" cmpd="sng">
            <a:prstDash val="dash"/>
            <a:tailEnd type="stealth" w="lg" len="lg"/>
          </a:ln>
          <a:effectLst>
            <a:outerShdw blurRad="50800" dist="50800" dir="10200000" sx="102000" sy="102000" algn="ctr" rotWithShape="0">
              <a:schemeClr val="tx1"/>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Espace réservé du contenu 2"/>
          <p:cNvSpPr>
            <a:spLocks noGrp="1"/>
          </p:cNvSpPr>
          <p:nvPr>
            <p:ph idx="1"/>
          </p:nvPr>
        </p:nvSpPr>
        <p:spPr>
          <a:xfrm>
            <a:off x="2300288" y="990600"/>
            <a:ext cx="6843712" cy="4724400"/>
          </a:xfrm>
        </p:spPr>
        <p:txBody>
          <a:bodyPr>
            <a:noAutofit/>
          </a:bodyPr>
          <a:lstStyle/>
          <a:p>
            <a:pPr marL="365760" indent="-256032" eaLnBrk="1" fontAlgn="auto" hangingPunct="1">
              <a:spcAft>
                <a:spcPts val="0"/>
              </a:spcAft>
              <a:buFont typeface="Wingdings 3"/>
              <a:buNone/>
              <a:defRPr/>
            </a:pPr>
            <a:r>
              <a:rPr lang="en-US" sz="2800" u="sng" dirty="0" smtClean="0">
                <a:solidFill>
                  <a:srgbClr val="595959"/>
                </a:solidFill>
              </a:rPr>
              <a:t>Active Collimator:</a:t>
            </a:r>
          </a:p>
          <a:p>
            <a:pPr marL="365760" indent="-256032" eaLnBrk="1" fontAlgn="auto" hangingPunct="1">
              <a:spcAft>
                <a:spcPts val="0"/>
              </a:spcAft>
              <a:buFont typeface="Wingdings 3"/>
              <a:buNone/>
              <a:defRPr/>
            </a:pPr>
            <a:endParaRPr lang="en-US" sz="1200" dirty="0" smtClean="0">
              <a:solidFill>
                <a:srgbClr val="595959"/>
              </a:solidFill>
            </a:endParaRPr>
          </a:p>
          <a:p>
            <a:pPr marL="365760" indent="-256032" eaLnBrk="1" fontAlgn="auto" hangingPunct="1">
              <a:spcAft>
                <a:spcPts val="0"/>
              </a:spcAft>
              <a:buClr>
                <a:schemeClr val="accent2"/>
              </a:buClr>
              <a:buFont typeface="Wingdings" pitchFamily="2" charset="2"/>
              <a:buChar char="Ø"/>
              <a:defRPr/>
            </a:pPr>
            <a:r>
              <a:rPr lang="en-US" sz="2400" dirty="0" smtClean="0">
                <a:solidFill>
                  <a:srgbClr val="595959"/>
                </a:solidFill>
              </a:rPr>
              <a:t>Parasitic Beam Test</a:t>
            </a:r>
            <a:endParaRPr lang="en-US" sz="900" dirty="0" smtClean="0">
              <a:solidFill>
                <a:srgbClr val="595959"/>
              </a:solidFill>
            </a:endParaRPr>
          </a:p>
          <a:p>
            <a:pPr marL="859536" lvl="2" eaLnBrk="1" fontAlgn="auto" hangingPunct="1">
              <a:spcAft>
                <a:spcPts val="0"/>
              </a:spcAft>
              <a:buFont typeface="Wingdings 2"/>
              <a:buChar char=""/>
              <a:defRPr/>
            </a:pPr>
            <a:r>
              <a:rPr lang="en-US" sz="2000" u="sng" dirty="0" smtClean="0">
                <a:solidFill>
                  <a:srgbClr val="595959"/>
                </a:solidFill>
              </a:rPr>
              <a:t>Goals</a:t>
            </a:r>
            <a:r>
              <a:rPr lang="en-US" sz="2000" dirty="0" smtClean="0">
                <a:solidFill>
                  <a:srgbClr val="595959"/>
                </a:solidFill>
              </a:rPr>
              <a:t>:</a:t>
            </a:r>
          </a:p>
          <a:p>
            <a:pPr lvl="3" eaLnBrk="1" fontAlgn="auto" hangingPunct="1">
              <a:spcAft>
                <a:spcPts val="0"/>
              </a:spcAft>
              <a:buClr>
                <a:schemeClr val="accent3"/>
              </a:buClr>
              <a:buSzPct val="65000"/>
              <a:buFont typeface="Wingdings" pitchFamily="2" charset="2"/>
              <a:buChar char="Ø"/>
              <a:defRPr/>
            </a:pPr>
            <a:r>
              <a:rPr lang="en-US" sz="1800" dirty="0" smtClean="0">
                <a:solidFill>
                  <a:srgbClr val="595959"/>
                </a:solidFill>
              </a:rPr>
              <a:t>Determine the bandwidth limits of the position readout (signal noise vs. bandwidth of the detector signals)</a:t>
            </a:r>
          </a:p>
          <a:p>
            <a:pPr lvl="4" eaLnBrk="1" fontAlgn="auto" hangingPunct="1">
              <a:spcAft>
                <a:spcPts val="0"/>
              </a:spcAft>
              <a:buClr>
                <a:schemeClr val="accent3"/>
              </a:buClr>
              <a:buSzPct val="65000"/>
              <a:buFont typeface="Wingdings" pitchFamily="2" charset="2"/>
              <a:buChar char="Ø"/>
              <a:defRPr/>
            </a:pPr>
            <a:r>
              <a:rPr lang="en-US" sz="1700" dirty="0" smtClean="0">
                <a:solidFill>
                  <a:srgbClr val="595959"/>
                </a:solidFill>
              </a:rPr>
              <a:t>Will be used to stabilize the photon beam position in Hall D using a controlled feedback loop to electron beam correctors up stream of the radiator</a:t>
            </a:r>
          </a:p>
        </p:txBody>
      </p:sp>
      <p:sp>
        <p:nvSpPr>
          <p:cNvPr id="52226" name="Espace réservé du numéro de diapositive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2D0A57B7-A5AA-4643-A91A-3AAF9B7931F8}" type="slidenum">
              <a:rPr lang="fr-CA"/>
              <a:pPr fontAlgn="base">
                <a:spcBef>
                  <a:spcPct val="0"/>
                </a:spcBef>
                <a:spcAft>
                  <a:spcPct val="0"/>
                </a:spcAft>
                <a:defRPr/>
              </a:pPr>
              <a:t>5</a:t>
            </a:fld>
            <a:endParaRPr lang="fr-CA"/>
          </a:p>
        </p:txBody>
      </p:sp>
      <p:sp>
        <p:nvSpPr>
          <p:cNvPr id="3076" name="Titre 1"/>
          <p:cNvSpPr>
            <a:spLocks noGrp="1"/>
          </p:cNvSpPr>
          <p:nvPr>
            <p:ph type="title"/>
          </p:nvPr>
        </p:nvSpPr>
        <p:spPr>
          <a:xfrm>
            <a:off x="381000" y="274638"/>
            <a:ext cx="8405813" cy="715962"/>
          </a:xfrm>
        </p:spPr>
        <p:txBody>
          <a:bodyPr>
            <a:noAutofit/>
          </a:bodyPr>
          <a:lstStyle/>
          <a:p>
            <a:pPr algn="ctr" eaLnBrk="1" fontAlgn="auto" hangingPunct="1">
              <a:spcAft>
                <a:spcPts val="0"/>
              </a:spcAft>
              <a:defRPr/>
            </a:pPr>
            <a:r>
              <a:rPr lang="en-US" sz="2800" b="0" i="1" dirty="0" smtClean="0">
                <a:solidFill>
                  <a:srgbClr val="595959">
                    <a:alpha val="55000"/>
                  </a:srgbClr>
                </a:solidFill>
                <a:effectLst>
                  <a:outerShdw blurRad="127000" dist="50800" dir="4200000" algn="tl" rotWithShape="0">
                    <a:schemeClr val="tx1">
                      <a:alpha val="45000"/>
                    </a:schemeClr>
                  </a:outerShdw>
                </a:effectLst>
              </a:rPr>
              <a:t>Beam Test in Hall B for Active Collimator</a:t>
            </a:r>
          </a:p>
        </p:txBody>
      </p:sp>
      <p:sp>
        <p:nvSpPr>
          <p:cNvPr id="52228" name="Espace réservé du pied de page 4"/>
          <p:cNvSpPr>
            <a:spLocks noGrp="1"/>
          </p:cNvSpPr>
          <p:nvPr>
            <p:ph type="ftr" sz="quarter" idx="11"/>
          </p:nvPr>
        </p:nvSpPr>
        <p:spPr bwMode="auto">
          <a:xfrm>
            <a:off x="4495800" y="6340475"/>
            <a:ext cx="4230688" cy="365125"/>
          </a:xfrm>
          <a:ln>
            <a:miter lim="800000"/>
            <a:headEnd/>
            <a:tailEnd/>
          </a:ln>
        </p:spPr>
        <p:txBody>
          <a:bodyPr wrap="square" lIns="91440" tIns="45720" rIns="91440" bIns="45720" numCol="1" anchorCtr="0" compatLnSpc="1">
            <a:prstTxWarp prst="textNoShape">
              <a:avLst/>
            </a:prstTxWarp>
          </a:bodyPr>
          <a:lstStyle/>
          <a:p>
            <a:pPr algn="ctr" fontAlgn="base">
              <a:spcBef>
                <a:spcPct val="0"/>
              </a:spcBef>
              <a:spcAft>
                <a:spcPct val="0"/>
              </a:spcAft>
              <a:defRPr/>
            </a:pPr>
            <a:r>
              <a:rPr lang="en-US" smtClean="0"/>
              <a:t>J. M</a:t>
            </a:r>
            <a:r>
              <a:rPr lang="en-US" u="sng" baseline="32000" smtClean="0"/>
              <a:t>c</a:t>
            </a:r>
            <a:r>
              <a:rPr lang="en-US" smtClean="0"/>
              <a:t>Intyre, GlueX collaboration meeting, JLab, Feb. 2-4, 2011</a:t>
            </a:r>
          </a:p>
        </p:txBody>
      </p:sp>
      <p:pic>
        <p:nvPicPr>
          <p:cNvPr id="52229" name="Picture 11" descr="Collimator-Closeup-in-Beam-Test-Setup2.jpg"/>
          <p:cNvPicPr>
            <a:picLocks noChangeAspect="1"/>
          </p:cNvPicPr>
          <p:nvPr/>
        </p:nvPicPr>
        <p:blipFill>
          <a:blip r:embed="rId3"/>
          <a:srcRect/>
          <a:stretch>
            <a:fillRect/>
          </a:stretch>
        </p:blipFill>
        <p:spPr bwMode="auto">
          <a:xfrm>
            <a:off x="152400" y="2667000"/>
            <a:ext cx="2971800" cy="2228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Espace réservé du contenu 2"/>
          <p:cNvSpPr>
            <a:spLocks noGrp="1"/>
          </p:cNvSpPr>
          <p:nvPr>
            <p:ph idx="1"/>
          </p:nvPr>
        </p:nvSpPr>
        <p:spPr>
          <a:xfrm>
            <a:off x="2300287" y="990600"/>
            <a:ext cx="6843713" cy="4724400"/>
          </a:xfrm>
        </p:spPr>
        <p:txBody>
          <a:bodyPr>
            <a:noAutofit/>
          </a:bodyPr>
          <a:lstStyle/>
          <a:p>
            <a:pPr marL="365760" indent="-256032" eaLnBrk="1" fontAlgn="auto" hangingPunct="1">
              <a:spcAft>
                <a:spcPts val="0"/>
              </a:spcAft>
              <a:buFont typeface="Wingdings 3"/>
              <a:buNone/>
              <a:defRPr/>
            </a:pPr>
            <a:r>
              <a:rPr lang="en-US" sz="2800" u="sng" dirty="0" smtClean="0">
                <a:solidFill>
                  <a:srgbClr val="595959"/>
                </a:solidFill>
              </a:rPr>
              <a:t>Active Collimator:</a:t>
            </a:r>
          </a:p>
          <a:p>
            <a:pPr marL="365760" indent="-256032" eaLnBrk="1" fontAlgn="auto" hangingPunct="1">
              <a:spcAft>
                <a:spcPts val="0"/>
              </a:spcAft>
              <a:buFont typeface="Wingdings 3"/>
              <a:buNone/>
              <a:defRPr/>
            </a:pPr>
            <a:endParaRPr lang="en-US" sz="1200" dirty="0" smtClean="0">
              <a:solidFill>
                <a:srgbClr val="595959"/>
              </a:solidFill>
            </a:endParaRPr>
          </a:p>
          <a:p>
            <a:pPr marL="365760" indent="-256032" eaLnBrk="1" fontAlgn="auto" hangingPunct="1">
              <a:spcAft>
                <a:spcPts val="0"/>
              </a:spcAft>
              <a:buClr>
                <a:schemeClr val="accent2"/>
              </a:buClr>
              <a:buFont typeface="Wingdings" pitchFamily="2" charset="2"/>
              <a:buChar char="Ø"/>
              <a:defRPr/>
            </a:pPr>
            <a:r>
              <a:rPr lang="en-US" sz="2400" dirty="0" smtClean="0">
                <a:solidFill>
                  <a:srgbClr val="595959"/>
                </a:solidFill>
              </a:rPr>
              <a:t>Parasitic Beam Test</a:t>
            </a:r>
            <a:endParaRPr lang="en-US" sz="900" dirty="0" smtClean="0">
              <a:solidFill>
                <a:srgbClr val="595959"/>
              </a:solidFill>
            </a:endParaRPr>
          </a:p>
          <a:p>
            <a:pPr marL="859536" lvl="2" eaLnBrk="1" fontAlgn="auto" hangingPunct="1">
              <a:spcAft>
                <a:spcPts val="0"/>
              </a:spcAft>
              <a:buFont typeface="Wingdings 2"/>
              <a:buChar char=""/>
              <a:defRPr/>
            </a:pPr>
            <a:r>
              <a:rPr lang="en-US" sz="2000" u="sng" dirty="0" smtClean="0">
                <a:solidFill>
                  <a:srgbClr val="595959"/>
                </a:solidFill>
              </a:rPr>
              <a:t>Goals</a:t>
            </a:r>
            <a:r>
              <a:rPr lang="en-US" sz="2000" dirty="0" smtClean="0">
                <a:solidFill>
                  <a:srgbClr val="595959"/>
                </a:solidFill>
              </a:rPr>
              <a:t>:</a:t>
            </a:r>
          </a:p>
          <a:p>
            <a:pPr lvl="3" eaLnBrk="1" fontAlgn="auto" hangingPunct="1">
              <a:spcAft>
                <a:spcPts val="0"/>
              </a:spcAft>
              <a:buClr>
                <a:schemeClr val="accent3"/>
              </a:buClr>
              <a:buSzPct val="65000"/>
              <a:buFont typeface="Wingdings" pitchFamily="2" charset="2"/>
              <a:buChar char="Ø"/>
              <a:defRPr/>
            </a:pPr>
            <a:r>
              <a:rPr lang="en-US" sz="1800" dirty="0" smtClean="0">
                <a:solidFill>
                  <a:srgbClr val="595959"/>
                </a:solidFill>
              </a:rPr>
              <a:t>Confirm anomalies in the 2007 beam test were correctly diagnosed and remedied successfully</a:t>
            </a:r>
          </a:p>
          <a:p>
            <a:pPr lvl="4" eaLnBrk="1" fontAlgn="auto" hangingPunct="1">
              <a:spcAft>
                <a:spcPts val="0"/>
              </a:spcAft>
              <a:buClr>
                <a:schemeClr val="accent3"/>
              </a:buClr>
              <a:buSzPct val="65000"/>
              <a:buFont typeface="Wingdings" pitchFamily="2" charset="2"/>
              <a:buChar char="Ø"/>
              <a:defRPr/>
            </a:pPr>
            <a:r>
              <a:rPr lang="en-US" b="1" dirty="0" smtClean="0">
                <a:solidFill>
                  <a:srgbClr val="595959"/>
                </a:solidFill>
              </a:rPr>
              <a:t>Larger than predicted currents</a:t>
            </a:r>
            <a:r>
              <a:rPr lang="en-US" dirty="0" smtClean="0">
                <a:solidFill>
                  <a:srgbClr val="595959"/>
                </a:solidFill>
              </a:rPr>
              <a:t>  (</a:t>
            </a:r>
            <a:r>
              <a:rPr lang="en-US" sz="1600" dirty="0" smtClean="0">
                <a:solidFill>
                  <a:srgbClr val="595959"/>
                </a:solidFill>
              </a:rPr>
              <a:t>Good thing</a:t>
            </a:r>
            <a:r>
              <a:rPr lang="en-US" dirty="0" smtClean="0">
                <a:solidFill>
                  <a:srgbClr val="595959"/>
                </a:solidFill>
              </a:rPr>
              <a:t>)</a:t>
            </a:r>
          </a:p>
          <a:p>
            <a:pPr lvl="4" eaLnBrk="1" fontAlgn="auto" hangingPunct="1">
              <a:spcAft>
                <a:spcPts val="0"/>
              </a:spcAft>
              <a:buClr>
                <a:schemeClr val="accent3"/>
              </a:buClr>
              <a:buSzPct val="65000"/>
              <a:buFont typeface="Wingdings 2"/>
              <a:buNone/>
              <a:defRPr/>
            </a:pPr>
            <a:r>
              <a:rPr lang="en-US" sz="1400" dirty="0" smtClean="0">
                <a:solidFill>
                  <a:srgbClr val="595959"/>
                </a:solidFill>
              </a:rPr>
              <a:t>	(By Geant3 simulation)</a:t>
            </a:r>
            <a:endParaRPr lang="en-US" sz="1600" dirty="0" smtClean="0">
              <a:solidFill>
                <a:srgbClr val="595959"/>
              </a:solidFill>
            </a:endParaRPr>
          </a:p>
          <a:p>
            <a:pPr lvl="5">
              <a:buSzPct val="65000"/>
              <a:buFont typeface="Wingdings" pitchFamily="2" charset="2"/>
              <a:buChar char="Ø"/>
              <a:defRPr/>
            </a:pPr>
            <a:r>
              <a:rPr lang="en-US" sz="1400" dirty="0" smtClean="0">
                <a:solidFill>
                  <a:srgbClr val="595959"/>
                </a:solidFill>
              </a:rPr>
              <a:t>Factor of 3.5 higher</a:t>
            </a:r>
          </a:p>
          <a:p>
            <a:pPr lvl="5">
              <a:buSzPct val="65000"/>
              <a:buFont typeface="Wingdings" pitchFamily="2" charset="2"/>
              <a:buChar char="Ø"/>
              <a:defRPr/>
            </a:pPr>
            <a:r>
              <a:rPr lang="en-US" sz="1400" dirty="0" smtClean="0">
                <a:solidFill>
                  <a:srgbClr val="595959"/>
                </a:solidFill>
              </a:rPr>
              <a:t>Geant3 result was sensitive to the lower cutoff on the energy of the shower particles and deltas in the simulation</a:t>
            </a:r>
          </a:p>
          <a:p>
            <a:pPr lvl="5">
              <a:buSzPct val="65000"/>
              <a:buFont typeface="Wingdings" pitchFamily="2" charset="2"/>
              <a:buChar char="Ø"/>
              <a:defRPr/>
            </a:pPr>
            <a:r>
              <a:rPr lang="en-US" sz="1400" dirty="0" smtClean="0">
                <a:solidFill>
                  <a:srgbClr val="595959"/>
                </a:solidFill>
              </a:rPr>
              <a:t>The P.E.E. that dominates photon absorption at energies &lt; 100 keV is a complex Z-dependent function of energy that is described in an average way by Geant3</a:t>
            </a:r>
          </a:p>
        </p:txBody>
      </p:sp>
      <p:sp>
        <p:nvSpPr>
          <p:cNvPr id="54274" name="Espace réservé du numéro de diapositive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6B992440-DEF2-4767-A084-6F3DE0E18A7C}" type="slidenum">
              <a:rPr lang="fr-CA"/>
              <a:pPr fontAlgn="base">
                <a:spcBef>
                  <a:spcPct val="0"/>
                </a:spcBef>
                <a:spcAft>
                  <a:spcPct val="0"/>
                </a:spcAft>
                <a:defRPr/>
              </a:pPr>
              <a:t>6</a:t>
            </a:fld>
            <a:endParaRPr lang="fr-CA"/>
          </a:p>
        </p:txBody>
      </p:sp>
      <p:sp>
        <p:nvSpPr>
          <p:cNvPr id="3076" name="Titre 1"/>
          <p:cNvSpPr>
            <a:spLocks noGrp="1"/>
          </p:cNvSpPr>
          <p:nvPr>
            <p:ph type="title"/>
          </p:nvPr>
        </p:nvSpPr>
        <p:spPr>
          <a:xfrm>
            <a:off x="381000" y="274638"/>
            <a:ext cx="8405813" cy="715962"/>
          </a:xfrm>
        </p:spPr>
        <p:txBody>
          <a:bodyPr>
            <a:noAutofit/>
          </a:bodyPr>
          <a:lstStyle/>
          <a:p>
            <a:pPr algn="ctr" eaLnBrk="1" fontAlgn="auto" hangingPunct="1">
              <a:spcAft>
                <a:spcPts val="0"/>
              </a:spcAft>
              <a:defRPr/>
            </a:pPr>
            <a:r>
              <a:rPr lang="en-US" sz="2800" b="0" i="1" dirty="0" smtClean="0">
                <a:solidFill>
                  <a:srgbClr val="595959">
                    <a:alpha val="55000"/>
                  </a:srgbClr>
                </a:solidFill>
                <a:effectLst>
                  <a:outerShdw blurRad="127000" dist="50800" dir="4200000" algn="tl" rotWithShape="0">
                    <a:schemeClr val="tx1">
                      <a:alpha val="45000"/>
                    </a:schemeClr>
                  </a:outerShdw>
                </a:effectLst>
              </a:rPr>
              <a:t>Beam Test in Hall B for Active Collimator</a:t>
            </a:r>
          </a:p>
        </p:txBody>
      </p:sp>
      <p:sp>
        <p:nvSpPr>
          <p:cNvPr id="54276" name="Espace réservé du pied de page 4"/>
          <p:cNvSpPr>
            <a:spLocks noGrp="1"/>
          </p:cNvSpPr>
          <p:nvPr>
            <p:ph type="ftr" sz="quarter" idx="11"/>
          </p:nvPr>
        </p:nvSpPr>
        <p:spPr bwMode="auto">
          <a:xfrm>
            <a:off x="4495800" y="6340475"/>
            <a:ext cx="4230688" cy="365125"/>
          </a:xfrm>
          <a:ln>
            <a:miter lim="800000"/>
            <a:headEnd/>
            <a:tailEnd/>
          </a:ln>
        </p:spPr>
        <p:txBody>
          <a:bodyPr wrap="square" lIns="91440" tIns="45720" rIns="91440" bIns="45720" numCol="1" anchorCtr="0" compatLnSpc="1">
            <a:prstTxWarp prst="textNoShape">
              <a:avLst/>
            </a:prstTxWarp>
          </a:bodyPr>
          <a:lstStyle/>
          <a:p>
            <a:pPr algn="ctr" fontAlgn="base">
              <a:spcBef>
                <a:spcPct val="0"/>
              </a:spcBef>
              <a:spcAft>
                <a:spcPct val="0"/>
              </a:spcAft>
              <a:defRPr/>
            </a:pPr>
            <a:r>
              <a:rPr lang="en-US" smtClean="0"/>
              <a:t>J. M</a:t>
            </a:r>
            <a:r>
              <a:rPr lang="en-US" u="sng" baseline="32000" smtClean="0"/>
              <a:t>c</a:t>
            </a:r>
            <a:r>
              <a:rPr lang="en-US" smtClean="0"/>
              <a:t>Intyre, GlueX collaboration meeting, JLab, Feb. 2-4, 2011</a:t>
            </a:r>
          </a:p>
        </p:txBody>
      </p:sp>
      <p:pic>
        <p:nvPicPr>
          <p:cNvPr id="54277" name="Picture 11" descr="Collimator-Closeup-in-Beam-Test-Setup2.jpg"/>
          <p:cNvPicPr>
            <a:picLocks noChangeAspect="1"/>
          </p:cNvPicPr>
          <p:nvPr/>
        </p:nvPicPr>
        <p:blipFill>
          <a:blip r:embed="rId3"/>
          <a:srcRect/>
          <a:stretch>
            <a:fillRect/>
          </a:stretch>
        </p:blipFill>
        <p:spPr bwMode="auto">
          <a:xfrm>
            <a:off x="152400" y="2667000"/>
            <a:ext cx="2971800" cy="2228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Espace réservé du contenu 2"/>
          <p:cNvSpPr>
            <a:spLocks noGrp="1"/>
          </p:cNvSpPr>
          <p:nvPr>
            <p:ph idx="1"/>
          </p:nvPr>
        </p:nvSpPr>
        <p:spPr>
          <a:xfrm>
            <a:off x="2300287" y="990600"/>
            <a:ext cx="6843713" cy="5334000"/>
          </a:xfrm>
        </p:spPr>
        <p:txBody>
          <a:bodyPr>
            <a:noAutofit/>
          </a:bodyPr>
          <a:lstStyle/>
          <a:p>
            <a:pPr marL="365760" indent="-256032" eaLnBrk="1" fontAlgn="auto" hangingPunct="1">
              <a:spcAft>
                <a:spcPts val="0"/>
              </a:spcAft>
              <a:buFont typeface="Wingdings 3"/>
              <a:buNone/>
              <a:defRPr/>
            </a:pPr>
            <a:r>
              <a:rPr lang="en-US" sz="2800" u="sng" dirty="0" smtClean="0">
                <a:solidFill>
                  <a:srgbClr val="595959"/>
                </a:solidFill>
              </a:rPr>
              <a:t>Active Collimator:</a:t>
            </a:r>
          </a:p>
          <a:p>
            <a:pPr marL="365760" indent="-256032" eaLnBrk="1" fontAlgn="auto" hangingPunct="1">
              <a:spcAft>
                <a:spcPts val="0"/>
              </a:spcAft>
              <a:buFont typeface="Wingdings 3"/>
              <a:buNone/>
              <a:defRPr/>
            </a:pPr>
            <a:endParaRPr lang="en-US" sz="1200" dirty="0" smtClean="0">
              <a:solidFill>
                <a:srgbClr val="595959"/>
              </a:solidFill>
            </a:endParaRPr>
          </a:p>
          <a:p>
            <a:pPr marL="365760" indent="-256032" eaLnBrk="1" fontAlgn="auto" hangingPunct="1">
              <a:spcAft>
                <a:spcPts val="0"/>
              </a:spcAft>
              <a:buClr>
                <a:schemeClr val="accent2"/>
              </a:buClr>
              <a:buFont typeface="Wingdings" pitchFamily="2" charset="2"/>
              <a:buChar char="Ø"/>
              <a:defRPr/>
            </a:pPr>
            <a:r>
              <a:rPr lang="en-US" sz="2400" dirty="0" smtClean="0">
                <a:solidFill>
                  <a:srgbClr val="595959"/>
                </a:solidFill>
              </a:rPr>
              <a:t>Parasitic Beam Test</a:t>
            </a:r>
            <a:endParaRPr lang="en-US" sz="900" dirty="0" smtClean="0">
              <a:solidFill>
                <a:srgbClr val="595959"/>
              </a:solidFill>
            </a:endParaRPr>
          </a:p>
          <a:p>
            <a:pPr marL="859536" lvl="2" eaLnBrk="1" fontAlgn="auto" hangingPunct="1">
              <a:spcAft>
                <a:spcPts val="0"/>
              </a:spcAft>
              <a:buFont typeface="Wingdings 2"/>
              <a:buChar char=""/>
              <a:defRPr/>
            </a:pPr>
            <a:r>
              <a:rPr lang="en-US" sz="2000" u="sng" dirty="0" smtClean="0">
                <a:solidFill>
                  <a:srgbClr val="595959"/>
                </a:solidFill>
              </a:rPr>
              <a:t>Goals</a:t>
            </a:r>
            <a:r>
              <a:rPr lang="en-US" sz="2000" dirty="0" smtClean="0">
                <a:solidFill>
                  <a:srgbClr val="595959"/>
                </a:solidFill>
              </a:rPr>
              <a:t>:</a:t>
            </a:r>
          </a:p>
          <a:p>
            <a:pPr lvl="3" eaLnBrk="1" fontAlgn="auto" hangingPunct="1">
              <a:spcAft>
                <a:spcPts val="0"/>
              </a:spcAft>
              <a:buClr>
                <a:schemeClr val="accent3"/>
              </a:buClr>
              <a:buSzPct val="65000"/>
              <a:buFont typeface="Wingdings" pitchFamily="2" charset="2"/>
              <a:buChar char="Ø"/>
              <a:defRPr/>
            </a:pPr>
            <a:r>
              <a:rPr lang="en-US" sz="1800" dirty="0" smtClean="0">
                <a:solidFill>
                  <a:srgbClr val="595959"/>
                </a:solidFill>
              </a:rPr>
              <a:t>Confirm anomalies in the 2007 beam test were correctly diagnosed and remedied successfully</a:t>
            </a:r>
          </a:p>
          <a:p>
            <a:pPr lvl="4" eaLnBrk="1" fontAlgn="auto" hangingPunct="1">
              <a:spcAft>
                <a:spcPts val="0"/>
              </a:spcAft>
              <a:buClr>
                <a:schemeClr val="accent3"/>
              </a:buClr>
              <a:buSzPct val="65000"/>
              <a:buFont typeface="Wingdings" pitchFamily="2" charset="2"/>
              <a:buChar char="Ø"/>
              <a:defRPr/>
            </a:pPr>
            <a:r>
              <a:rPr lang="en-US" b="1" dirty="0" smtClean="0">
                <a:solidFill>
                  <a:srgbClr val="595959"/>
                </a:solidFill>
              </a:rPr>
              <a:t>Cross-talk </a:t>
            </a:r>
          </a:p>
          <a:p>
            <a:pPr lvl="5">
              <a:buSzPct val="65000"/>
              <a:buFont typeface="Wingdings" pitchFamily="2" charset="2"/>
              <a:buChar char="Ø"/>
              <a:defRPr/>
            </a:pPr>
            <a:r>
              <a:rPr lang="en-US" sz="1600" dirty="0" smtClean="0">
                <a:solidFill>
                  <a:srgbClr val="595959"/>
                </a:solidFill>
              </a:rPr>
              <a:t>Relatively large response on inner wedge when the photon beam interacts in the outer wedge</a:t>
            </a:r>
          </a:p>
          <a:p>
            <a:pPr lvl="5">
              <a:buSzPct val="65000"/>
              <a:buFont typeface="Wingdings 2"/>
              <a:buNone/>
              <a:defRPr/>
            </a:pPr>
            <a:r>
              <a:rPr lang="en-US" sz="1600" dirty="0" smtClean="0">
                <a:solidFill>
                  <a:srgbClr val="595959"/>
                </a:solidFill>
              </a:rPr>
              <a:t>	 </a:t>
            </a:r>
            <a:r>
              <a:rPr lang="en-US" sz="1400" b="1" dirty="0" smtClean="0">
                <a:solidFill>
                  <a:schemeClr val="accent3"/>
                </a:solidFill>
              </a:rPr>
              <a:t>(peaks at 15.5cm &amp; 22.0cm) </a:t>
            </a:r>
            <a:endParaRPr lang="en-US" sz="1600" b="1" dirty="0" smtClean="0">
              <a:solidFill>
                <a:schemeClr val="accent3"/>
              </a:solidFill>
            </a:endParaRPr>
          </a:p>
          <a:p>
            <a:pPr lvl="5">
              <a:buSzPct val="65000"/>
              <a:buFont typeface="Wingdings" pitchFamily="2" charset="2"/>
              <a:buChar char="Ø"/>
              <a:defRPr/>
            </a:pPr>
            <a:r>
              <a:rPr lang="en-US" sz="1600" dirty="0" smtClean="0">
                <a:solidFill>
                  <a:srgbClr val="595959"/>
                </a:solidFill>
              </a:rPr>
              <a:t>Simulation &lt; 5% of peak current vs. ~ 25% during beam test</a:t>
            </a:r>
          </a:p>
          <a:p>
            <a:pPr lvl="5">
              <a:buSzPct val="65000"/>
              <a:buFont typeface="Wingdings" pitchFamily="2" charset="2"/>
              <a:buChar char="Ø"/>
              <a:defRPr/>
            </a:pPr>
            <a:r>
              <a:rPr lang="en-US" sz="1600" i="1" dirty="0" smtClean="0">
                <a:solidFill>
                  <a:srgbClr val="595959"/>
                </a:solidFill>
                <a:effectLst>
                  <a:outerShdw blurRad="38100" dist="38100" dir="2700000" algn="tl">
                    <a:srgbClr val="000000">
                      <a:alpha val="43137"/>
                    </a:srgbClr>
                  </a:outerShdw>
                </a:effectLst>
              </a:rPr>
              <a:t>Possibility </a:t>
            </a:r>
            <a:r>
              <a:rPr lang="en-US" sz="1600" dirty="0" smtClean="0">
                <a:solidFill>
                  <a:srgbClr val="595959"/>
                </a:solidFill>
              </a:rPr>
              <a:t>that the photon beam directed on the wedge not being readout caused charges to built up to a high voltage . Surface leakage currents drained the charge along the insulator to the nearest path to ground (which was through the adjacent wedge connected to the readout).</a:t>
            </a:r>
          </a:p>
        </p:txBody>
      </p:sp>
      <p:sp>
        <p:nvSpPr>
          <p:cNvPr id="56322" name="Espace réservé du numéro de diapositive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3E697330-5F42-4C53-8230-526AC0E00924}" type="slidenum">
              <a:rPr lang="fr-CA"/>
              <a:pPr fontAlgn="base">
                <a:spcBef>
                  <a:spcPct val="0"/>
                </a:spcBef>
                <a:spcAft>
                  <a:spcPct val="0"/>
                </a:spcAft>
                <a:defRPr/>
              </a:pPr>
              <a:t>7</a:t>
            </a:fld>
            <a:endParaRPr lang="fr-CA"/>
          </a:p>
        </p:txBody>
      </p:sp>
      <p:sp>
        <p:nvSpPr>
          <p:cNvPr id="3076" name="Titre 1"/>
          <p:cNvSpPr>
            <a:spLocks noGrp="1"/>
          </p:cNvSpPr>
          <p:nvPr>
            <p:ph type="title"/>
          </p:nvPr>
        </p:nvSpPr>
        <p:spPr>
          <a:xfrm>
            <a:off x="381000" y="274638"/>
            <a:ext cx="8405813" cy="715962"/>
          </a:xfrm>
        </p:spPr>
        <p:txBody>
          <a:bodyPr>
            <a:noAutofit/>
          </a:bodyPr>
          <a:lstStyle/>
          <a:p>
            <a:pPr algn="ctr" eaLnBrk="1" fontAlgn="auto" hangingPunct="1">
              <a:spcAft>
                <a:spcPts val="0"/>
              </a:spcAft>
              <a:defRPr/>
            </a:pPr>
            <a:r>
              <a:rPr lang="en-US" sz="2800" b="0" i="1" dirty="0" smtClean="0">
                <a:solidFill>
                  <a:srgbClr val="595959">
                    <a:alpha val="55000"/>
                  </a:srgbClr>
                </a:solidFill>
                <a:effectLst>
                  <a:outerShdw blurRad="127000" dist="50800" dir="4200000" algn="tl" rotWithShape="0">
                    <a:schemeClr val="tx1">
                      <a:alpha val="45000"/>
                    </a:schemeClr>
                  </a:outerShdw>
                </a:effectLst>
              </a:rPr>
              <a:t>Beam Test in Hall B for Active Collimator</a:t>
            </a:r>
          </a:p>
        </p:txBody>
      </p:sp>
      <p:sp>
        <p:nvSpPr>
          <p:cNvPr id="56324" name="Espace réservé du pied de page 4"/>
          <p:cNvSpPr>
            <a:spLocks noGrp="1"/>
          </p:cNvSpPr>
          <p:nvPr>
            <p:ph type="ftr" sz="quarter" idx="11"/>
          </p:nvPr>
        </p:nvSpPr>
        <p:spPr bwMode="auto">
          <a:xfrm>
            <a:off x="4495800" y="6340475"/>
            <a:ext cx="4230688" cy="365125"/>
          </a:xfrm>
          <a:ln>
            <a:miter lim="800000"/>
            <a:headEnd/>
            <a:tailEnd/>
          </a:ln>
        </p:spPr>
        <p:txBody>
          <a:bodyPr wrap="square" lIns="91440" tIns="45720" rIns="91440" bIns="45720" numCol="1" anchorCtr="0" compatLnSpc="1">
            <a:prstTxWarp prst="textNoShape">
              <a:avLst/>
            </a:prstTxWarp>
          </a:bodyPr>
          <a:lstStyle/>
          <a:p>
            <a:pPr algn="ctr" fontAlgn="base">
              <a:spcBef>
                <a:spcPct val="0"/>
              </a:spcBef>
              <a:spcAft>
                <a:spcPct val="0"/>
              </a:spcAft>
              <a:defRPr/>
            </a:pPr>
            <a:r>
              <a:rPr lang="en-US" smtClean="0"/>
              <a:t>J. M</a:t>
            </a:r>
            <a:r>
              <a:rPr lang="en-US" u="sng" baseline="32000" smtClean="0"/>
              <a:t>c</a:t>
            </a:r>
            <a:r>
              <a:rPr lang="en-US" smtClean="0"/>
              <a:t>Intyre, GlueX collaboration meeting, JLab, Feb. 2-4, 2011</a:t>
            </a:r>
          </a:p>
        </p:txBody>
      </p:sp>
      <p:pic>
        <p:nvPicPr>
          <p:cNvPr id="56325" name="Picture 6" descr="Inner-Wedges.png"/>
          <p:cNvPicPr>
            <a:picLocks noChangeAspect="1"/>
          </p:cNvPicPr>
          <p:nvPr/>
        </p:nvPicPr>
        <p:blipFill>
          <a:blip r:embed="rId3"/>
          <a:srcRect/>
          <a:stretch>
            <a:fillRect/>
          </a:stretch>
        </p:blipFill>
        <p:spPr bwMode="auto">
          <a:xfrm>
            <a:off x="76200" y="3048000"/>
            <a:ext cx="3295650" cy="3048000"/>
          </a:xfrm>
          <a:prstGeom prst="rect">
            <a:avLst/>
          </a:prstGeom>
          <a:noFill/>
          <a:ln w="9525">
            <a:noFill/>
            <a:miter lim="800000"/>
            <a:headEnd/>
            <a:tailEnd/>
          </a:ln>
        </p:spPr>
      </p:pic>
      <p:sp>
        <p:nvSpPr>
          <p:cNvPr id="10" name="Down Arrow 9"/>
          <p:cNvSpPr/>
          <p:nvPr/>
        </p:nvSpPr>
        <p:spPr>
          <a:xfrm rot="1800000">
            <a:off x="2651125" y="4398963"/>
            <a:ext cx="228600" cy="547687"/>
          </a:xfrm>
          <a:prstGeom prst="downArrow">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Down Arrow 10"/>
          <p:cNvSpPr/>
          <p:nvPr/>
        </p:nvSpPr>
        <p:spPr>
          <a:xfrm rot="-1800000">
            <a:off x="1060450" y="4398963"/>
            <a:ext cx="228600" cy="547687"/>
          </a:xfrm>
          <a:prstGeom prst="downArrow">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Espace réservé du contenu 2"/>
          <p:cNvSpPr>
            <a:spLocks noGrp="1"/>
          </p:cNvSpPr>
          <p:nvPr>
            <p:ph idx="1"/>
          </p:nvPr>
        </p:nvSpPr>
        <p:spPr>
          <a:xfrm>
            <a:off x="2300287" y="990600"/>
            <a:ext cx="6843713" cy="5257800"/>
          </a:xfrm>
        </p:spPr>
        <p:txBody>
          <a:bodyPr>
            <a:noAutofit/>
          </a:bodyPr>
          <a:lstStyle/>
          <a:p>
            <a:pPr marL="365760" indent="-256032" eaLnBrk="1" fontAlgn="auto" hangingPunct="1">
              <a:spcAft>
                <a:spcPts val="0"/>
              </a:spcAft>
              <a:buFont typeface="Wingdings 3"/>
              <a:buNone/>
              <a:defRPr/>
            </a:pPr>
            <a:r>
              <a:rPr lang="en-US" sz="2800" u="sng" dirty="0" smtClean="0">
                <a:solidFill>
                  <a:srgbClr val="595959"/>
                </a:solidFill>
              </a:rPr>
              <a:t>Active Collimator:</a:t>
            </a:r>
          </a:p>
          <a:p>
            <a:pPr marL="365760" indent="-256032" eaLnBrk="1" fontAlgn="auto" hangingPunct="1">
              <a:spcAft>
                <a:spcPts val="0"/>
              </a:spcAft>
              <a:buFont typeface="Wingdings 3"/>
              <a:buNone/>
              <a:defRPr/>
            </a:pPr>
            <a:endParaRPr lang="en-US" sz="1200" dirty="0" smtClean="0">
              <a:solidFill>
                <a:srgbClr val="595959"/>
              </a:solidFill>
            </a:endParaRPr>
          </a:p>
          <a:p>
            <a:pPr marL="365760" indent="-256032" eaLnBrk="1" fontAlgn="auto" hangingPunct="1">
              <a:spcAft>
                <a:spcPts val="0"/>
              </a:spcAft>
              <a:buClr>
                <a:schemeClr val="accent2"/>
              </a:buClr>
              <a:buFont typeface="Wingdings" pitchFamily="2" charset="2"/>
              <a:buChar char="Ø"/>
              <a:defRPr/>
            </a:pPr>
            <a:r>
              <a:rPr lang="en-US" sz="2400" dirty="0" smtClean="0">
                <a:solidFill>
                  <a:srgbClr val="595959"/>
                </a:solidFill>
              </a:rPr>
              <a:t>Parasitic Beam Test</a:t>
            </a:r>
            <a:endParaRPr lang="en-US" sz="900" dirty="0" smtClean="0">
              <a:solidFill>
                <a:srgbClr val="595959"/>
              </a:solidFill>
            </a:endParaRPr>
          </a:p>
          <a:p>
            <a:pPr marL="859536" lvl="2" eaLnBrk="1" fontAlgn="auto" hangingPunct="1">
              <a:spcAft>
                <a:spcPts val="0"/>
              </a:spcAft>
              <a:buFont typeface="Wingdings 2"/>
              <a:buChar char=""/>
              <a:defRPr/>
            </a:pPr>
            <a:r>
              <a:rPr lang="en-US" sz="2000" u="sng" dirty="0" smtClean="0">
                <a:solidFill>
                  <a:srgbClr val="595959"/>
                </a:solidFill>
              </a:rPr>
              <a:t>Goals</a:t>
            </a:r>
            <a:r>
              <a:rPr lang="en-US" sz="2000" dirty="0" smtClean="0">
                <a:solidFill>
                  <a:srgbClr val="595959"/>
                </a:solidFill>
              </a:rPr>
              <a:t>:</a:t>
            </a:r>
          </a:p>
          <a:p>
            <a:pPr lvl="3" eaLnBrk="1" fontAlgn="auto" hangingPunct="1">
              <a:spcAft>
                <a:spcPts val="0"/>
              </a:spcAft>
              <a:buClr>
                <a:schemeClr val="accent3"/>
              </a:buClr>
              <a:buSzPct val="65000"/>
              <a:buFont typeface="Wingdings" pitchFamily="2" charset="2"/>
              <a:buChar char="Ø"/>
              <a:defRPr/>
            </a:pPr>
            <a:r>
              <a:rPr lang="en-US" sz="1800" dirty="0" smtClean="0">
                <a:solidFill>
                  <a:srgbClr val="595959"/>
                </a:solidFill>
              </a:rPr>
              <a:t>Confirm anomalies in the 2007 beam test were correctly diagnosed and remedied successfully</a:t>
            </a:r>
          </a:p>
          <a:p>
            <a:pPr lvl="4" eaLnBrk="1" fontAlgn="auto" hangingPunct="1">
              <a:spcAft>
                <a:spcPts val="0"/>
              </a:spcAft>
              <a:buClr>
                <a:schemeClr val="accent3"/>
              </a:buClr>
              <a:buSzPct val="65000"/>
              <a:buFont typeface="Wingdings" pitchFamily="2" charset="2"/>
              <a:buChar char="Ø"/>
              <a:defRPr/>
            </a:pPr>
            <a:r>
              <a:rPr lang="en-US" b="1" dirty="0" smtClean="0">
                <a:solidFill>
                  <a:srgbClr val="595959"/>
                </a:solidFill>
              </a:rPr>
              <a:t>Middle Peaks </a:t>
            </a:r>
            <a:r>
              <a:rPr lang="en-US" sz="1600" dirty="0" smtClean="0">
                <a:solidFill>
                  <a:srgbClr val="595959"/>
                </a:solidFill>
              </a:rPr>
              <a:t>(Remedy: Use of 90</a:t>
            </a:r>
            <a:r>
              <a:rPr lang="en-US" sz="1600" baseline="30000" dirty="0" smtClean="0">
                <a:solidFill>
                  <a:srgbClr val="595959"/>
                </a:solidFill>
              </a:rPr>
              <a:t>o</a:t>
            </a:r>
            <a:r>
              <a:rPr lang="en-US" sz="1600" dirty="0" smtClean="0">
                <a:solidFill>
                  <a:srgbClr val="595959"/>
                </a:solidFill>
              </a:rPr>
              <a:t> Connectors) </a:t>
            </a:r>
            <a:endParaRPr lang="en-US" dirty="0" smtClean="0">
              <a:solidFill>
                <a:srgbClr val="595959"/>
              </a:solidFill>
            </a:endParaRPr>
          </a:p>
          <a:p>
            <a:pPr lvl="5">
              <a:buSzPct val="65000"/>
              <a:buFont typeface="Wingdings" pitchFamily="2" charset="2"/>
              <a:buChar char="Ø"/>
              <a:defRPr/>
            </a:pPr>
            <a:r>
              <a:rPr lang="en-US" sz="1600" dirty="0" smtClean="0">
                <a:solidFill>
                  <a:srgbClr val="595959"/>
                </a:solidFill>
              </a:rPr>
              <a:t>Peaks seen at </a:t>
            </a:r>
            <a:r>
              <a:rPr lang="en-US" sz="1600" b="1" dirty="0" smtClean="0">
                <a:solidFill>
                  <a:schemeClr val="accent3"/>
                </a:solidFill>
              </a:rPr>
              <a:t>16.5cm &amp; 21.0cm </a:t>
            </a:r>
            <a:r>
              <a:rPr lang="en-US" sz="1600" dirty="0" smtClean="0">
                <a:solidFill>
                  <a:srgbClr val="595959"/>
                </a:solidFill>
              </a:rPr>
              <a:t>on both the inner and outer wedge readouts</a:t>
            </a:r>
            <a:endParaRPr lang="en-US" sz="1600" b="1" dirty="0" smtClean="0">
              <a:solidFill>
                <a:schemeClr val="accent3"/>
              </a:solidFill>
            </a:endParaRPr>
          </a:p>
          <a:p>
            <a:pPr lvl="5">
              <a:buSzPct val="65000"/>
              <a:buFont typeface="Wingdings" pitchFamily="2" charset="2"/>
              <a:buChar char="Ø"/>
              <a:defRPr/>
            </a:pPr>
            <a:r>
              <a:rPr lang="en-US" sz="1600" i="1" dirty="0" smtClean="0">
                <a:solidFill>
                  <a:srgbClr val="595959"/>
                </a:solidFill>
                <a:effectLst>
                  <a:outerShdw blurRad="38100" dist="38100" dir="2700000" algn="tl">
                    <a:srgbClr val="000000">
                      <a:alpha val="43137"/>
                    </a:srgbClr>
                  </a:outerShdw>
                </a:effectLst>
              </a:rPr>
              <a:t>Possibility </a:t>
            </a:r>
            <a:r>
              <a:rPr lang="en-US" sz="1600" dirty="0" smtClean="0">
                <a:solidFill>
                  <a:srgbClr val="595959"/>
                </a:solidFill>
              </a:rPr>
              <a:t>that the readout cables hanging down  in front of the detector acted as a pre-shower. The asymmetry between left and right most likely comes from the fact that one cable (16.5cm) hangs down from above, while the other (21.0cm) starts out from below, the center of the photon beam. Therefore one interacts with a smaller fraction of the beam than the other. </a:t>
            </a:r>
          </a:p>
        </p:txBody>
      </p:sp>
      <p:sp>
        <p:nvSpPr>
          <p:cNvPr id="58370" name="Espace réservé du numéro de diapositive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27831D8C-87C4-41DD-BA43-B496CE447DCE}" type="slidenum">
              <a:rPr lang="fr-CA"/>
              <a:pPr fontAlgn="base">
                <a:spcBef>
                  <a:spcPct val="0"/>
                </a:spcBef>
                <a:spcAft>
                  <a:spcPct val="0"/>
                </a:spcAft>
                <a:defRPr/>
              </a:pPr>
              <a:t>8</a:t>
            </a:fld>
            <a:endParaRPr lang="fr-CA"/>
          </a:p>
        </p:txBody>
      </p:sp>
      <p:sp>
        <p:nvSpPr>
          <p:cNvPr id="3076" name="Titre 1"/>
          <p:cNvSpPr>
            <a:spLocks noGrp="1"/>
          </p:cNvSpPr>
          <p:nvPr>
            <p:ph type="title"/>
          </p:nvPr>
        </p:nvSpPr>
        <p:spPr>
          <a:xfrm>
            <a:off x="381000" y="274638"/>
            <a:ext cx="8405813" cy="715962"/>
          </a:xfrm>
        </p:spPr>
        <p:txBody>
          <a:bodyPr>
            <a:noAutofit/>
          </a:bodyPr>
          <a:lstStyle/>
          <a:p>
            <a:pPr algn="ctr" eaLnBrk="1" fontAlgn="auto" hangingPunct="1">
              <a:spcAft>
                <a:spcPts val="0"/>
              </a:spcAft>
              <a:defRPr/>
            </a:pPr>
            <a:r>
              <a:rPr lang="en-US" sz="2800" b="0" i="1" dirty="0" smtClean="0">
                <a:solidFill>
                  <a:srgbClr val="595959">
                    <a:alpha val="55000"/>
                  </a:srgbClr>
                </a:solidFill>
                <a:effectLst>
                  <a:outerShdw blurRad="127000" dist="50800" dir="4200000" algn="tl" rotWithShape="0">
                    <a:schemeClr val="tx1">
                      <a:alpha val="45000"/>
                    </a:schemeClr>
                  </a:outerShdw>
                </a:effectLst>
              </a:rPr>
              <a:t>Beam Test in Hall B for Active Collimator</a:t>
            </a:r>
          </a:p>
        </p:txBody>
      </p:sp>
      <p:sp>
        <p:nvSpPr>
          <p:cNvPr id="58372" name="Espace réservé du pied de page 4"/>
          <p:cNvSpPr>
            <a:spLocks noGrp="1"/>
          </p:cNvSpPr>
          <p:nvPr>
            <p:ph type="ftr" sz="quarter" idx="11"/>
          </p:nvPr>
        </p:nvSpPr>
        <p:spPr bwMode="auto">
          <a:xfrm>
            <a:off x="4495800" y="6340475"/>
            <a:ext cx="4230688" cy="365125"/>
          </a:xfrm>
          <a:ln>
            <a:miter lim="800000"/>
            <a:headEnd/>
            <a:tailEnd/>
          </a:ln>
        </p:spPr>
        <p:txBody>
          <a:bodyPr wrap="square" lIns="91440" tIns="45720" rIns="91440" bIns="45720" numCol="1" anchorCtr="0" compatLnSpc="1">
            <a:prstTxWarp prst="textNoShape">
              <a:avLst/>
            </a:prstTxWarp>
          </a:bodyPr>
          <a:lstStyle/>
          <a:p>
            <a:pPr algn="ctr" fontAlgn="base">
              <a:spcBef>
                <a:spcPct val="0"/>
              </a:spcBef>
              <a:spcAft>
                <a:spcPct val="0"/>
              </a:spcAft>
              <a:defRPr/>
            </a:pPr>
            <a:r>
              <a:rPr lang="en-US" smtClean="0"/>
              <a:t>J. M</a:t>
            </a:r>
            <a:r>
              <a:rPr lang="en-US" u="sng" baseline="32000" smtClean="0"/>
              <a:t>c</a:t>
            </a:r>
            <a:r>
              <a:rPr lang="en-US" smtClean="0"/>
              <a:t>Intyre, GlueX collaboration meeting, JLab, Feb. 2-4, 2011</a:t>
            </a:r>
          </a:p>
        </p:txBody>
      </p:sp>
      <p:grpSp>
        <p:nvGrpSpPr>
          <p:cNvPr id="58373" name="Group 16"/>
          <p:cNvGrpSpPr>
            <a:grpSpLocks/>
          </p:cNvGrpSpPr>
          <p:nvPr/>
        </p:nvGrpSpPr>
        <p:grpSpPr bwMode="auto">
          <a:xfrm>
            <a:off x="457200" y="2743200"/>
            <a:ext cx="2667000" cy="2809875"/>
            <a:chOff x="0" y="1000799"/>
            <a:chExt cx="2667000" cy="2809201"/>
          </a:xfrm>
        </p:grpSpPr>
        <p:pic>
          <p:nvPicPr>
            <p:cNvPr id="58375" name="Picture 11" descr="Outer-Wedges.png"/>
            <p:cNvPicPr>
              <a:picLocks noChangeAspect="1"/>
            </p:cNvPicPr>
            <p:nvPr/>
          </p:nvPicPr>
          <p:blipFill>
            <a:blip r:embed="rId3"/>
            <a:srcRect/>
            <a:stretch>
              <a:fillRect/>
            </a:stretch>
          </p:blipFill>
          <p:spPr bwMode="auto">
            <a:xfrm>
              <a:off x="0" y="1000799"/>
              <a:ext cx="2514600" cy="2352001"/>
            </a:xfrm>
            <a:prstGeom prst="rect">
              <a:avLst/>
            </a:prstGeom>
            <a:noFill/>
            <a:ln w="9525">
              <a:noFill/>
              <a:miter lim="800000"/>
              <a:headEnd/>
              <a:tailEnd/>
            </a:ln>
          </p:spPr>
        </p:pic>
        <p:sp>
          <p:nvSpPr>
            <p:cNvPr id="13" name="Down Arrow 12"/>
            <p:cNvSpPr/>
            <p:nvPr/>
          </p:nvSpPr>
          <p:spPr>
            <a:xfrm rot="1800000">
              <a:off x="1782763" y="2010207"/>
              <a:ext cx="228600" cy="549143"/>
            </a:xfrm>
            <a:prstGeom prst="downArrow">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Down Arrow 13"/>
            <p:cNvSpPr/>
            <p:nvPr/>
          </p:nvSpPr>
          <p:spPr>
            <a:xfrm rot="-1800000">
              <a:off x="944563" y="1781662"/>
              <a:ext cx="228600" cy="549143"/>
            </a:xfrm>
            <a:prstGeom prst="downArrow">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TextBox 14"/>
            <p:cNvSpPr txBox="1"/>
            <p:nvPr/>
          </p:nvSpPr>
          <p:spPr>
            <a:xfrm>
              <a:off x="228600" y="3286251"/>
              <a:ext cx="2438400" cy="523749"/>
            </a:xfrm>
            <a:prstGeom prst="rect">
              <a:avLst/>
            </a:prstGeom>
            <a:noFill/>
            <a:ln>
              <a:noFill/>
            </a:ln>
          </p:spPr>
          <p:txBody>
            <a:bodyPr>
              <a:spAutoFit/>
            </a:bodyPr>
            <a:lstStyle/>
            <a:p>
              <a:pPr algn="ctr" fontAlgn="auto">
                <a:spcBef>
                  <a:spcPts val="0"/>
                </a:spcBef>
                <a:spcAft>
                  <a:spcPts val="0"/>
                </a:spcAft>
                <a:defRPr/>
              </a:pPr>
              <a:r>
                <a:rPr lang="en-US" sz="1400" dirty="0">
                  <a:effectLst>
                    <a:outerShdw blurRad="38100" dist="38100" dir="2700000" algn="tl">
                      <a:srgbClr val="000000">
                        <a:alpha val="43137"/>
                      </a:srgbClr>
                    </a:outerShdw>
                  </a:effectLst>
                  <a:latin typeface="+mn-lt"/>
                </a:rPr>
                <a:t>Current measured on two outer wedges</a:t>
              </a:r>
            </a:p>
          </p:txBody>
        </p:sp>
      </p:grpSp>
      <p:pic>
        <p:nvPicPr>
          <p:cNvPr id="18" name="Picture 17" descr="Collimator-Closeup-in-Beam-Test-Setup2.jpg"/>
          <p:cNvPicPr>
            <a:picLocks noChangeAspect="1"/>
          </p:cNvPicPr>
          <p:nvPr/>
        </p:nvPicPr>
        <p:blipFill>
          <a:blip r:embed="rId4"/>
          <a:stretch>
            <a:fillRect/>
          </a:stretch>
        </p:blipFill>
        <p:spPr>
          <a:xfrm>
            <a:off x="6477000" y="914400"/>
            <a:ext cx="1930400" cy="1447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Espace réservé du numéro de diapositive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4EB06F99-1BD7-4D2D-B60A-31A20CEBC2B6}" type="slidenum">
              <a:rPr lang="fr-CA"/>
              <a:pPr fontAlgn="base">
                <a:spcBef>
                  <a:spcPct val="0"/>
                </a:spcBef>
                <a:spcAft>
                  <a:spcPct val="0"/>
                </a:spcAft>
                <a:defRPr/>
              </a:pPr>
              <a:t>9</a:t>
            </a:fld>
            <a:endParaRPr lang="fr-CA"/>
          </a:p>
        </p:txBody>
      </p:sp>
      <p:sp>
        <p:nvSpPr>
          <p:cNvPr id="3076" name="Titre 1"/>
          <p:cNvSpPr>
            <a:spLocks noGrp="1"/>
          </p:cNvSpPr>
          <p:nvPr>
            <p:ph type="title"/>
          </p:nvPr>
        </p:nvSpPr>
        <p:spPr>
          <a:xfrm>
            <a:off x="381000" y="274638"/>
            <a:ext cx="8405813" cy="715962"/>
          </a:xfrm>
        </p:spPr>
        <p:txBody>
          <a:bodyPr/>
          <a:lstStyle/>
          <a:p>
            <a:pPr algn="ctr" eaLnBrk="1" fontAlgn="auto" hangingPunct="1">
              <a:spcAft>
                <a:spcPts val="0"/>
              </a:spcAft>
              <a:defRPr/>
            </a:pPr>
            <a:r>
              <a:rPr lang="en-US" sz="2800" b="0" i="1" dirty="0" smtClean="0">
                <a:solidFill>
                  <a:srgbClr val="595959">
                    <a:alpha val="55000"/>
                  </a:srgbClr>
                </a:solidFill>
                <a:effectLst>
                  <a:outerShdw blurRad="127000" dist="50800" dir="4200000" algn="tl" rotWithShape="0">
                    <a:schemeClr val="tx1">
                      <a:alpha val="45000"/>
                    </a:schemeClr>
                  </a:outerShdw>
                </a:effectLst>
              </a:rPr>
              <a:t>Beam Test in Hall B for Active Collimator</a:t>
            </a:r>
          </a:p>
        </p:txBody>
      </p:sp>
      <p:pic>
        <p:nvPicPr>
          <p:cNvPr id="6" name="Picture 5" descr="Exterior_View.jpg"/>
          <p:cNvPicPr>
            <a:picLocks noChangeAspect="1"/>
          </p:cNvPicPr>
          <p:nvPr/>
        </p:nvPicPr>
        <p:blipFill>
          <a:blip r:embed="rId3"/>
          <a:stretch>
            <a:fillRect/>
          </a:stretch>
        </p:blipFill>
        <p:spPr>
          <a:xfrm>
            <a:off x="685800" y="4038600"/>
            <a:ext cx="3048000"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0420" name="Espace réservé du pied de page 4"/>
          <p:cNvSpPr>
            <a:spLocks noGrp="1"/>
          </p:cNvSpPr>
          <p:nvPr>
            <p:ph type="ftr" sz="quarter" idx="11"/>
          </p:nvPr>
        </p:nvSpPr>
        <p:spPr bwMode="auto">
          <a:xfrm>
            <a:off x="4495800" y="6340475"/>
            <a:ext cx="4230688" cy="365125"/>
          </a:xfrm>
          <a:ln>
            <a:miter lim="800000"/>
            <a:headEnd/>
            <a:tailEnd/>
          </a:ln>
        </p:spPr>
        <p:txBody>
          <a:bodyPr wrap="square" lIns="91440" tIns="45720" rIns="91440" bIns="45720" numCol="1" anchorCtr="0" compatLnSpc="1">
            <a:prstTxWarp prst="textNoShape">
              <a:avLst/>
            </a:prstTxWarp>
          </a:bodyPr>
          <a:lstStyle/>
          <a:p>
            <a:pPr algn="ctr" fontAlgn="base">
              <a:spcBef>
                <a:spcPct val="0"/>
              </a:spcBef>
              <a:spcAft>
                <a:spcPct val="0"/>
              </a:spcAft>
              <a:defRPr/>
            </a:pPr>
            <a:r>
              <a:rPr lang="en-US" smtClean="0"/>
              <a:t>J. M</a:t>
            </a:r>
            <a:r>
              <a:rPr lang="en-US" u="sng" baseline="32000" smtClean="0"/>
              <a:t>c</a:t>
            </a:r>
            <a:r>
              <a:rPr lang="en-US" smtClean="0"/>
              <a:t>Intyre, GlueX collaboration meeting, JLab, Feb. 2-4, 2011</a:t>
            </a:r>
          </a:p>
        </p:txBody>
      </p:sp>
      <p:pic>
        <p:nvPicPr>
          <p:cNvPr id="9" name="Picture 8" descr="Collimator-Insulator.jpg"/>
          <p:cNvPicPr>
            <a:picLocks noChangeAspect="1"/>
          </p:cNvPicPr>
          <p:nvPr/>
        </p:nvPicPr>
        <p:blipFill>
          <a:blip r:embed="rId4"/>
          <a:stretch>
            <a:fillRect/>
          </a:stretch>
        </p:blipFill>
        <p:spPr>
          <a:xfrm>
            <a:off x="5562600" y="4038600"/>
            <a:ext cx="3048000"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descr="Wedge-Layout-in-Insulator-Closeup.jpg"/>
          <p:cNvPicPr>
            <a:picLocks noChangeAspect="1"/>
          </p:cNvPicPr>
          <p:nvPr/>
        </p:nvPicPr>
        <p:blipFill>
          <a:blip r:embed="rId5"/>
          <a:stretch>
            <a:fillRect/>
          </a:stretch>
        </p:blipFill>
        <p:spPr>
          <a:xfrm>
            <a:off x="2514600" y="914400"/>
            <a:ext cx="4013200" cy="3009900"/>
          </a:xfrm>
          <a:prstGeom prst="rect">
            <a:avLst/>
          </a:prstGeom>
          <a:ln>
            <a:noFill/>
          </a:ln>
          <a:effectLst>
            <a:outerShdw blurRad="292100" dist="139700" dir="2700000" algn="tl" rotWithShape="0">
              <a:srgbClr val="333333">
                <a:alpha val="65000"/>
              </a:srgbClr>
            </a:outerShdw>
          </a:effectLst>
        </p:spPr>
      </p:pic>
      <p:sp>
        <p:nvSpPr>
          <p:cNvPr id="60423" name="TextBox 11"/>
          <p:cNvSpPr txBox="1">
            <a:spLocks noChangeArrowheads="1"/>
          </p:cNvSpPr>
          <p:nvPr/>
        </p:nvSpPr>
        <p:spPr bwMode="auto">
          <a:xfrm>
            <a:off x="304800" y="1600200"/>
            <a:ext cx="184150" cy="369888"/>
          </a:xfrm>
          <a:prstGeom prst="rect">
            <a:avLst/>
          </a:prstGeom>
          <a:noFill/>
          <a:ln w="9525">
            <a:noFill/>
            <a:miter lim="800000"/>
            <a:headEnd/>
            <a:tailEnd/>
          </a:ln>
        </p:spPr>
        <p:txBody>
          <a:bodyPr wrap="none">
            <a:spAutoFit/>
          </a:bodyPr>
          <a:lstStyle/>
          <a:p>
            <a:endParaRPr lang="en-US">
              <a:latin typeface="Lucida Sans Unicode" pitchFamily="34" charset="0"/>
            </a:endParaRPr>
          </a:p>
        </p:txBody>
      </p:sp>
      <p:cxnSp>
        <p:nvCxnSpPr>
          <p:cNvPr id="14" name="Straight Arrow Connector 13"/>
          <p:cNvCxnSpPr/>
          <p:nvPr/>
        </p:nvCxnSpPr>
        <p:spPr>
          <a:xfrm rot="16200000" flipV="1">
            <a:off x="3219450" y="3336925"/>
            <a:ext cx="2743200" cy="0"/>
          </a:xfrm>
          <a:prstGeom prst="straightConnector1">
            <a:avLst/>
          </a:prstGeom>
          <a:ln w="76200">
            <a:solidFill>
              <a:schemeClr val="accent2"/>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60425" name="TextBox 14"/>
          <p:cNvSpPr txBox="1">
            <a:spLocks noChangeArrowheads="1"/>
          </p:cNvSpPr>
          <p:nvPr/>
        </p:nvSpPr>
        <p:spPr bwMode="auto">
          <a:xfrm>
            <a:off x="3962400" y="4724400"/>
            <a:ext cx="1295400" cy="369888"/>
          </a:xfrm>
          <a:prstGeom prst="rect">
            <a:avLst/>
          </a:prstGeom>
          <a:noFill/>
          <a:ln w="9525">
            <a:noFill/>
            <a:miter lim="800000"/>
            <a:headEnd/>
            <a:tailEnd/>
          </a:ln>
        </p:spPr>
        <p:txBody>
          <a:bodyPr>
            <a:spAutoFit/>
          </a:bodyPr>
          <a:lstStyle/>
          <a:p>
            <a:r>
              <a:rPr lang="en-US" b="1">
                <a:latin typeface="Lucida Sans Unicode" pitchFamily="34" charset="0"/>
              </a:rPr>
              <a:t>Beam line</a:t>
            </a:r>
          </a:p>
        </p:txBody>
      </p:sp>
      <p:sp>
        <p:nvSpPr>
          <p:cNvPr id="16" name="TextBox 15"/>
          <p:cNvSpPr txBox="1"/>
          <p:nvPr/>
        </p:nvSpPr>
        <p:spPr>
          <a:xfrm>
            <a:off x="3581400" y="838200"/>
            <a:ext cx="2133600" cy="461665"/>
          </a:xfrm>
          <a:prstGeom prst="rect">
            <a:avLst/>
          </a:prstGeom>
          <a:noFill/>
        </p:spPr>
        <p:txBody>
          <a:bodyPr>
            <a:spAutoFit/>
          </a:bodyPr>
          <a:lstStyle/>
          <a:p>
            <a:pPr fontAlgn="auto">
              <a:spcBef>
                <a:spcPts val="0"/>
              </a:spcBef>
              <a:spcAft>
                <a:spcPts val="0"/>
              </a:spcAft>
              <a:defRPr/>
            </a:pPr>
            <a:r>
              <a:rPr lang="en-US" sz="2400" b="1" dirty="0">
                <a:ln w="12700">
                  <a:solidFill>
                    <a:schemeClr val="tx1">
                      <a:alpha val="85000"/>
                    </a:schemeClr>
                  </a:solidFill>
                </a:ln>
                <a:solidFill>
                  <a:schemeClr val="bg1"/>
                </a:solidFill>
                <a:effectLst>
                  <a:outerShdw blurRad="50800" dist="50800" dir="5400000" algn="ctr" rotWithShape="0">
                    <a:schemeClr val="tx1"/>
                  </a:outerShdw>
                </a:effectLst>
                <a:latin typeface="+mn-lt"/>
              </a:rPr>
              <a:t>Beam Dump</a:t>
            </a:r>
          </a:p>
        </p:txBody>
      </p:sp>
      <p:cxnSp>
        <p:nvCxnSpPr>
          <p:cNvPr id="18" name="Straight Arrow Connector 17"/>
          <p:cNvCxnSpPr/>
          <p:nvPr/>
        </p:nvCxnSpPr>
        <p:spPr>
          <a:xfrm>
            <a:off x="4495800" y="2468563"/>
            <a:ext cx="1189038" cy="0"/>
          </a:xfrm>
          <a:prstGeom prst="straightConnector1">
            <a:avLst/>
          </a:prstGeom>
          <a:ln w="63500" cap="sq" cmpd="sng">
            <a:solidFill>
              <a:schemeClr val="accent3"/>
            </a:solidFill>
            <a:bevel/>
            <a:headEnd type="stealth"/>
            <a:tailEnd type="stealth"/>
          </a:ln>
          <a:effectLst>
            <a:outerShdw dir="5400000" sx="110000" sy="110000" algn="ctr"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248400" y="5181600"/>
            <a:ext cx="1524000" cy="228600"/>
          </a:xfrm>
          <a:prstGeom prst="straightConnector1">
            <a:avLst/>
          </a:prstGeom>
          <a:ln w="63500" cap="sq" cmpd="sng">
            <a:solidFill>
              <a:schemeClr val="accent3"/>
            </a:solidFill>
            <a:bevel/>
            <a:headEnd type="stealth"/>
            <a:tailEnd type="stealth"/>
          </a:ln>
          <a:effectLst>
            <a:outerShdw dir="5400000" sx="110000" sy="110000" algn="ctr" rotWithShape="0">
              <a:schemeClr val="tx1"/>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3168</TotalTime>
  <Words>301</Words>
  <Application>Microsoft Office PowerPoint</Application>
  <PresentationFormat>On-screen Show (4:3)</PresentationFormat>
  <Paragraphs>51</Paragraphs>
  <Slides>9</Slides>
  <Notes>9</Notes>
  <HiddenSlides>0</HiddenSlides>
  <MMClips>0</MMClips>
  <ScaleCrop>false</ScaleCrop>
  <HeadingPairs>
    <vt:vector size="6" baseType="variant">
      <vt:variant>
        <vt:lpstr>Fonts Used</vt:lpstr>
      </vt:variant>
      <vt:variant>
        <vt:i4>7</vt:i4>
      </vt:variant>
      <vt:variant>
        <vt:lpstr>Design Template</vt:lpstr>
      </vt:variant>
      <vt:variant>
        <vt:i4>7</vt:i4>
      </vt:variant>
      <vt:variant>
        <vt:lpstr>Slide Titles</vt:lpstr>
      </vt:variant>
      <vt:variant>
        <vt:i4>9</vt:i4>
      </vt:variant>
    </vt:vector>
  </HeadingPairs>
  <TitlesOfParts>
    <vt:vector size="23" baseType="lpstr">
      <vt:lpstr>Arial</vt:lpstr>
      <vt:lpstr>Lucida Sans Unicode</vt:lpstr>
      <vt:lpstr>Wingdings 3</vt:lpstr>
      <vt:lpstr>Verdana</vt:lpstr>
      <vt:lpstr>Wingdings 2</vt:lpstr>
      <vt:lpstr>Calibri</vt:lpstr>
      <vt:lpstr>Wingdings</vt:lpstr>
      <vt:lpstr>Concourse</vt:lpstr>
      <vt:lpstr>Concourse</vt:lpstr>
      <vt:lpstr>Concourse</vt:lpstr>
      <vt:lpstr>Concourse</vt:lpstr>
      <vt:lpstr>Concourse</vt:lpstr>
      <vt:lpstr>Concourse</vt:lpstr>
      <vt:lpstr>Concourse</vt:lpstr>
      <vt:lpstr>Slide 1</vt:lpstr>
      <vt:lpstr>Slide 2</vt:lpstr>
      <vt:lpstr>Slide 3</vt:lpstr>
      <vt:lpstr>Slide 4</vt:lpstr>
      <vt:lpstr>Slide 5</vt:lpstr>
      <vt:lpstr>Slide 6</vt:lpstr>
      <vt:lpstr>Slide 7</vt:lpstr>
      <vt:lpstr>Slide 8</vt:lpstr>
      <vt:lpstr>Slide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Jim McIntyre</dc:creator>
  <cp:lastModifiedBy>HuskyPC</cp:lastModifiedBy>
  <cp:revision>261</cp:revision>
  <dcterms:created xsi:type="dcterms:W3CDTF">2011-01-28T16:29:00Z</dcterms:created>
  <dcterms:modified xsi:type="dcterms:W3CDTF">2011-02-04T15:54:13Z</dcterms:modified>
</cp:coreProperties>
</file>