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7772400" cx="100584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26.xml" Type="http://schemas.openxmlformats.org/officeDocument/2006/relationships/slide" Id="rId31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1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1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1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" name="Shape 44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6" name="Shape 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7" name="Shape 187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6" name="Shape 19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2" name="Shape 2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3" name="Shape 203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2" name="Shape 2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3" name="Shape 213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1" name="Shape 2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2" name="Shape 222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" name="Shape 51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0" name="Shape 2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1" name="Shape 231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9" name="Shape 2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0" name="Shape 240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8" name="Shape 2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9" name="Shape 249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50" name="Shape 2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8" name="Shape 2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9" name="Shape 259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60" name="Shape 2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8" name="Shape 2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9" name="Shape 269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9" name="Shape 2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0" name="Shape 280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0" name="Shape 2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1" name="Shape 291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92" name="Shape 2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0" name="Shape 3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1" name="Shape 301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02" name="Shape 3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8" name="Shape 3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9" name="Shape 309"/>
          <p:cNvSpPr/>
          <p:nvPr>
            <p:ph idx="2" type="sldImg"/>
          </p:nvPr>
        </p:nvSpPr>
        <p:spPr>
          <a:xfrm>
            <a:off y="685800" x="1209675"/>
            <a:ext cy="3429000" cx="44387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10" name="Shape 3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" name="Shape 6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2" name="Shape 62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" name="Shape 93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3" name="Shape 123"/>
          <p:cNvSpPr/>
          <p:nvPr>
            <p:ph idx="2" type="sldImg"/>
          </p:nvPr>
        </p:nvSpPr>
        <p:spPr>
          <a:xfrm>
            <a:off y="685800" x="1209675"/>
            <a:ext cy="3429000" cx="44386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lt1"/>
        </a:solidFill>
      </p:bgPr>
    </p:bg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23" name="Shape 23"/>
          <p:cNvGrpSpPr/>
          <p:nvPr/>
        </p:nvGrpSpPr>
        <p:grpSpPr>
          <a:xfrm>
            <a:off y="2763837" x="0"/>
            <a:ext cy="1192212" cx="9910762"/>
            <a:chOff y="2438400" x="0"/>
            <a:chExt cy="1052511" cx="9009062"/>
          </a:xfrm>
        </p:grpSpPr>
        <p:grpSp>
          <p:nvGrpSpPr>
            <p:cNvPr id="24" name="Shape 24"/>
            <p:cNvGrpSpPr/>
            <p:nvPr/>
          </p:nvGrpSpPr>
          <p:grpSpPr>
            <a:xfrm>
              <a:off y="2546349" x="290512"/>
              <a:ext cy="474661" cx="711200"/>
              <a:chOff y="533400" x="1143000"/>
              <a:chExt cy="685799" cx="990600"/>
            </a:xfrm>
          </p:grpSpPr>
          <p:sp>
            <p:nvSpPr>
              <p:cNvPr id="25" name="Shape 25"/>
              <p:cNvSpPr/>
              <p:nvPr/>
            </p:nvSpPr>
            <p:spPr>
              <a:xfrm>
                <a:off y="533400" x="1143000"/>
                <a:ext cy="685799" cx="6095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bIns="45700" rIns="91425" lIns="91425" tIns="45700" anchor="ctr" anchorCtr="0">
                <a:noAutofit/>
              </a:bodyPr>
              <a:lstStyle/>
              <a:p>
                <a:pPr algn="l" rtl="0" lvl="0" marR="0" indent="0" mar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trike="noStrike" u="none" b="0" cap="none" baseline="0" sz="2400" i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6" name="Shape 26"/>
              <p:cNvSpPr/>
              <p:nvPr/>
            </p:nvSpPr>
            <p:spPr>
              <a:xfrm>
                <a:off y="533400" x="1676400"/>
                <a:ext cy="685799" cx="457200"/>
              </a:xfrm>
              <a:prstGeom prst="rect">
                <a:avLst/>
              </a:prstGeom>
              <a:gradFill>
                <a:gsLst>
                  <a:gs pos="0">
                    <a:schemeClr val="lt1"/>
                  </a:gs>
                  <a:gs pos="100000">
                    <a:schemeClr val="folHlink"/>
                  </a:gs>
                </a:gsLst>
                <a:lin ang="10800000" scaled="0"/>
              </a:gradFill>
              <a:ln>
                <a:noFill/>
              </a:ln>
            </p:spPr>
            <p:txBody>
              <a:bodyPr bIns="45700" rIns="91425" lIns="91425" tIns="45700" anchor="ctr" anchorCtr="0">
                <a:noAutofit/>
              </a:bodyPr>
              <a:lstStyle/>
              <a:p>
                <a:pPr algn="l" rtl="0" lvl="0" marR="0" indent="0" mar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trike="noStrike" u="none" b="0" cap="none" baseline="0" sz="2400" i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27" name="Shape 27"/>
            <p:cNvGrpSpPr/>
            <p:nvPr/>
          </p:nvGrpSpPr>
          <p:grpSpPr>
            <a:xfrm>
              <a:off y="2968624" x="414336"/>
              <a:ext cy="474661" cx="738186"/>
              <a:chOff y="4191000" x="1447800"/>
              <a:chExt cy="685799" cx="1066799"/>
            </a:xfrm>
          </p:grpSpPr>
          <p:sp>
            <p:nvSpPr>
              <p:cNvPr id="28" name="Shape 28"/>
              <p:cNvSpPr/>
              <p:nvPr/>
            </p:nvSpPr>
            <p:spPr>
              <a:xfrm>
                <a:off y="4191000" x="1447800"/>
                <a:ext cy="685799" cx="6095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bIns="45700" rIns="91425" lIns="91425" tIns="45700" anchor="ctr" anchorCtr="0">
                <a:noAutofit/>
              </a:bodyPr>
              <a:lstStyle/>
              <a:p>
                <a:pPr algn="l" rtl="0" lvl="0" marR="0" indent="0" mar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trike="noStrike" u="none" b="0" cap="none" baseline="0" sz="2400" i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" name="Shape 29"/>
              <p:cNvSpPr/>
              <p:nvPr/>
            </p:nvSpPr>
            <p:spPr>
              <a:xfrm>
                <a:off y="4191000" x="1981200"/>
                <a:ext cy="685799" cx="533399"/>
              </a:xfrm>
              <a:prstGeom prst="rect">
                <a:avLst/>
              </a:prstGeom>
              <a:gradFill>
                <a:gsLst>
                  <a:gs pos="0">
                    <a:schemeClr val="lt1"/>
                  </a:gs>
                  <a:gs pos="100000">
                    <a:schemeClr val="accent2"/>
                  </a:gs>
                </a:gsLst>
                <a:lin ang="10800000" scaled="0"/>
              </a:gradFill>
              <a:ln>
                <a:noFill/>
              </a:ln>
            </p:spPr>
            <p:txBody>
              <a:bodyPr bIns="45700" rIns="91425" lIns="91425" tIns="45700" anchor="ctr" anchorCtr="0">
                <a:noAutofit/>
              </a:bodyPr>
              <a:lstStyle/>
              <a:p>
                <a:pPr algn="l" rtl="0" lvl="0" marR="0" indent="0" mar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trike="noStrike" u="none" b="0" cap="none" baseline="0" sz="2400" i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30" name="Shape 30"/>
            <p:cNvSpPr/>
            <p:nvPr/>
          </p:nvSpPr>
          <p:spPr>
            <a:xfrm>
              <a:off y="2895600" x="0"/>
              <a:ext cy="422275" cx="560387"/>
            </a:xfrm>
            <a:prstGeom prst="rect">
              <a:avLst/>
            </a:prstGeom>
            <a:gradFill>
              <a:gsLst>
                <a:gs pos="0">
                  <a:schemeClr val="hlink"/>
                </a:gs>
                <a:gs pos="100000">
                  <a:schemeClr val="lt1"/>
                </a:gs>
              </a:gsLst>
              <a:lin ang="8100000" scaled="0"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trike="noStrike" u="none" b="0" cap="none" baseline="0" sz="240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" name="Shape 31"/>
            <p:cNvSpPr/>
            <p:nvPr/>
          </p:nvSpPr>
          <p:spPr>
            <a:xfrm>
              <a:off y="2438400" x="635000"/>
              <a:ext cy="1052511" cx="3175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trike="noStrike" u="none" b="0" cap="none" baseline="0" sz="240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 rot="10800000" flipH="1">
              <a:off y="3260725" x="315912"/>
              <a:ext cy="55561" cx="869315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lt2"/>
                </a:gs>
              </a:gsLst>
              <a:lin ang="10800000" scaled="0"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trike="noStrike" u="none" b="0" cap="none" baseline="0" sz="2400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33" name="Shape 33"/>
          <p:cNvSpPr txBox="1"/>
          <p:nvPr>
            <p:ph type="ctrTitle"/>
          </p:nvPr>
        </p:nvSpPr>
        <p:spPr>
          <a:xfrm>
            <a:off y="1900225" x="1764900"/>
            <a:ext cy="1657199" cx="6652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subTitle"/>
          </p:nvPr>
        </p:nvSpPr>
        <p:spPr>
          <a:xfrm>
            <a:off y="4403725" x="1508125"/>
            <a:ext cy="1987549" cx="704214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245426" marL="382587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algn="l" rtl="0" marR="0" indent="-210819" marL="827087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hlink"/>
              </a:buClr>
              <a:buFont typeface="Noto Symbol"/>
              <a:buChar char="■"/>
              <a:defRPr/>
            </a:lvl2pPr>
            <a:lvl3pPr algn="l" rtl="0" marR="0" indent="-171450" marL="1273175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3pPr>
            <a:lvl4pPr algn="l" rtl="0" marR="0" indent="-181926" marL="1782761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■"/>
              <a:defRPr/>
            </a:lvl4pPr>
            <a:lvl5pPr algn="l" rtl="0" marR="0" indent="-190500" marL="229235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5pPr>
            <a:lvl6pPr algn="l" rtl="0" marR="0" indent="-192086" marL="2801937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6pPr>
            <a:lvl7pPr algn="l" rtl="0" marR="0" indent="-195262" marL="3821112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7pPr>
            <a:lvl8pPr algn="l" rtl="0" marR="0" indent="-187325" marL="5349875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8pPr>
            <a:lvl9pPr algn="l" rtl="0" marR="0" indent="-193675" marL="7388225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/>
        </p:nvSpPr>
        <p:spPr>
          <a:xfrm>
            <a:off y="7348200" x="118800"/>
            <a:ext cy="424199" cx="50231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/>
              <a:t>GlueX collaboration meeting, Newport News, Oct. 2-4, 2014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theme/theme3.xml" Type="http://schemas.openxmlformats.org/officeDocument/2006/relationships/theme" Id="rId4"/><Relationship Target="../slideLayouts/slideLayout3.xml" Type="http://schemas.openxmlformats.org/officeDocument/2006/relationships/slideLayout" Id="rId3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/>
        </p:nvSpPr>
        <p:spPr>
          <a:xfrm>
            <a:off y="1244600" x="458787"/>
            <a:ext cy="538161" cx="4825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bIns="50925" rIns="101850" lIns="101850" tIns="50925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Shape 10"/>
          <p:cNvSpPr txBox="1"/>
          <p:nvPr/>
        </p:nvSpPr>
        <p:spPr>
          <a:xfrm>
            <a:off y="1244600" x="879475"/>
            <a:ext cy="538161" cx="361950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accent2"/>
              </a:gs>
            </a:gsLst>
            <a:lin ang="10800000" scaled="0"/>
          </a:gradFill>
          <a:ln>
            <a:noFill/>
          </a:ln>
        </p:spPr>
        <p:txBody>
          <a:bodyPr bIns="50925" rIns="101850" lIns="101850" tIns="50925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" name="Shape 11"/>
          <p:cNvSpPr txBox="1"/>
          <p:nvPr/>
        </p:nvSpPr>
        <p:spPr>
          <a:xfrm>
            <a:off y="1724025" x="595312"/>
            <a:ext cy="538161" cx="465137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bIns="50925" rIns="101850" lIns="101850" tIns="50925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Shape 12"/>
          <p:cNvSpPr txBox="1"/>
          <p:nvPr/>
        </p:nvSpPr>
        <p:spPr>
          <a:xfrm>
            <a:off y="1724025" x="1001712"/>
            <a:ext cy="538161" cx="406399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folHlink"/>
              </a:gs>
            </a:gsLst>
            <a:lin ang="10800000" scaled="0"/>
          </a:gradFill>
          <a:ln>
            <a:noFill/>
          </a:ln>
        </p:spPr>
        <p:txBody>
          <a:bodyPr bIns="50925" rIns="101850" lIns="101850" tIns="50925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Shape 13"/>
          <p:cNvSpPr txBox="1"/>
          <p:nvPr/>
        </p:nvSpPr>
        <p:spPr>
          <a:xfrm>
            <a:off y="1641475" x="139700"/>
            <a:ext cy="477837" cx="615949"/>
          </a:xfrm>
          <a:prstGeom prst="rect">
            <a:avLst/>
          </a:prstGeom>
          <a:gradFill>
            <a:gsLst>
              <a:gs pos="0">
                <a:schemeClr val="hlink"/>
              </a:gs>
              <a:gs pos="100000">
                <a:schemeClr val="lt1"/>
              </a:gs>
            </a:gsLst>
            <a:lin ang="8100000" scaled="0"/>
          </a:gradFill>
          <a:ln>
            <a:noFill/>
          </a:ln>
        </p:spPr>
        <p:txBody>
          <a:bodyPr bIns="50925" rIns="101850" lIns="101850" tIns="50925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" name="Shape 14"/>
          <p:cNvSpPr txBox="1"/>
          <p:nvPr/>
        </p:nvSpPr>
        <p:spPr>
          <a:xfrm>
            <a:off y="1122362" x="838200"/>
            <a:ext cy="1193800" cx="34924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bIns="50925" rIns="101850" lIns="101850" tIns="50925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y="2019300" x="487362"/>
            <a:ext cy="34924" cx="9048749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lt2"/>
              </a:gs>
            </a:gsLst>
            <a:lin ang="10800000" scaled="0"/>
          </a:gradFill>
          <a:ln>
            <a:noFill/>
          </a:ln>
        </p:spPr>
        <p:txBody>
          <a:bodyPr bIns="50925" rIns="101850" lIns="101850" tIns="50925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Shape 16"/>
          <p:cNvSpPr txBox="1"/>
          <p:nvPr>
            <p:ph type="title"/>
          </p:nvPr>
        </p:nvSpPr>
        <p:spPr>
          <a:xfrm>
            <a:off y="242887" x="1266825"/>
            <a:ext cy="1657350" cx="857091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y="2286000" x="1301750"/>
            <a:ext cy="4664075" cx="85486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245426" marL="382587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algn="l" rtl="0" marR="0" indent="-210819" marL="827087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hlink"/>
              </a:buClr>
              <a:buFont typeface="Noto Symbol"/>
              <a:buChar char="■"/>
              <a:defRPr/>
            </a:lvl2pPr>
            <a:lvl3pPr algn="l" rtl="0" marR="0" indent="-171450" marL="1273175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3pPr>
            <a:lvl4pPr algn="l" rtl="0" marR="0" indent="-181926" marL="1782761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2"/>
              </a:buClr>
              <a:buFont typeface="Noto Symbol"/>
              <a:buChar char="■"/>
              <a:defRPr/>
            </a:lvl4pPr>
            <a:lvl5pPr algn="l" rtl="0" marR="0" indent="-190500" marL="229235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5pPr>
            <a:lvl6pPr algn="l" rtl="0" marR="0" indent="-192086" marL="2801937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6pPr>
            <a:lvl7pPr algn="l" rtl="0" marR="0" indent="-195262" marL="3821112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7pPr>
            <a:lvl8pPr algn="l" rtl="0" marR="0" indent="-187325" marL="5349875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8pPr>
            <a:lvl9pPr algn="l" rtl="0" marR="0" indent="-193675" marL="7388225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Char char="■"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y="7075486" x="1277937"/>
            <a:ext cy="519112" cx="2095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1" type="ftr"/>
          </p:nvPr>
        </p:nvSpPr>
        <p:spPr>
          <a:xfrm>
            <a:off y="7075486" x="4022725"/>
            <a:ext cy="519112" cx="318611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y="7075486" x="7747000"/>
            <a:ext cy="519112" cx="20954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l" rtl="0" marR="0" indent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l" rtl="0" marR="0" indent="0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l" rtl="0" marR="0" indent="0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l" rtl="0" marR="0" indent="0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l" rtl="0" marR="0" indent="0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l" rtl="0" marR="0" indent="0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l" rtl="0" marR="0" indent="0" marL="4572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l" rtl="0" marR="0" indent="0" marL="6400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1" name="Shape 21"/>
          <p:cNvSpPr txBox="1"/>
          <p:nvPr/>
        </p:nvSpPr>
        <p:spPr>
          <a:xfrm>
            <a:off y="7394575" x="176211"/>
            <a:ext cy="274636" cx="7712074"/>
          </a:xfrm>
          <a:prstGeom prst="rect">
            <a:avLst/>
          </a:prstGeom>
          <a:noFill/>
          <a:ln>
            <a:noFill/>
          </a:ln>
        </p:spPr>
        <p:txBody>
          <a:bodyPr bIns="45700" rIns="91400" lIns="91400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12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GlueX collaboration meeting, Newport News, March 29-31, 2007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13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17.png" Type="http://schemas.openxmlformats.org/officeDocument/2006/relationships/image" Id="rId4"/><Relationship Target="../media/image12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14.png" Type="http://schemas.openxmlformats.org/officeDocument/2006/relationships/image" Id="rId4"/><Relationship Target="../media/image16.pn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11.png" Type="http://schemas.openxmlformats.org/officeDocument/2006/relationships/image" Id="rId4"/><Relationship Target="../media/image15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22.png" Type="http://schemas.openxmlformats.org/officeDocument/2006/relationships/image" Id="rId4"/><Relationship Target="../media/image20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21.png" Type="http://schemas.openxmlformats.org/officeDocument/2006/relationships/image" Id="rId4"/><Relationship Target="../media/image18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24.png" Type="http://schemas.openxmlformats.org/officeDocument/2006/relationships/image" Id="rId4"/><Relationship Target="../media/image19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25.png" Type="http://schemas.openxmlformats.org/officeDocument/2006/relationships/image" Id="rId4"/><Relationship Target="../media/image23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38.png" Type="http://schemas.openxmlformats.org/officeDocument/2006/relationships/image" Id="rId4"/><Relationship Target="../media/image26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28.png" Type="http://schemas.openxmlformats.org/officeDocument/2006/relationships/image" Id="rId4"/><Relationship Target="../media/image29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32.png" Type="http://schemas.openxmlformats.org/officeDocument/2006/relationships/image" Id="rId4"/><Relationship Target="../media/image39.pn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30.png" Type="http://schemas.openxmlformats.org/officeDocument/2006/relationships/image" Id="rId4"/><Relationship Target="../media/image27.png" Type="http://schemas.openxmlformats.org/officeDocument/2006/relationships/image" Id="rId3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34.png" Type="http://schemas.openxmlformats.org/officeDocument/2006/relationships/image" Id="rId4"/><Relationship Target="../media/image31.png" Type="http://schemas.openxmlformats.org/officeDocument/2006/relationships/image" Id="rId3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36.png" Type="http://schemas.openxmlformats.org/officeDocument/2006/relationships/image" Id="rId3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37.png" Type="http://schemas.openxmlformats.org/officeDocument/2006/relationships/image" Id="rId3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33.png" Type="http://schemas.openxmlformats.org/officeDocument/2006/relationships/image" Id="rId4"/><Relationship Target="../media/image35.png" Type="http://schemas.openxmlformats.org/officeDocument/2006/relationships/image" Id="rId3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3.png" Type="http://schemas.openxmlformats.org/officeDocument/2006/relationships/image" Id="rId4"/><Relationship Target="../media/image08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10.png" Type="http://schemas.openxmlformats.org/officeDocument/2006/relationships/image" Id="rId4"/><Relationship Target="../media/image02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4.png" Type="http://schemas.openxmlformats.org/officeDocument/2006/relationships/image" Id="rId4"/><Relationship Target="../media/image00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1.png" Type="http://schemas.openxmlformats.org/officeDocument/2006/relationships/image" Id="rId4"/><Relationship Target="../media/image06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9.png" Type="http://schemas.openxmlformats.org/officeDocument/2006/relationships/image" Id="rId4"/><Relationship Target="../media/image07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y="1900225" x="1764900"/>
            <a:ext cy="1657199" cx="66524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trike="noStrike" u="none" b="0" cap="none" baseline="0" sz="4500" lang="en-US" i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Simulation of </a:t>
            </a:r>
            <a:r>
              <a:rPr sz="45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</a:t>
            </a:r>
            <a:r>
              <a:rPr strike="noStrike" u="none" b="0" cap="none" baseline="0" sz="4500" lang="en-US" i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 in the Hall D tagger </a:t>
            </a:r>
            <a:r>
              <a:rPr sz="45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area</a:t>
            </a:r>
          </a:p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y="4403725" x="1508125"/>
            <a:ext cy="1987549" cx="704214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strike="noStrike" u="none" b="0" cap="none" baseline="0" sz="3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Richard Jones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strike="noStrike" u="none" b="0" cap="none" baseline="0" sz="3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University of Connecticut</a:t>
            </a:r>
          </a:p>
        </p:txBody>
      </p:sp>
      <p:sp>
        <p:nvSpPr>
          <p:cNvPr id="41" name="Shape 41"/>
          <p:cNvSpPr txBox="1"/>
          <p:nvPr/>
        </p:nvSpPr>
        <p:spPr>
          <a:xfrm>
            <a:off y="304800" x="457200"/>
            <a:ext cy="396874" cx="9296399"/>
          </a:xfrm>
          <a:prstGeom prst="rect">
            <a:avLst/>
          </a:prstGeom>
          <a:noFill/>
          <a:ln>
            <a:noFill/>
          </a:ln>
        </p:spPr>
        <p:txBody>
          <a:bodyPr bIns="45700" rIns="91400" lIns="91400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050"/>
              </a:buClr>
              <a:buSzPct val="25000"/>
              <a:buFont typeface="Arial Black"/>
              <a:buNone/>
            </a:pPr>
            <a:r>
              <a:rPr strike="noStrike" u="none" b="0" cap="none" baseline="0" sz="2000" lang="en-US" i="0">
                <a:solidFill>
                  <a:srgbClr val="FF5050"/>
                </a:solidFill>
                <a:latin typeface="Arial Black"/>
                <a:ea typeface="Arial Black"/>
                <a:cs typeface="Arial Black"/>
                <a:sym typeface="Arial Black"/>
              </a:rPr>
              <a:t>GlueX collaboration meeting, Newport News, </a:t>
            </a:r>
            <a:r>
              <a:rPr sz="2000" lang="en-US">
                <a:solidFill>
                  <a:srgbClr val="FF5050"/>
                </a:solidFill>
                <a:latin typeface="Arial Black"/>
                <a:ea typeface="Arial Black"/>
                <a:cs typeface="Arial Black"/>
                <a:sym typeface="Arial Black"/>
              </a:rPr>
              <a:t>Oct. 2-4, 2014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9</a:t>
            </a:r>
          </a:p>
        </p:txBody>
      </p:sp>
      <p:sp>
        <p:nvSpPr>
          <p:cNvPr id="126" name="Shape 126"/>
          <p:cNvSpPr txBox="1"/>
          <p:nvPr>
            <p:ph type="title"/>
          </p:nvPr>
        </p:nvSpPr>
        <p:spPr>
          <a:xfrm>
            <a:off y="242887" x="1266825"/>
            <a:ext cy="1657500" cx="85710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review: first gxtwist results </a:t>
            </a:r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218353" x="1242591"/>
            <a:ext cy="4443774" cx="757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y="242887" x="1266825"/>
            <a:ext cy="1657500" cx="85710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review: first gxtwist results </a:t>
            </a:r>
          </a:p>
        </p:txBody>
      </p:sp>
      <p:sp>
        <p:nvSpPr>
          <p:cNvPr id="133" name="Shape 133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10</a:t>
            </a:r>
          </a:p>
        </p:txBody>
      </p:sp>
      <p:pic>
        <p:nvPicPr>
          <p:cNvPr id="134" name="Shape 1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778875" x="678025"/>
            <a:ext cy="3486150" cx="369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Shape 1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3731637" x="5524687"/>
            <a:ext cy="3514725" cx="3686175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Shape 136"/>
          <p:cNvSpPr txBox="1"/>
          <p:nvPr/>
        </p:nvSpPr>
        <p:spPr>
          <a:xfrm>
            <a:off y="2413750" x="743700"/>
            <a:ext cy="1317900" cx="9094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sz="1800" lang="en-US"/>
              <a:t>showed that neutron dose IS a concern for electronics, especially the SiPMs</a:t>
            </a:r>
          </a:p>
          <a:p>
            <a:pPr rtl="0" lvl="0" indent="-3429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sz="1800" lang="en-US"/>
              <a:t>50 rems =&gt; dark rate increase factor ~5 over baseline rate ~1MHz</a:t>
            </a:r>
          </a:p>
          <a:p>
            <a:pPr rtl="0" lvl="0" indent="-3429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sz="1800" lang="en-US"/>
              <a:t>assume dark rate increases linearly with dose: ~10 MHz / 100 rems</a:t>
            </a:r>
          </a:p>
          <a:p>
            <a:pPr lvl="0" indent="-342900" marL="45720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b="1" sz="1800" lang="en-US"/>
              <a:t>TAGM dark rate deemed significant at 1 GHz  =&gt; unshielded lifetime 40khr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0" name="Shape 1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1" name="Shape 141"/>
          <p:cNvSpPr txBox="1"/>
          <p:nvPr>
            <p:ph type="title"/>
          </p:nvPr>
        </p:nvSpPr>
        <p:spPr>
          <a:xfrm>
            <a:off y="242887" x="1266825"/>
            <a:ext cy="1657500" cx="85710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updates to the hall geometry</a:t>
            </a:r>
          </a:p>
        </p:txBody>
      </p:sp>
      <p:sp>
        <p:nvSpPr>
          <p:cNvPr id="142" name="Shape 142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11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y="2408000" x="672775"/>
            <a:ext cy="4762199" cx="9094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★"/>
            </a:pPr>
            <a:r>
              <a:rPr sz="2400" lang="en-US"/>
              <a:t>original simulation considered several options for e</a:t>
            </a:r>
            <a:r>
              <a:rPr baseline="30000" sz="2400" lang="en-US"/>
              <a:t>-</a:t>
            </a:r>
            <a:r>
              <a:rPr sz="2400" lang="en-US"/>
              <a:t> beam tube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★"/>
            </a:pPr>
            <a:r>
              <a:rPr sz="2400" lang="en-US"/>
              <a:t>recommended choice had exit 6” e</a:t>
            </a:r>
            <a:r>
              <a:rPr baseline="30000" sz="2400" lang="en-US"/>
              <a:t>-</a:t>
            </a:r>
            <a:r>
              <a:rPr sz="2400" lang="en-US"/>
              <a:t> beam tube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1800" lang="en-US"/>
              <a:t>starting from tagger vacuum chamber exit flange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1800" lang="en-US"/>
              <a:t>punching through the dump labyrinth walls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1800" lang="en-US"/>
              <a:t>all the way through labyrinth wall 3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1800" lang="en-US"/>
              <a:t>air between labyrinth wall and dump</a:t>
            </a:r>
          </a:p>
          <a:p>
            <a:pPr rtl="0" lvl="1" indent="-342900" marL="9144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b="1" sz="1800" lang="en-US"/>
              <a:t>simulation stopped before air gap </a:t>
            </a:r>
            <a:r>
              <a:rPr sz="1800" lang="en-US"/>
              <a:t> </a:t>
            </a:r>
            <a:r>
              <a:rPr b="1" sz="1800" lang="en-US"/>
              <a:t>-- beam dump was not simulated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rgbClr val="CC0000"/>
              </a:buClr>
              <a:buSzPct val="100000"/>
              <a:buFont typeface="Arial"/>
              <a:buChar char="★"/>
            </a:pPr>
            <a:r>
              <a:rPr b="1" sz="2400" lang="en-US">
                <a:solidFill>
                  <a:srgbClr val="CC0000"/>
                </a:solidFill>
              </a:rPr>
              <a:t>as-built geometry is somewhat different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CC0000"/>
              </a:buClr>
              <a:buSzPct val="100000"/>
              <a:buFont typeface="Arial"/>
              <a:buChar char="○"/>
            </a:pPr>
            <a:r>
              <a:rPr sz="1800" lang="en-US">
                <a:solidFill>
                  <a:srgbClr val="CC0000"/>
                </a:solidFill>
              </a:rPr>
              <a:t>6” pipe necks down to 1.5” pipe before the first labyrinth wall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CC0000"/>
              </a:buClr>
              <a:buSzPct val="100000"/>
              <a:buFont typeface="Arial"/>
              <a:buChar char="○"/>
            </a:pPr>
            <a:r>
              <a:rPr sz="1800" lang="en-US">
                <a:solidFill>
                  <a:srgbClr val="CC0000"/>
                </a:solidFill>
              </a:rPr>
              <a:t>girder with accelerator instrumentation is installed past first wall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CC0000"/>
              </a:buClr>
              <a:buSzPct val="100000"/>
              <a:buFont typeface="Arial"/>
              <a:buChar char="○"/>
            </a:pPr>
            <a:r>
              <a:rPr sz="1800" lang="en-US">
                <a:solidFill>
                  <a:srgbClr val="CC0000"/>
                </a:solidFill>
              </a:rPr>
              <a:t>gaps are incompletely filled where the pipes punch through the walls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CC0000"/>
              </a:buClr>
              <a:buSzPct val="100000"/>
              <a:buFont typeface="Arial"/>
              <a:buChar char="○"/>
            </a:pPr>
            <a:r>
              <a:rPr sz="1800" lang="en-US">
                <a:solidFill>
                  <a:srgbClr val="CC0000"/>
                </a:solidFill>
              </a:rPr>
              <a:t>labyrinth walls don’t extend all the way to the ceiling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CC0000"/>
              </a:buClr>
              <a:buSzPct val="100000"/>
              <a:buFont typeface="Arial"/>
              <a:buChar char="○"/>
            </a:pPr>
            <a:r>
              <a:rPr sz="1800" lang="en-US">
                <a:solidFill>
                  <a:srgbClr val="CC0000"/>
                </a:solidFill>
              </a:rPr>
              <a:t>actual TAGM readout shielding is more hermetic</a:t>
            </a:r>
          </a:p>
          <a:p>
            <a:pPr rtl="0" lvl="1" indent="-342900" marL="914400">
              <a:lnSpc>
                <a:spcPct val="115000"/>
              </a:lnSpc>
              <a:spcBef>
                <a:spcPts val="0"/>
              </a:spcBef>
              <a:buClr>
                <a:srgbClr val="CC0000"/>
              </a:buClr>
              <a:buSzPct val="100000"/>
              <a:buFont typeface="Arial"/>
              <a:buChar char="○"/>
            </a:pPr>
            <a:r>
              <a:rPr sz="1800" lang="en-US">
                <a:solidFill>
                  <a:srgbClr val="CC0000"/>
                </a:solidFill>
              </a:rPr>
              <a:t>… many other less important details in the shielding arrangement</a:t>
            </a:r>
          </a:p>
          <a:p>
            <a:pPr rtl="0" lvl="0" indent="0" marL="45720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y="242875" x="1752775"/>
            <a:ext cy="1657500" cx="80849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new simulation results</a:t>
            </a:r>
          </a:p>
        </p:txBody>
      </p:sp>
      <p:sp>
        <p:nvSpPr>
          <p:cNvPr id="149" name="Shape 149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12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y="2460975" x="796725"/>
            <a:ext cy="4673999" cx="8923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➢"/>
            </a:pPr>
            <a:r>
              <a:rPr sz="3000" lang="en-US"/>
              <a:t>emphasis on commissioning-phase conditions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rgbClr val="351C75"/>
              </a:buClr>
              <a:buSzPct val="100000"/>
              <a:buFont typeface="Arial"/>
              <a:buChar char="○"/>
            </a:pPr>
            <a:r>
              <a:rPr sz="2400" lang="en-US">
                <a:solidFill>
                  <a:srgbClr val="351C75"/>
                </a:solidFill>
              </a:rPr>
              <a:t>exaggerated e- halo: </a:t>
            </a:r>
            <a:r>
              <a:rPr b="1" sz="2400" lang="en-US">
                <a:solidFill>
                  <a:srgbClr val="351C75"/>
                </a:solidFill>
              </a:rPr>
              <a:t>10</a:t>
            </a:r>
            <a:r>
              <a:rPr b="1" baseline="30000" sz="2400" lang="en-US">
                <a:solidFill>
                  <a:srgbClr val="351C75"/>
                </a:solidFill>
              </a:rPr>
              <a:t>-2</a:t>
            </a:r>
            <a:r>
              <a:rPr b="1" sz="2400" lang="en-US">
                <a:solidFill>
                  <a:srgbClr val="351C75"/>
                </a:solidFill>
              </a:rPr>
              <a:t> of total e- beam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rgbClr val="351C75"/>
              </a:buClr>
              <a:buSzPct val="100000"/>
              <a:buFont typeface="Arial"/>
              <a:buChar char="○"/>
            </a:pPr>
            <a:r>
              <a:rPr sz="2400" lang="en-US">
                <a:solidFill>
                  <a:srgbClr val="351C75"/>
                </a:solidFill>
              </a:rPr>
              <a:t>special interest in neutrons: </a:t>
            </a:r>
            <a:r>
              <a:rPr b="1" sz="2400" lang="en-US">
                <a:solidFill>
                  <a:srgbClr val="351C75"/>
                </a:solidFill>
              </a:rPr>
              <a:t>tracked down to 10keV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rgbClr val="351C75"/>
              </a:buClr>
              <a:buSzPct val="100000"/>
              <a:buFont typeface="Arial"/>
              <a:buChar char="○"/>
            </a:pPr>
            <a:r>
              <a:rPr sz="2400" lang="en-US">
                <a:solidFill>
                  <a:srgbClr val="351C75"/>
                </a:solidFill>
              </a:rPr>
              <a:t>complete simulation: </a:t>
            </a:r>
            <a:r>
              <a:rPr b="1" sz="2400" lang="en-US">
                <a:solidFill>
                  <a:srgbClr val="351C75"/>
                </a:solidFill>
              </a:rPr>
              <a:t>including full beam dump int.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rgbClr val="351C75"/>
              </a:buClr>
              <a:buSzPct val="100000"/>
              <a:buFont typeface="Arial"/>
              <a:buChar char="○"/>
            </a:pPr>
            <a:r>
              <a:rPr sz="2400" lang="en-US">
                <a:solidFill>
                  <a:srgbClr val="351C75"/>
                </a:solidFill>
              </a:rPr>
              <a:t>only amorphous radiator: </a:t>
            </a:r>
            <a:r>
              <a:rPr b="1" sz="2400" lang="en-US">
                <a:solidFill>
                  <a:srgbClr val="351C75"/>
                </a:solidFill>
              </a:rPr>
              <a:t>10 microns of graphite</a:t>
            </a:r>
          </a:p>
          <a:p>
            <a:pPr rtl="0" lvl="1" indent="-381000" marL="914400">
              <a:lnSpc>
                <a:spcPct val="150000"/>
              </a:lnSpc>
              <a:spcBef>
                <a:spcPts val="0"/>
              </a:spcBef>
              <a:buClr>
                <a:srgbClr val="351C75"/>
              </a:buClr>
              <a:buSzPct val="100000"/>
              <a:buFont typeface="Arial"/>
              <a:buChar char="○"/>
            </a:pPr>
            <a:r>
              <a:rPr sz="2400" lang="en-US">
                <a:solidFill>
                  <a:srgbClr val="351C75"/>
                </a:solidFill>
              </a:rPr>
              <a:t>using latest TOSCA field map</a:t>
            </a:r>
          </a:p>
          <a:p>
            <a:pPr rtl="0" lvl="0" indent="-419100" marL="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➢"/>
            </a:pPr>
            <a:r>
              <a:rPr sz="3000" lang="en-US"/>
              <a:t>normalized to full luminosity conditions for GlueX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2400" lang="en-US"/>
              <a:t>250 MHz total rate in TAGM</a:t>
            </a:r>
          </a:p>
          <a:p>
            <a:pPr rtl="0" lvl="1" indent="-381000" marL="9144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2400" lang="en-US"/>
              <a:t>10</a:t>
            </a:r>
            <a:r>
              <a:rPr baseline="30000" sz="2400" lang="en-US"/>
              <a:t>9</a:t>
            </a:r>
            <a:r>
              <a:rPr sz="2400" lang="en-US"/>
              <a:t> beam electrons simulated (300,000 core-hr on OSG)</a:t>
            </a:r>
          </a:p>
          <a:p>
            <a:pPr lvl="1" indent="-381000" marL="9144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○"/>
            </a:pPr>
            <a:r>
              <a:rPr sz="2400" lang="en-US"/>
              <a:t>5000 hits seen in TAGM: </a:t>
            </a:r>
            <a:r>
              <a:rPr b="1" sz="2400" lang="en-US"/>
              <a:t>20μs @ 6.2μA (!)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y="242875" x="1496975"/>
            <a:ext cy="1657500" cx="75677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new simulation results</a:t>
            </a:r>
          </a:p>
        </p:txBody>
      </p:sp>
      <p:sp>
        <p:nvSpPr>
          <p:cNvPr id="156" name="Shape 156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13</a:t>
            </a:r>
          </a:p>
        </p:txBody>
      </p:sp>
      <p:pic>
        <p:nvPicPr>
          <p:cNvPr id="157" name="Shape 1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929925" x="23824"/>
            <a:ext cy="4194775" cx="5216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Shape 15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929925" x="5326647"/>
            <a:ext cy="4194775" cx="494130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9" name="Shape 159"/>
          <p:cNvGrpSpPr/>
          <p:nvPr/>
        </p:nvGrpSpPr>
        <p:grpSpPr>
          <a:xfrm>
            <a:off y="3440100" x="1327850"/>
            <a:ext cy="991500" cx="3009850"/>
            <a:chOff y="3287700" x="1327850"/>
            <a:chExt cy="991500" cx="3009850"/>
          </a:xfrm>
        </p:grpSpPr>
        <p:sp>
          <p:nvSpPr>
            <p:cNvPr id="160" name="Shape 160"/>
            <p:cNvSpPr/>
            <p:nvPr/>
          </p:nvSpPr>
          <p:spPr>
            <a:xfrm>
              <a:off y="3452425" x="1327850"/>
              <a:ext cy="177000" cx="584400"/>
            </a:xfrm>
            <a:prstGeom prst="rect">
              <a:avLst/>
            </a:prstGeom>
            <a:solidFill>
              <a:srgbClr val="FFFF00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y="3757225" x="1327850"/>
              <a:ext cy="177000" cx="584400"/>
            </a:xfrm>
            <a:prstGeom prst="rect">
              <a:avLst/>
            </a:prstGeom>
            <a:solidFill>
              <a:srgbClr val="FF0000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>
              <a:off y="4062025" x="1327850"/>
              <a:ext cy="177000" cx="584400"/>
            </a:xfrm>
            <a:prstGeom prst="rect">
              <a:avLst/>
            </a:prstGeom>
            <a:solidFill>
              <a:srgbClr val="6FA8DC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3" name="Shape 163"/>
            <p:cNvSpPr txBox="1"/>
            <p:nvPr/>
          </p:nvSpPr>
          <p:spPr>
            <a:xfrm>
              <a:off y="3287700" x="1926000"/>
              <a:ext cy="991500" cx="2411700"/>
            </a:xfrm>
            <a:prstGeom prst="rect">
              <a:avLst/>
            </a:prstGeom>
            <a:noFill/>
            <a:ln>
              <a:noFill/>
            </a:ln>
          </p:spPr>
          <p:txBody>
            <a:bodyPr bIns="91425" rIns="91425" lIns="91425" tIns="91425" anchor="t" anchorCtr="0">
              <a:noAutofit/>
            </a:bodyPr>
            <a:lstStyle/>
            <a:p>
              <a:pPr rt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photons</a:t>
              </a:r>
            </a:p>
            <a:p>
              <a:pPr rt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electrons/positrons</a:t>
              </a:r>
            </a:p>
            <a:p>
              <a:pPr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neutrons</a:t>
              </a:r>
            </a:p>
          </p:txBody>
        </p:sp>
      </p:grpSp>
      <p:grpSp>
        <p:nvGrpSpPr>
          <p:cNvPr id="164" name="Shape 164"/>
          <p:cNvGrpSpPr/>
          <p:nvPr/>
        </p:nvGrpSpPr>
        <p:grpSpPr>
          <a:xfrm>
            <a:off y="3440100" x="6433250"/>
            <a:ext cy="991500" cx="3009850"/>
            <a:chOff y="3287700" x="1327850"/>
            <a:chExt cy="991500" cx="3009850"/>
          </a:xfrm>
        </p:grpSpPr>
        <p:sp>
          <p:nvSpPr>
            <p:cNvPr id="165" name="Shape 165"/>
            <p:cNvSpPr/>
            <p:nvPr/>
          </p:nvSpPr>
          <p:spPr>
            <a:xfrm>
              <a:off y="3452425" x="1327850"/>
              <a:ext cy="177000" cx="584400"/>
            </a:xfrm>
            <a:prstGeom prst="rect">
              <a:avLst/>
            </a:prstGeom>
            <a:solidFill>
              <a:srgbClr val="FFFF00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6" name="Shape 166"/>
            <p:cNvSpPr/>
            <p:nvPr/>
          </p:nvSpPr>
          <p:spPr>
            <a:xfrm>
              <a:off y="3757225" x="1327850"/>
              <a:ext cy="177000" cx="584400"/>
            </a:xfrm>
            <a:prstGeom prst="rect">
              <a:avLst/>
            </a:prstGeom>
            <a:solidFill>
              <a:srgbClr val="FF0000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7" name="Shape 167"/>
            <p:cNvSpPr/>
            <p:nvPr/>
          </p:nvSpPr>
          <p:spPr>
            <a:xfrm>
              <a:off y="4062025" x="1327850"/>
              <a:ext cy="177000" cx="584400"/>
            </a:xfrm>
            <a:prstGeom prst="rect">
              <a:avLst/>
            </a:prstGeom>
            <a:solidFill>
              <a:srgbClr val="6FA8DC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68" name="Shape 168"/>
            <p:cNvSpPr txBox="1"/>
            <p:nvPr/>
          </p:nvSpPr>
          <p:spPr>
            <a:xfrm>
              <a:off y="3287700" x="1926000"/>
              <a:ext cy="991500" cx="2411700"/>
            </a:xfrm>
            <a:prstGeom prst="rect">
              <a:avLst/>
            </a:prstGeom>
            <a:noFill/>
            <a:ln>
              <a:noFill/>
            </a:ln>
          </p:spPr>
          <p:txBody>
            <a:bodyPr bIns="91425" rIns="91425" lIns="91425" tIns="91425" anchor="t" anchorCtr="0">
              <a:noAutofit/>
            </a:bodyPr>
            <a:lstStyle/>
            <a:p>
              <a:pPr rtl="0" lv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photons</a:t>
              </a:r>
            </a:p>
            <a:p>
              <a:pPr rtl="0" lv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electrons/positrons</a:t>
              </a:r>
            </a:p>
            <a:p>
              <a:pPr rtl="0" lv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neutrons</a:t>
              </a:r>
            </a:p>
          </p:txBody>
        </p:sp>
      </p:grpSp>
      <p:sp>
        <p:nvSpPr>
          <p:cNvPr id="169" name="Shape 169"/>
          <p:cNvSpPr txBox="1"/>
          <p:nvPr/>
        </p:nvSpPr>
        <p:spPr>
          <a:xfrm>
            <a:off y="2180525" x="1496975"/>
            <a:ext cy="597000" cx="7231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400" lang="en-US" i="1"/>
              <a:t>energy of particles reaching the tagging counters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74" name="Shape 1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905275" x="80050"/>
            <a:ext cy="4215650" cx="5305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Shape 1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901931" x="4972000"/>
            <a:ext cy="4295194" cx="5305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>
            <p:ph type="title"/>
          </p:nvPr>
        </p:nvSpPr>
        <p:spPr>
          <a:xfrm>
            <a:off y="242875" x="1496975"/>
            <a:ext cy="1657500" cx="75677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new simulation results</a:t>
            </a:r>
          </a:p>
        </p:txBody>
      </p:sp>
      <p:sp>
        <p:nvSpPr>
          <p:cNvPr id="177" name="Shape 177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14</a:t>
            </a:r>
          </a:p>
        </p:txBody>
      </p:sp>
      <p:grpSp>
        <p:nvGrpSpPr>
          <p:cNvPr id="178" name="Shape 178"/>
          <p:cNvGrpSpPr/>
          <p:nvPr/>
        </p:nvGrpSpPr>
        <p:grpSpPr>
          <a:xfrm>
            <a:off y="3287700" x="6509450"/>
            <a:ext cy="991500" cx="3009850"/>
            <a:chOff y="3287700" x="1327850"/>
            <a:chExt cy="991500" cx="3009850"/>
          </a:xfrm>
        </p:grpSpPr>
        <p:sp>
          <p:nvSpPr>
            <p:cNvPr id="179" name="Shape 179"/>
            <p:cNvSpPr/>
            <p:nvPr/>
          </p:nvSpPr>
          <p:spPr>
            <a:xfrm>
              <a:off y="3452425" x="1327850"/>
              <a:ext cy="177000" cx="584400"/>
            </a:xfrm>
            <a:prstGeom prst="rect">
              <a:avLst/>
            </a:prstGeom>
            <a:solidFill>
              <a:srgbClr val="FFFF00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>
              <a:off y="3757225" x="1327850"/>
              <a:ext cy="177000" cx="584400"/>
            </a:xfrm>
            <a:prstGeom prst="rect">
              <a:avLst/>
            </a:prstGeom>
            <a:solidFill>
              <a:srgbClr val="FF0000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81" name="Shape 181"/>
            <p:cNvSpPr/>
            <p:nvPr/>
          </p:nvSpPr>
          <p:spPr>
            <a:xfrm>
              <a:off y="4062025" x="1327850"/>
              <a:ext cy="177000" cx="584400"/>
            </a:xfrm>
            <a:prstGeom prst="rect">
              <a:avLst/>
            </a:prstGeom>
            <a:solidFill>
              <a:srgbClr val="6FA8DC"/>
            </a:solidFill>
            <a:ln w="19050" cap="flat">
              <a:solidFill>
                <a:srgbClr val="00000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91425" rIns="91425" lIns="91425" t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82" name="Shape 182"/>
            <p:cNvSpPr txBox="1"/>
            <p:nvPr/>
          </p:nvSpPr>
          <p:spPr>
            <a:xfrm>
              <a:off y="3287700" x="1926000"/>
              <a:ext cy="991500" cx="2411700"/>
            </a:xfrm>
            <a:prstGeom prst="rect">
              <a:avLst/>
            </a:prstGeom>
            <a:noFill/>
            <a:ln>
              <a:noFill/>
            </a:ln>
          </p:spPr>
          <p:txBody>
            <a:bodyPr bIns="91425" rIns="91425" lIns="91425" tIns="91425" anchor="t" anchorCtr="0">
              <a:noAutofit/>
            </a:bodyPr>
            <a:lstStyle/>
            <a:p>
              <a:pPr rtl="0" lv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photons</a:t>
              </a:r>
            </a:p>
            <a:p>
              <a:pPr rtl="0" lv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electrons/positrons</a:t>
              </a:r>
            </a:p>
            <a:p>
              <a:pPr rtl="0" lvl="0">
                <a:lnSpc>
                  <a:spcPct val="115000"/>
                </a:lnSpc>
                <a:spcBef>
                  <a:spcPts val="0"/>
                </a:spcBef>
                <a:buNone/>
              </a:pPr>
              <a:r>
                <a:rPr sz="1800" lang="en-US"/>
                <a:t>neutrons</a:t>
              </a:r>
            </a:p>
          </p:txBody>
        </p:sp>
      </p:grpSp>
      <p:sp>
        <p:nvSpPr>
          <p:cNvPr id="183" name="Shape 183"/>
          <p:cNvSpPr txBox="1"/>
          <p:nvPr/>
        </p:nvSpPr>
        <p:spPr>
          <a:xfrm>
            <a:off y="2180525" x="1665125"/>
            <a:ext cy="597000" cx="7231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-US" i="1"/>
              <a:t>energy deposition in the tagging counters</a:t>
            </a:r>
          </a:p>
        </p:txBody>
      </p:sp>
      <p:sp>
        <p:nvSpPr>
          <p:cNvPr id="184" name="Shape 184"/>
          <p:cNvSpPr txBox="1"/>
          <p:nvPr/>
        </p:nvSpPr>
        <p:spPr>
          <a:xfrm>
            <a:off y="3664900" x="2723500"/>
            <a:ext cy="708300" cx="2092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800" lang="en-US"/>
              <a:t>1-2</a:t>
            </a:r>
            <a:r>
              <a:rPr baseline="30000" sz="2400" lang="en-US"/>
              <a:t>∘</a:t>
            </a:r>
            <a:r>
              <a:rPr sz="2400" lang="en-US"/>
              <a:t> </a:t>
            </a:r>
            <a:r>
              <a:rPr sz="1800" lang="en-US"/>
              <a:t>misalignment</a:t>
            </a:r>
          </a:p>
        </p:txBody>
      </p:sp>
      <p:cxnSp>
        <p:nvCxnSpPr>
          <p:cNvPr id="185" name="Shape 185"/>
          <p:cNvCxnSpPr>
            <a:stCxn id="184" idx="1"/>
          </p:cNvCxnSpPr>
          <p:nvPr/>
        </p:nvCxnSpPr>
        <p:spPr>
          <a:xfrm flipH="1">
            <a:off y="4019050" x="1558000"/>
            <a:ext cy="1947600" cx="1165500"/>
          </a:xfrm>
          <a:prstGeom prst="straightConnector1">
            <a:avLst/>
          </a:prstGeom>
          <a:noFill/>
          <a:ln w="19050" cap="flat">
            <a:solidFill>
              <a:schemeClr val="dk2"/>
            </a:solidFill>
            <a:prstDash val="solid"/>
            <a:round/>
            <a:headEnd w="lg" len="lg" type="none"/>
            <a:tailEnd w="lg" len="lg" type="triangle"/>
          </a:ln>
        </p:spPr>
      </p:cxn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9" name="Shape 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>
            <a:off y="242875" x="1496975"/>
            <a:ext cy="1657500" cx="75677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new simulation geometry</a:t>
            </a:r>
          </a:p>
        </p:txBody>
      </p:sp>
      <p:sp>
        <p:nvSpPr>
          <p:cNvPr id="191" name="Shape 191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15</a:t>
            </a:r>
          </a:p>
        </p:txBody>
      </p:sp>
      <p:pic>
        <p:nvPicPr>
          <p:cNvPr id="192" name="Shape 192"/>
          <p:cNvPicPr preferRelativeResize="0"/>
          <p:nvPr/>
        </p:nvPicPr>
        <p:blipFill rotWithShape="1">
          <a:blip r:embed="rId3">
            <a:alphaModFix/>
          </a:blip>
          <a:srcRect t="33685" b="32752" r="0" l="0"/>
          <a:stretch/>
        </p:blipFill>
        <p:spPr>
          <a:xfrm>
            <a:off y="1741325" x="1352550"/>
            <a:ext cy="3510775" cx="8083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Shape 193"/>
          <p:cNvPicPr preferRelativeResize="0"/>
          <p:nvPr/>
        </p:nvPicPr>
        <p:blipFill rotWithShape="1">
          <a:blip r:embed="rId4">
            <a:alphaModFix/>
          </a:blip>
          <a:srcRect t="36976" b="30402" r="0" l="0"/>
          <a:stretch/>
        </p:blipFill>
        <p:spPr>
          <a:xfrm>
            <a:off y="4614000" x="-27025"/>
            <a:ext cy="3158400" cx="74813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 txBox="1"/>
          <p:nvPr>
            <p:ph type="title"/>
          </p:nvPr>
        </p:nvSpPr>
        <p:spPr>
          <a:xfrm>
            <a:off y="242875" x="1681950"/>
            <a:ext cy="1657500" cx="81558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dose rates: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comparison with gluex-doc-1646</a:t>
            </a:r>
          </a:p>
        </p:txBody>
      </p:sp>
      <p:sp>
        <p:nvSpPr>
          <p:cNvPr id="199" name="Shape 199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16</a:t>
            </a:r>
          </a:p>
        </p:txBody>
      </p:sp>
      <p:pic>
        <p:nvPicPr>
          <p:cNvPr id="200" name="Shape 2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390937" x="4990792"/>
            <a:ext cy="4428962" cx="5029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Shape 20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726525" x="212775"/>
            <a:ext cy="4093375" cx="4339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6" name="Shape 206"/>
          <p:cNvSpPr txBox="1"/>
          <p:nvPr>
            <p:ph type="title"/>
          </p:nvPr>
        </p:nvSpPr>
        <p:spPr>
          <a:xfrm>
            <a:off y="242875" x="1681950"/>
            <a:ext cy="1657500" cx="81558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dose rates: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comparison with gluex-doc-1646</a:t>
            </a:r>
          </a:p>
        </p:txBody>
      </p:sp>
      <p:sp>
        <p:nvSpPr>
          <p:cNvPr id="207" name="Shape 207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17</a:t>
            </a:r>
          </a:p>
        </p:txBody>
      </p:sp>
      <p:pic>
        <p:nvPicPr>
          <p:cNvPr id="208" name="Shape 2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586052" x="284802"/>
            <a:ext cy="4174049" cx="437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" name="Shape 20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247900" x="4991100"/>
            <a:ext cy="4495800" cx="51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Shape 210"/>
          <p:cNvSpPr/>
          <p:nvPr/>
        </p:nvSpPr>
        <p:spPr>
          <a:xfrm>
            <a:off y="5665525" x="5541600"/>
            <a:ext cy="123899" cx="1380899"/>
          </a:xfrm>
          <a:prstGeom prst="rect">
            <a:avLst/>
          </a:prstGeom>
          <a:solidFill>
            <a:schemeClr val="lt2"/>
          </a:solidFill>
          <a:ln w="19050" cap="flat">
            <a:solidFill>
              <a:schemeClr val="dk2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1" name="Shape 211"/>
          <p:cNvSpPr txBox="1"/>
          <p:nvPr/>
        </p:nvSpPr>
        <p:spPr>
          <a:xfrm>
            <a:off y="5435375" x="7011100"/>
            <a:ext cy="637500" cx="25317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US"/>
              <a:t>region partially shielded by</a:t>
            </a:r>
          </a:p>
          <a:p>
            <a:pPr>
              <a:spcBef>
                <a:spcPts val="0"/>
              </a:spcBef>
              <a:buNone/>
            </a:pPr>
            <a:r>
              <a:rPr lang="en-US"/>
              <a:t>poly-enclosed TAGM readout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5" name="Shape 2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6" name="Shape 216"/>
          <p:cNvSpPr txBox="1"/>
          <p:nvPr>
            <p:ph type="title"/>
          </p:nvPr>
        </p:nvSpPr>
        <p:spPr>
          <a:xfrm>
            <a:off y="242875" x="1681950"/>
            <a:ext cy="1657500" cx="81558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sources:	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comparison with gluex-doc-1646</a:t>
            </a:r>
          </a:p>
        </p:txBody>
      </p:sp>
      <p:sp>
        <p:nvSpPr>
          <p:cNvPr id="217" name="Shape 217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18</a:t>
            </a:r>
          </a:p>
        </p:txBody>
      </p:sp>
      <p:pic>
        <p:nvPicPr>
          <p:cNvPr id="218" name="Shape 2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090875" x="69250"/>
            <a:ext cy="2488124" cx="8746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Shape 2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4338650" x="2089175"/>
            <a:ext cy="3153325" cx="7076525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Shape 220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242875" x="1266825"/>
            <a:ext cy="1657199" cx="7691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Outline</a:t>
            </a:r>
          </a:p>
        </p:txBody>
      </p:sp>
      <p:sp>
        <p:nvSpPr>
          <p:cNvPr id="47" name="Shape 47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</a:t>
            </a:r>
          </a:p>
        </p:txBody>
      </p:sp>
      <p:sp>
        <p:nvSpPr>
          <p:cNvPr id="48" name="Shape 48"/>
          <p:cNvSpPr txBox="1"/>
          <p:nvPr/>
        </p:nvSpPr>
        <p:spPr>
          <a:xfrm>
            <a:off y="2567200" x="656100"/>
            <a:ext cy="4373100" cx="9223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review of electron beam model (CASA, 2006)</a:t>
            </a:r>
          </a:p>
          <a:p>
            <a:pPr rtl="0"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review of results from earlier simulations (Somov, 2011)</a:t>
            </a:r>
          </a:p>
          <a:p>
            <a:pPr rtl="0"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updates to the geometry</a:t>
            </a:r>
          </a:p>
          <a:p>
            <a:pPr rtl="0"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simulation parameters</a:t>
            </a:r>
          </a:p>
          <a:p>
            <a:pPr rtl="0"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new results </a:t>
            </a:r>
          </a:p>
          <a:p>
            <a:pPr rtl="0"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comparison with earlier results</a:t>
            </a:r>
          </a:p>
          <a:p>
            <a:pPr rtl="0"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effectiveness of TAGM shielding solution</a:t>
            </a:r>
          </a:p>
          <a:p>
            <a:pPr lvl="0" indent="-381000" marL="45720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❏"/>
            </a:pPr>
            <a:r>
              <a:rPr sz="2400" lang="en-US"/>
              <a:t>remaining issues for study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 txBox="1"/>
          <p:nvPr>
            <p:ph type="title"/>
          </p:nvPr>
        </p:nvSpPr>
        <p:spPr>
          <a:xfrm>
            <a:off y="242875" x="1681950"/>
            <a:ext cy="1657500" cx="81558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sources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		origin of </a:t>
            </a:r>
            <a:r>
              <a:rPr b="1" sz="3000" lang="en-US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neutrons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reaching the focal plane</a:t>
            </a:r>
          </a:p>
        </p:txBody>
      </p:sp>
      <p:sp>
        <p:nvSpPr>
          <p:cNvPr id="226" name="Shape 226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19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28" name="Shape 228"/>
          <p:cNvPicPr preferRelativeResize="0"/>
          <p:nvPr/>
        </p:nvPicPr>
        <p:blipFill rotWithShape="1">
          <a:blip r:embed="rId3">
            <a:alphaModFix/>
          </a:blip>
          <a:srcRect t="7757" b="0" r="0" l="0"/>
          <a:stretch/>
        </p:blipFill>
        <p:spPr>
          <a:xfrm>
            <a:off y="2108424" x="914400"/>
            <a:ext cy="3382749" cx="82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Shape 229"/>
          <p:cNvPicPr preferRelativeResize="0"/>
          <p:nvPr/>
        </p:nvPicPr>
        <p:blipFill rotWithShape="1">
          <a:blip r:embed="rId4">
            <a:alphaModFix/>
          </a:blip>
          <a:srcRect t="7757" b="0" r="0" l="0"/>
          <a:stretch/>
        </p:blipFill>
        <p:spPr>
          <a:xfrm>
            <a:off y="5491175" x="914400"/>
            <a:ext cy="1981200" cx="822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3" name="Shape 2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4" name="Shape 234"/>
          <p:cNvSpPr txBox="1"/>
          <p:nvPr>
            <p:ph type="title"/>
          </p:nvPr>
        </p:nvSpPr>
        <p:spPr>
          <a:xfrm>
            <a:off y="242875" x="1681950"/>
            <a:ext cy="1657500" cx="81558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sources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		origin of </a:t>
            </a:r>
            <a:r>
              <a:rPr b="1" sz="3000" lang="en-US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e</a:t>
            </a:r>
            <a:r>
              <a:rPr b="1" baseline="30000" sz="3000" lang="en-US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+</a:t>
            </a:r>
            <a:r>
              <a:rPr b="1" sz="3000" lang="en-US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/e</a:t>
            </a:r>
            <a:r>
              <a:rPr b="1" baseline="30000" sz="3000" lang="en-US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-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bg reaching the focal plane</a:t>
            </a:r>
          </a:p>
        </p:txBody>
      </p:sp>
      <p:sp>
        <p:nvSpPr>
          <p:cNvPr id="235" name="Shape 235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20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3">
            <a:alphaModFix/>
          </a:blip>
          <a:srcRect t="8717" b="0" r="0" l="0"/>
          <a:stretch/>
        </p:blipFill>
        <p:spPr>
          <a:xfrm>
            <a:off y="2067648" x="914400"/>
            <a:ext cy="3347324" cx="82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Shape 238"/>
          <p:cNvPicPr preferRelativeResize="0"/>
          <p:nvPr/>
        </p:nvPicPr>
        <p:blipFill rotWithShape="1">
          <a:blip r:embed="rId4">
            <a:alphaModFix/>
          </a:blip>
          <a:srcRect t="6785" b="0" r="0" l="0"/>
          <a:stretch/>
        </p:blipFill>
        <p:spPr>
          <a:xfrm>
            <a:off y="5293725" x="914400"/>
            <a:ext cy="2178649" cx="822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2" name="Shape 2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y="242875" x="1681950"/>
            <a:ext cy="1657500" cx="81558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sources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		origin of </a:t>
            </a:r>
            <a:r>
              <a:rPr b="1" sz="3000" lang="en-US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gammas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reaching the focal plane</a:t>
            </a:r>
          </a:p>
        </p:txBody>
      </p:sp>
      <p:sp>
        <p:nvSpPr>
          <p:cNvPr id="244" name="Shape 244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21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46" name="Shape 246"/>
          <p:cNvPicPr preferRelativeResize="0"/>
          <p:nvPr/>
        </p:nvPicPr>
        <p:blipFill rotWithShape="1">
          <a:blip r:embed="rId3">
            <a:alphaModFix/>
          </a:blip>
          <a:srcRect t="7270" b="0" r="0" l="0"/>
          <a:stretch/>
        </p:blipFill>
        <p:spPr>
          <a:xfrm>
            <a:off y="2090724" x="914400"/>
            <a:ext cy="3400449" cx="822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Shape 247"/>
          <p:cNvPicPr preferRelativeResize="0"/>
          <p:nvPr/>
        </p:nvPicPr>
        <p:blipFill rotWithShape="1">
          <a:blip r:embed="rId4">
            <a:alphaModFix/>
          </a:blip>
          <a:srcRect t="9691" b="-9" r="0" l="0"/>
          <a:stretch/>
        </p:blipFill>
        <p:spPr>
          <a:xfrm>
            <a:off y="5399950" x="914400"/>
            <a:ext cy="2072425" cx="822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2" name="Shape 252"/>
          <p:cNvSpPr txBox="1"/>
          <p:nvPr>
            <p:ph type="title"/>
          </p:nvPr>
        </p:nvSpPr>
        <p:spPr>
          <a:xfrm>
            <a:off y="242875" x="1487200"/>
            <a:ext cy="1657500" cx="82623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sources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		    neutron dose rate on TAGM readout electronics</a:t>
            </a:r>
          </a:p>
        </p:txBody>
      </p:sp>
      <p:sp>
        <p:nvSpPr>
          <p:cNvPr id="253" name="Shape 253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22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55" name="Shape 2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662237" x="95250"/>
            <a:ext cy="2143125" cx="468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Shape 2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400300" x="4838700"/>
            <a:ext cy="4495800" cx="510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7" name="Shape 257"/>
          <p:cNvSpPr txBox="1"/>
          <p:nvPr/>
        </p:nvSpPr>
        <p:spPr>
          <a:xfrm>
            <a:off y="4992750" x="584250"/>
            <a:ext cy="2253600" cx="405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sz="2000" lang="en-US"/>
              <a:t>Reduction for new configuration is much larger than the factor ~3 seen elsewhere in the hall.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000"/>
          </a:p>
          <a:p>
            <a:pPr>
              <a:spcBef>
                <a:spcPts val="0"/>
              </a:spcBef>
              <a:buNone/>
            </a:pPr>
            <a:r>
              <a:rPr b="1" sz="2000" lang="en-US" i="1"/>
              <a:t>New configuration may be overkill but it works!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1" name="Shape 2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2" name="Shape 262"/>
          <p:cNvSpPr txBox="1"/>
          <p:nvPr>
            <p:ph type="title"/>
          </p:nvPr>
        </p:nvSpPr>
        <p:spPr>
          <a:xfrm>
            <a:off y="242875" x="1487200"/>
            <a:ext cy="1657500" cx="82623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comparison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what has changed with the neutron dose?</a:t>
            </a:r>
          </a:p>
        </p:txBody>
      </p:sp>
      <p:sp>
        <p:nvSpPr>
          <p:cNvPr id="263" name="Shape 263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23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265" name="Shape 2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295650" x="14298"/>
            <a:ext cy="3771900" cx="4891075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Shape 266"/>
          <p:cNvSpPr txBox="1"/>
          <p:nvPr/>
        </p:nvSpPr>
        <p:spPr>
          <a:xfrm>
            <a:off y="2531775" x="619675"/>
            <a:ext cy="533399" cx="9047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600" lang="en-US"/>
              <a:t>Dose is computed using a weight factor that strongly depends on the kinetic energy of the neutron.</a:t>
            </a:r>
          </a:p>
        </p:txBody>
      </p:sp>
      <p:pic>
        <p:nvPicPr>
          <p:cNvPr id="267" name="Shape 26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2997911" x="5091125"/>
            <a:ext cy="3931538" cx="489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1" name="Shape 2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2" name="Shape 272"/>
          <p:cNvSpPr txBox="1"/>
          <p:nvPr>
            <p:ph type="title"/>
          </p:nvPr>
        </p:nvSpPr>
        <p:spPr>
          <a:xfrm>
            <a:off y="242875" x="1487200"/>
            <a:ext cy="1657500" cx="82623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comparison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what has changed with the neutron dose?</a:t>
            </a:r>
          </a:p>
        </p:txBody>
      </p:sp>
      <p:sp>
        <p:nvSpPr>
          <p:cNvPr id="273" name="Shape 273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24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 txBox="1"/>
          <p:nvPr/>
        </p:nvSpPr>
        <p:spPr>
          <a:xfrm>
            <a:off y="2226975" x="619675"/>
            <a:ext cy="533399" cx="9047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600" lang="en-US"/>
              <a:t>Dose is computed using a weight factor that strongly depends on the kinetic energy of the neutron.</a:t>
            </a:r>
          </a:p>
        </p:txBody>
      </p:sp>
      <p:pic>
        <p:nvPicPr>
          <p:cNvPr id="276" name="Shape 2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429375" x="1823600"/>
            <a:ext cy="4002575" cx="6353475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Shape 277"/>
          <p:cNvSpPr txBox="1"/>
          <p:nvPr/>
        </p:nvSpPr>
        <p:spPr>
          <a:xfrm>
            <a:off y="3099900" x="2575000"/>
            <a:ext cy="597000" cx="5687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1500" lang="en-US"/>
              <a:t>Fig. 2 taken from S. Roesler et.al.,  CERN-SC-2006-070-RP-TN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y="2483350" x="720525"/>
            <a:ext cy="533399" cx="8630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2400" lang="en-US">
                <a:solidFill>
                  <a:srgbClr val="CC0000"/>
                </a:solidFill>
              </a:rPr>
              <a:t>I used </a:t>
            </a:r>
            <a:r>
              <a:rPr b="1" sz="2400" lang="en-US">
                <a:solidFill>
                  <a:srgbClr val="CC0000"/>
                </a:solidFill>
              </a:rPr>
              <a:t>“ambient dose equivalent”</a:t>
            </a:r>
            <a:r>
              <a:rPr sz="2400" lang="en-US">
                <a:solidFill>
                  <a:srgbClr val="CC0000"/>
                </a:solidFill>
              </a:rPr>
              <a:t> but choice is not unique.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2" name="Shape 2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83" name="Shape 2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3352800" x="1988050"/>
            <a:ext cy="4087724" cx="6374900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Shape 284"/>
          <p:cNvSpPr txBox="1"/>
          <p:nvPr>
            <p:ph type="title"/>
          </p:nvPr>
        </p:nvSpPr>
        <p:spPr>
          <a:xfrm>
            <a:off y="242875" x="1487200"/>
            <a:ext cy="1657500" cx="82623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comparison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what has changed with the neutron dose?</a:t>
            </a:r>
          </a:p>
        </p:txBody>
      </p:sp>
      <p:sp>
        <p:nvSpPr>
          <p:cNvPr id="285" name="Shape 285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25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7" name="Shape 287"/>
          <p:cNvSpPr txBox="1"/>
          <p:nvPr/>
        </p:nvSpPr>
        <p:spPr>
          <a:xfrm>
            <a:off y="2226975" x="619675"/>
            <a:ext cy="533399" cx="9047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600" lang="en-US"/>
              <a:t>Dose is computed using a weight factor that strongly depends on the kinetic energy of the neutron.</a:t>
            </a:r>
          </a:p>
        </p:txBody>
      </p:sp>
      <p:sp>
        <p:nvSpPr>
          <p:cNvPr id="288" name="Shape 288"/>
          <p:cNvSpPr txBox="1"/>
          <p:nvPr/>
        </p:nvSpPr>
        <p:spPr>
          <a:xfrm>
            <a:off y="3099900" x="2575000"/>
            <a:ext cy="597000" cx="5687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500" lang="en-US"/>
              <a:t>Fig. 2 taken from S. Roesler et.al.,  CERN-SC-2006-070-RP-TN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y="2483350" x="720525"/>
            <a:ext cy="533399" cx="86300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-US">
                <a:solidFill>
                  <a:srgbClr val="CC0000"/>
                </a:solidFill>
              </a:rPr>
              <a:t>I used </a:t>
            </a:r>
            <a:r>
              <a:rPr b="1" sz="2400" lang="en-US">
                <a:solidFill>
                  <a:srgbClr val="CC0000"/>
                </a:solidFill>
              </a:rPr>
              <a:t>“ambient dose equivalent”</a:t>
            </a:r>
            <a:r>
              <a:rPr sz="2400" lang="en-US">
                <a:solidFill>
                  <a:srgbClr val="CC0000"/>
                </a:solidFill>
              </a:rPr>
              <a:t> but choice is not unique.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3" name="Shape 2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4" name="Shape 294"/>
          <p:cNvSpPr txBox="1"/>
          <p:nvPr>
            <p:ph type="title"/>
          </p:nvPr>
        </p:nvSpPr>
        <p:spPr>
          <a:xfrm>
            <a:off y="242875" x="1487200"/>
            <a:ext cy="1657500" cx="82623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background comparison			  </a:t>
            </a:r>
            <a:r>
              <a:rPr sz="30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what has changed with the neutron dose?</a:t>
            </a:r>
          </a:p>
        </p:txBody>
      </p:sp>
      <p:sp>
        <p:nvSpPr>
          <p:cNvPr id="295" name="Shape 295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26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7" name="Shape 297"/>
          <p:cNvSpPr txBox="1"/>
          <p:nvPr/>
        </p:nvSpPr>
        <p:spPr>
          <a:xfrm>
            <a:off y="2455575" x="619675"/>
            <a:ext cy="533399" cx="90471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1600" lang="en-US"/>
              <a:t>Dose is computed using a weight factor that strongly depends on the kinetic energy of the neutron.</a:t>
            </a:r>
          </a:p>
        </p:txBody>
      </p:sp>
      <p:pic>
        <p:nvPicPr>
          <p:cNvPr id="298" name="Shape 2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884762" x="4729812"/>
            <a:ext cy="3667125" cx="532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Shape 29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3071827" x="300052"/>
            <a:ext cy="3979957" cx="4048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3" name="Shape 3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4" name="Shape 304"/>
          <p:cNvSpPr txBox="1"/>
          <p:nvPr>
            <p:ph type="title"/>
          </p:nvPr>
        </p:nvSpPr>
        <p:spPr>
          <a:xfrm>
            <a:off y="242875" x="1487200"/>
            <a:ext cy="1657500" cx="82623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remaining issues</a:t>
            </a:r>
          </a:p>
        </p:txBody>
      </p:sp>
      <p:sp>
        <p:nvSpPr>
          <p:cNvPr id="305" name="Shape 305"/>
          <p:cNvSpPr txBox="1"/>
          <p:nvPr>
            <p:ph idx="1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27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y="2195400" x="8445175"/>
            <a:ext cy="1115400" cx="796799"/>
          </a:xfrm>
          <a:prstGeom prst="rect">
            <a:avLst/>
          </a:prstGeom>
          <a:solidFill>
            <a:srgbClr val="FFFFFF"/>
          </a:solidFill>
          <a:ln w="9525" cap="flat">
            <a:solidFill>
              <a:srgbClr val="FFFFFF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 txBox="1"/>
          <p:nvPr/>
        </p:nvSpPr>
        <p:spPr>
          <a:xfrm>
            <a:off y="2489450" x="867525"/>
            <a:ext cy="5169899" cx="8746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rgbClr val="351C75"/>
              </a:buClr>
              <a:buSzPct val="100000"/>
              <a:buFont typeface="Arial"/>
              <a:buChar char="❖"/>
            </a:pPr>
            <a:r>
              <a:rPr b="1" sz="2400" lang="en-US">
                <a:solidFill>
                  <a:srgbClr val="351C75"/>
                </a:solidFill>
              </a:rPr>
              <a:t>Nothing catastrophic has appeared due to changes in the beam line geometry</a:t>
            </a:r>
            <a:r>
              <a:rPr sz="2400" lang="en-US">
                <a:solidFill>
                  <a:srgbClr val="351C75"/>
                </a:solidFill>
              </a:rPr>
              <a:t>.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b="1" sz="1200">
              <a:solidFill>
                <a:srgbClr val="351C75"/>
              </a:solidFill>
            </a:endParaRP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❖"/>
            </a:pPr>
            <a:r>
              <a:rPr sz="2400" lang="en-US"/>
              <a:t>Overall normalization needs to be set by measurement.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❖"/>
            </a:pPr>
            <a:r>
              <a:rPr sz="2400" lang="en-US"/>
              <a:t>The beam dump is a dominant (~50%) source of all neutrons at the focal plane, so we cannot simulate bg without it.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200"/>
          </a:p>
          <a:p>
            <a:pPr lvl="0" indent="-381000" marL="45720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❖"/>
            </a:pPr>
            <a:r>
              <a:rPr sz="2400" lang="en-US"/>
              <a:t>Results are insensitive to halo using the current model, </a:t>
            </a:r>
            <a:r>
              <a:rPr b="1" sz="2400" lang="en-US">
                <a:solidFill>
                  <a:srgbClr val="CC0000"/>
                </a:solidFill>
              </a:rPr>
              <a:t>but it is critical to measure the halo during this run both before and after the tagger to check if this is correct.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242887" x="1266825"/>
            <a:ext cy="1657350" cx="8570911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review: 12GeV e</a:t>
            </a:r>
            <a:r>
              <a:rPr baseline="30000"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-</a:t>
            </a: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beam model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y="2286000" x="1301750"/>
            <a:ext cy="914400" cx="72327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l" rtl="0" lvl="0" marR="0" indent="-382587" marL="382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60000"/>
              <a:buFont typeface="Noto Symbol"/>
              <a:buChar char="■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CASA </a:t>
            </a:r>
            <a:r>
              <a:rPr sz="2000" lang="en-US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published a study using a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ray-tracing simulation of electrons in the 12 GeV machine, based on 6 GeV data.</a:t>
            </a:r>
          </a:p>
        </p:txBody>
      </p:sp>
      <p:sp>
        <p:nvSpPr>
          <p:cNvPr id="55" name="Shape 55"/>
          <p:cNvSpPr/>
          <p:nvPr/>
        </p:nvSpPr>
        <p:spPr>
          <a:xfrm>
            <a:off y="3352800" x="533400"/>
            <a:ext cy="3657600" cx="8991600"/>
          </a:xfrm>
          <a:prstGeom prst="rect">
            <a:avLst/>
          </a:prstGeom>
          <a:solidFill>
            <a:srgbClr val="000000"/>
          </a:solidFill>
          <a:ln w="2857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Shape 56"/>
          <p:cNvSpPr/>
          <p:nvPr/>
        </p:nvSpPr>
        <p:spPr>
          <a:xfrm>
            <a:off y="5638800" x="4800600"/>
            <a:ext cy="304799" cx="1219199"/>
          </a:xfrm>
          <a:prstGeom prst="ellipse">
            <a:avLst/>
          </a:prstGeom>
          <a:noFill/>
          <a:ln w="38100" cap="rnd">
            <a:solidFill>
              <a:schemeClr val="dk2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57" name="Shape 57"/>
          <p:cNvCxnSpPr/>
          <p:nvPr/>
        </p:nvCxnSpPr>
        <p:spPr>
          <a:xfrm>
            <a:off y="6057900" x="2451100"/>
            <a:ext cy="0" cx="584200"/>
          </a:xfrm>
          <a:prstGeom prst="straightConnector1">
            <a:avLst/>
          </a:prstGeom>
          <a:noFill/>
          <a:ln w="38100" cap="rnd">
            <a:solidFill>
              <a:srgbClr val="CC0000"/>
            </a:solidFill>
            <a:prstDash val="solid"/>
            <a:miter/>
            <a:headEnd w="med" len="med" type="none"/>
            <a:tailEnd w="med" len="med" type="none"/>
          </a:ln>
        </p:spPr>
      </p:cxnSp>
      <p:pic>
        <p:nvPicPr>
          <p:cNvPr id="58" name="Shape 58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200411" x="416000"/>
            <a:ext cy="3703500" cx="9004199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Shape 59"/>
          <p:cNvSpPr txBox="1"/>
          <p:nvPr>
            <p:ph idx="3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2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/>
          <p:nvPr/>
        </p:nvSpPr>
        <p:spPr>
          <a:xfrm>
            <a:off y="5257800" x="3581400"/>
            <a:ext cy="685799" cx="3962399"/>
          </a:xfrm>
          <a:prstGeom prst="rect">
            <a:avLst/>
          </a:prstGeom>
          <a:solidFill>
            <a:schemeClr val="dk1"/>
          </a:solidFill>
          <a:ln w="1905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" name="Shape 65"/>
          <p:cNvSpPr/>
          <p:nvPr/>
        </p:nvSpPr>
        <p:spPr>
          <a:xfrm>
            <a:off y="5334000" x="3505200"/>
            <a:ext cy="685799" cx="3962399"/>
          </a:xfrm>
          <a:prstGeom prst="rect">
            <a:avLst/>
          </a:prstGeom>
          <a:solidFill>
            <a:schemeClr val="lt1"/>
          </a:solidFill>
          <a:ln w="19050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" name="Shape 66"/>
          <p:cNvSpPr txBox="1"/>
          <p:nvPr>
            <p:ph type="title"/>
          </p:nvPr>
        </p:nvSpPr>
        <p:spPr>
          <a:xfrm>
            <a:off y="242887" x="1266825"/>
            <a:ext cy="1657350" cx="8570911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trike="noStrike" u="none" b="0" cap="none" baseline="0" sz="4900" lang="en-US" i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GlueX sensitivity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2335500" x="1136450"/>
            <a:ext cy="4370099" cx="8104200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l" rtl="0" lvl="0" marR="0" indent="-382587" marL="382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59999"/>
              <a:buFont typeface="Noto Symbol"/>
              <a:buChar char="■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Original estimate (July, 2006) was based on some brutal assumptions regarding the shape of the halo.</a:t>
            </a:r>
          </a:p>
          <a:p>
            <a:pPr algn="l" rtl="0" lvl="1" marR="0" indent="-319087" marL="827087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Noto Symbol"/>
              <a:buAutoNum type="arabicPeriod"/>
            </a:pPr>
            <a:r>
              <a:rPr strike="noStrike" u="none" b="0" cap="none" baseline="0" sz="2000" lang="en-US" i="0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uniformly distributed out to r = 25 mm</a:t>
            </a:r>
          </a:p>
          <a:p>
            <a:pPr algn="l" rtl="0" lvl="1" marR="0" indent="-319087" marL="827087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Noto Symbol"/>
              <a:buAutoNum type="arabicPeriod"/>
            </a:pPr>
            <a:r>
              <a:rPr strike="noStrike" u="none" b="0" cap="none" baseline="0" sz="2000" lang="en-US" i="0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same energy, direction distribution as core beam</a:t>
            </a:r>
          </a:p>
          <a:p>
            <a:pPr algn="l" rtl="0" lvl="1" marR="0" indent="-249237" marL="827087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Noto Symbol"/>
              <a:buNone/>
            </a:pPr>
            <a:r>
              <a:t/>
            </a:r>
            <a:endParaRPr strike="noStrike" u="none" b="0" cap="none" baseline="0" sz="2000" i="0">
              <a:solidFill>
                <a:srgbClr val="CC0000"/>
              </a:solidFill>
              <a:latin typeface="Tahoma"/>
              <a:ea typeface="Tahoma"/>
              <a:cs typeface="Tahoma"/>
              <a:sym typeface="Tahoma"/>
            </a:endParaRPr>
          </a:p>
          <a:p>
            <a:pPr algn="l" rtl="0" lvl="0" marR="0" indent="-382587" marL="382587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59999"/>
              <a:buFont typeface="Noto Symbol"/>
              <a:buChar char="■"/>
            </a:pPr>
            <a:r>
              <a:rPr strike="noStrike" u="none" b="0" cap="none" baseline="0" sz="2400" lang="en-US" i="0">
                <a:solidFill>
                  <a:srgbClr val="000066"/>
                </a:solidFill>
                <a:latin typeface="Tahoma"/>
                <a:ea typeface="Tahoma"/>
                <a:cs typeface="Tahoma"/>
                <a:sym typeface="Tahoma"/>
              </a:rPr>
              <a:t>Criterion was halo-related backgrounds in the tagging counters should contribute </a:t>
            </a:r>
            <a:r>
              <a:rPr strike="noStrike" u="none" b="0" cap="none" baseline="0" sz="2400" lang="en-US" i="0">
                <a:solidFill>
                  <a:srgbClr val="CC0000"/>
                </a:solidFill>
                <a:latin typeface="Tahoma"/>
                <a:ea typeface="Tahoma"/>
                <a:cs typeface="Tahoma"/>
                <a:sym typeface="Tahoma"/>
              </a:rPr>
              <a:t>&lt;1%</a:t>
            </a:r>
            <a:r>
              <a:rPr strike="noStrike" u="none" b="0" cap="none" baseline="0" sz="2400" lang="en-US" i="0">
                <a:solidFill>
                  <a:srgbClr val="000066"/>
                </a:solidFill>
                <a:latin typeface="Tahoma"/>
                <a:ea typeface="Tahoma"/>
                <a:cs typeface="Tahoma"/>
                <a:sym typeface="Tahoma"/>
              </a:rPr>
              <a:t> to their rates.</a:t>
            </a:r>
          </a:p>
          <a:p>
            <a:pPr algn="l" rtl="0" lvl="0" marR="0" indent="-291147" marL="382587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r>
              <a:t/>
            </a:r>
            <a:endParaRPr strike="noStrike" u="none" b="0" cap="none" baseline="0" sz="2400" i="0">
              <a:solidFill>
                <a:srgbClr val="000066"/>
              </a:solidFill>
              <a:latin typeface="Tahoma"/>
              <a:ea typeface="Tahoma"/>
              <a:cs typeface="Tahoma"/>
              <a:sym typeface="Tahoma"/>
            </a:endParaRPr>
          </a:p>
          <a:p>
            <a:pPr algn="l" rtl="0" lvl="0" marR="0" indent="-382587" marL="382587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59999"/>
              <a:buFont typeface="Noto Symbol"/>
              <a:buChar char="■"/>
            </a:pPr>
            <a:r>
              <a:rPr strike="noStrike" u="none" b="0" cap="none" baseline="0" sz="2400" lang="en-US" i="0">
                <a:solidFill>
                  <a:srgbClr val="000066"/>
                </a:solidFill>
                <a:latin typeface="Tahoma"/>
                <a:ea typeface="Tahoma"/>
                <a:cs typeface="Tahoma"/>
                <a:sym typeface="Tahoma"/>
              </a:rPr>
              <a:t>Result: </a:t>
            </a:r>
          </a:p>
          <a:p>
            <a:pPr algn="l" rtl="0" lvl="0" marR="0" indent="-291147" marL="382587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Noto Symbol"/>
              <a:buNone/>
            </a:pPr>
            <a:r>
              <a:t/>
            </a:r>
            <a:endParaRPr strike="noStrike" u="none" b="0" cap="none" baseline="0" sz="2400" i="0">
              <a:solidFill>
                <a:srgbClr val="000066"/>
              </a:solidFill>
              <a:latin typeface="Tahoma"/>
              <a:ea typeface="Tahoma"/>
              <a:cs typeface="Tahoma"/>
              <a:sym typeface="Tahoma"/>
            </a:endParaRPr>
          </a:p>
          <a:p>
            <a:pPr algn="l" rtl="0" lvl="0" marR="0" indent="-382587" marL="38258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59999"/>
              <a:buFont typeface="Noto Symbol"/>
              <a:buChar char="■"/>
            </a:pPr>
            <a:r>
              <a:rPr strike="noStrike" u="none" b="0" cap="none" baseline="0" sz="2400" lang="en-US" i="0">
                <a:solidFill>
                  <a:srgbClr val="000066"/>
                </a:solidFill>
                <a:latin typeface="Tahoma"/>
                <a:ea typeface="Tahoma"/>
                <a:cs typeface="Tahoma"/>
                <a:sym typeface="Tahoma"/>
              </a:rPr>
              <a:t>CASA estimate:  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 · 10</a:t>
            </a:r>
            <a:r>
              <a:rPr strike="noStrike" u="none" b="0" cap="none" baseline="3000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-5  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beyond </a:t>
            </a:r>
            <a:r>
              <a:rPr sz="2400" lang="en-US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 = 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 mm boundary.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y="5427662" x="3565525"/>
            <a:ext cy="457200" cx="38528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10</a:t>
            </a:r>
            <a:r>
              <a:rPr strike="noStrike" u="none" b="0" cap="none" baseline="3000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-5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beyond the 5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−σ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ellipse</a:t>
            </a:r>
          </a:p>
        </p:txBody>
      </p:sp>
      <p:cxnSp>
        <p:nvCxnSpPr>
          <p:cNvPr id="69" name="Shape 69"/>
          <p:cNvCxnSpPr/>
          <p:nvPr/>
        </p:nvCxnSpPr>
        <p:spPr>
          <a:xfrm>
            <a:off y="6617075" x="3779975"/>
            <a:ext cy="0" cx="4800600"/>
          </a:xfrm>
          <a:prstGeom prst="straightConnector1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</p:cxnSp>
      <p:sp>
        <p:nvSpPr>
          <p:cNvPr id="70" name="Shape 70"/>
          <p:cNvSpPr txBox="1"/>
          <p:nvPr>
            <p:ph idx="2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3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y="242875" x="1266825"/>
            <a:ext cy="1657199" cx="79928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GlueX “gxtwist” simulation: </a:t>
            </a:r>
            <a:r>
              <a:rPr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</a:t>
            </a:r>
            <a:r>
              <a:rPr baseline="30000"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-</a:t>
            </a:r>
            <a:r>
              <a:rPr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beam model based on TN-06-048</a:t>
            </a:r>
          </a:p>
        </p:txBody>
      </p:sp>
      <p:pic>
        <p:nvPicPr>
          <p:cNvPr id="76" name="Shape 7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38361" x="-147636"/>
            <a:ext cy="5100637" cx="5100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2133600" x="4876800"/>
            <a:ext cy="5110162" cx="5110162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/>
          <p:nvPr/>
        </p:nvSpPr>
        <p:spPr>
          <a:xfrm>
            <a:off y="2324100" x="693737"/>
            <a:ext cy="336549" cx="39544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MC data from CASA ray-tracing simulation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y="2330450" x="5722937"/>
            <a:ext cy="336549" cx="40052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xy projection of 5d halo model (this study)</a:t>
            </a:r>
          </a:p>
        </p:txBody>
      </p:sp>
      <p:sp>
        <p:nvSpPr>
          <p:cNvPr id="80" name="Shape 80"/>
          <p:cNvSpPr txBox="1"/>
          <p:nvPr>
            <p:ph idx="3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85" name="Shape 8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33600" x="4948237"/>
            <a:ext cy="5110162" cx="5110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2138361" x="-152400"/>
            <a:ext cy="5100637" cx="5100637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Shape 87"/>
          <p:cNvSpPr txBox="1"/>
          <p:nvPr/>
        </p:nvSpPr>
        <p:spPr>
          <a:xfrm>
            <a:off y="2324100" x="693737"/>
            <a:ext cy="336549" cx="39544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MC data from CASA ray-tracing simulation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y="2332036" x="5722937"/>
            <a:ext cy="336549" cx="40798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x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θ</a:t>
            </a:r>
            <a:r>
              <a:rPr strike="noStrike" u="none" b="0" cap="none" baseline="-2500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x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projection of 5d halo model (this study)</a:t>
            </a:r>
          </a:p>
        </p:txBody>
      </p:sp>
      <p:sp>
        <p:nvSpPr>
          <p:cNvPr id="89" name="Shape 89"/>
          <p:cNvSpPr txBox="1"/>
          <p:nvPr>
            <p:ph type="title"/>
          </p:nvPr>
        </p:nvSpPr>
        <p:spPr>
          <a:xfrm>
            <a:off y="242875" x="1266825"/>
            <a:ext cy="1657199" cx="79928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GlueX “gxtwist” simulation: </a:t>
            </a:r>
            <a:r>
              <a:rPr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</a:t>
            </a:r>
            <a:r>
              <a:rPr baseline="30000"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-</a:t>
            </a:r>
            <a:r>
              <a:rPr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beam model based on TN-06-048</a:t>
            </a:r>
          </a:p>
        </p:txBody>
      </p:sp>
      <p:sp>
        <p:nvSpPr>
          <p:cNvPr id="90" name="Shape 90"/>
          <p:cNvSpPr txBox="1"/>
          <p:nvPr>
            <p:ph idx="3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5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95" name="Shape 9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33600" x="4876800"/>
            <a:ext cy="5110162" cx="5110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2138361" x="-147636"/>
            <a:ext cy="5100637" cx="5100637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Shape 97"/>
          <p:cNvSpPr txBox="1"/>
          <p:nvPr/>
        </p:nvSpPr>
        <p:spPr>
          <a:xfrm>
            <a:off y="2324100" x="693737"/>
            <a:ext cy="336549" cx="39544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MC data from CASA ray-tracing simulation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y="2332036" x="5722937"/>
            <a:ext cy="336549" cx="40814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θ</a:t>
            </a:r>
            <a:r>
              <a:rPr strike="noStrike" u="none" b="0" cap="none" baseline="-2500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projection of 5d halo model (this study)</a:t>
            </a:r>
          </a:p>
        </p:txBody>
      </p:sp>
      <p:sp>
        <p:nvSpPr>
          <p:cNvPr id="99" name="Shape 99"/>
          <p:cNvSpPr txBox="1"/>
          <p:nvPr>
            <p:ph type="title"/>
          </p:nvPr>
        </p:nvSpPr>
        <p:spPr>
          <a:xfrm>
            <a:off y="242875" x="1266825"/>
            <a:ext cy="1657199" cx="79928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z="49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GlueX “gxtwist” simulation: </a:t>
            </a:r>
            <a:r>
              <a:rPr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</a:t>
            </a:r>
            <a:r>
              <a:rPr baseline="30000"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-</a:t>
            </a:r>
            <a:r>
              <a:rPr sz="3600" lang="en-US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beam model based on TN-06-048</a:t>
            </a:r>
          </a:p>
        </p:txBody>
      </p:sp>
      <p:sp>
        <p:nvSpPr>
          <p:cNvPr id="100" name="Shape 100"/>
          <p:cNvSpPr txBox="1"/>
          <p:nvPr>
            <p:ph idx="3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6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y="242887" x="1266825"/>
            <a:ext cy="1657350" cx="8570911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trike="noStrike" u="none" b="0" cap="none" baseline="0" sz="4900" lang="en-US" i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Comparison in projections</a:t>
            </a:r>
          </a:p>
        </p:txBody>
      </p:sp>
      <p:pic>
        <p:nvPicPr>
          <p:cNvPr id="106" name="Shape 10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33600" x="-228600"/>
            <a:ext cy="5100637" cx="5100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Shape 107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2128836" x="4953000"/>
            <a:ext cy="5110162" cx="5110162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/>
        </p:nvSpPr>
        <p:spPr>
          <a:xfrm>
            <a:off y="2324100" x="693737"/>
            <a:ext cy="336549" cx="37623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MC data from CASA for the 0.3mm case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y="2298700" x="5838825"/>
            <a:ext cy="336549" cx="38496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GlueX model derived for the 0.3mm case</a:t>
            </a:r>
          </a:p>
        </p:txBody>
      </p:sp>
      <p:sp>
        <p:nvSpPr>
          <p:cNvPr id="110" name="Shape 110"/>
          <p:cNvSpPr txBox="1"/>
          <p:nvPr>
            <p:ph idx="3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7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115" name="Shape 1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33600" x="4948237"/>
            <a:ext cy="5110162" cx="5110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2133600" x="-223837"/>
            <a:ext cy="5100637" cx="510063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Shape 117"/>
          <p:cNvSpPr txBox="1"/>
          <p:nvPr>
            <p:ph type="title"/>
          </p:nvPr>
        </p:nvSpPr>
        <p:spPr>
          <a:xfrm>
            <a:off y="242887" x="1266825"/>
            <a:ext cy="1657350" cx="8570911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b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ahoma"/>
              <a:buNone/>
            </a:pPr>
            <a:r>
              <a:rPr strike="noStrike" u="none" b="0" cap="none" baseline="0" sz="4900" lang="en-US" i="0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Comparison in projections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y="2324100" x="693737"/>
            <a:ext cy="336549" cx="37623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MC data from CASA for the 0.3mm case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y="2298700" x="5838825"/>
            <a:ext cy="336549" cx="38496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GlueX model derived for the 0.3mm case</a:t>
            </a:r>
          </a:p>
        </p:txBody>
      </p:sp>
      <p:sp>
        <p:nvSpPr>
          <p:cNvPr id="120" name="Shape 120"/>
          <p:cNvSpPr txBox="1"/>
          <p:nvPr>
            <p:ph idx="3" type="subTitle"/>
          </p:nvPr>
        </p:nvSpPr>
        <p:spPr>
          <a:xfrm>
            <a:off y="7246375" x="9350600"/>
            <a:ext cy="533399" cx="707699"/>
          </a:xfrm>
          <a:prstGeom prst="rect">
            <a:avLst/>
          </a:prstGeom>
          <a:noFill/>
          <a:ln>
            <a:noFill/>
          </a:ln>
        </p:spPr>
        <p:txBody>
          <a:bodyPr bIns="50925" rIns="101850" lIns="101850" tIns="50925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8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Blends">
  <a:themeElements>
    <a:clrScheme name="Blends 1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E4A8"/>
      </a:accent4>
      <a:accent5>
        <a:srgbClr val="FFCF01"/>
      </a:accent5>
      <a:accent6>
        <a:srgbClr val="FFFFFF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default">
    <a:dk1>
      <a:srgbClr val="000000"/>
    </a:dk1>
    <a:lt1>
      <a:srgbClr val="FFFFFF"/>
    </a:lt1>
    <a:dk2>
      <a:srgbClr val="333399"/>
    </a:dk2>
    <a:lt2>
      <a:srgbClr val="1C1C1C"/>
    </a:lt2>
    <a:accent1>
      <a:srgbClr val="00E4A8"/>
    </a:accent1>
    <a:accent2>
      <a:srgbClr val="FFCF01"/>
    </a:accent2>
    <a:accent3>
      <a:srgbClr val="FFFFFF"/>
    </a:accent3>
    <a:accent4>
      <a:srgbClr val="00E4A8"/>
    </a:accent4>
    <a:accent5>
      <a:srgbClr val="FFCF01"/>
    </a:accent5>
    <a:accent6>
      <a:srgbClr val="FFFFFF"/>
    </a:accent6>
    <a:hlink>
      <a:srgbClr val="FF0000"/>
    </a:hlink>
    <a:folHlink>
      <a:srgbClr val="3333CC"/>
    </a:folHlink>
  </a:clrScheme>
</a:themeOverride>
</file>