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31"/>
  </p:notes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58" r:id="rId18"/>
    <p:sldId id="259" r:id="rId19"/>
    <p:sldId id="291" r:id="rId20"/>
    <p:sldId id="262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24200-A8F8-431C-97B1-8576B55BD87F}" type="datetimeFigureOut">
              <a:rPr lang="en-US" smtClean="0"/>
              <a:t>10/3/2014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C0064-257C-4795-9907-8B0F17F50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9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C0064-257C-4795-9907-8B0F17F509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1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C0064-257C-4795-9907-8B0F17F509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83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9898B-56BE-495A-B9EC-F0977A44BA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2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6B670-36CE-4BB9-BE6C-7A7EB156F7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4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A4A3-FC08-4269-8B19-FE8F56850BC4}" type="datetime1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58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E6BB-D3BD-4F0E-BFDF-DA8A7916BDBE}" type="datetime1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13014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E6BB-D3BD-4F0E-BFDF-DA8A7916BDBE}" type="datetime1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1498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E6BB-D3BD-4F0E-BFDF-DA8A7916BDBE}" type="datetime1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9920737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E6BB-D3BD-4F0E-BFDF-DA8A7916BDBE}" type="datetime1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8453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E6BB-D3BD-4F0E-BFDF-DA8A7916BDBE}" type="datetime1">
              <a:rPr lang="en-US" smtClean="0"/>
              <a:t>10/3/2014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51907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E6BB-D3BD-4F0E-BFDF-DA8A7916BDBE}" type="datetime1">
              <a:rPr lang="en-US" smtClean="0"/>
              <a:t>10/3/2014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75647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C7EB-D5F9-45CA-8C7A-9ED0BCF4368E}" type="datetime1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23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91FD-7C2F-4DE6-BDB2-58A1E1AB5CBD}" type="datetime1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9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846D-0C3F-4B6B-9B7F-899292A0B350}" type="datetime1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9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E4FC-1083-4ABE-8339-A29805D61BF4}" type="datetime1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2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930D-6F2A-474D-BFA3-7F91335B26E3}" type="datetime1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90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F73E1-631D-41ED-B0A8-5CCD079F6705}" type="datetime1">
              <a:rPr lang="en-US" smtClean="0"/>
              <a:t>10/3/2014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5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CF2C-1A08-4645-8BCF-B7015C0CED46}" type="datetime1">
              <a:rPr lang="en-US" smtClean="0"/>
              <a:t>10/3/2014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5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FD093-8E9E-4064-B64F-F304FFD130C4}" type="datetime1">
              <a:rPr lang="en-US" smtClean="0"/>
              <a:t>10/3/2014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2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E59AD-3CF0-4D36-B2C7-1D0E07053ADD}" type="datetime1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7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F29E-AE97-498A-AA1D-1589BED360AC}" type="datetime1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7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542E6BB-D3BD-4F0E-BFDF-DA8A7916BDBE}" type="datetime1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F8C0B79-02F4-492A-BD9C-9EAA2846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43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2.jpeg"/><Relationship Id="rId7" Type="http://schemas.openxmlformats.org/officeDocument/2006/relationships/image" Target="../media/image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7.jpeg"/><Relationship Id="rId7" Type="http://schemas.openxmlformats.org/officeDocument/2006/relationships/image" Target="../media/image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2.jpeg"/><Relationship Id="rId7" Type="http://schemas.openxmlformats.org/officeDocument/2006/relationships/image" Target="../media/image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hyperlink" Target="https://docs.google.com/spreadsheets/d/1cjj6p-OVIR4cCQZWzbyLG4as_u3RQJ7Jt6vbKmPDzgY/edit?usp=sharin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Status of the Tagger Microscope, Active Collimator, and Diamond Radiators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Alex Barnes, Brendan Pratt, Jim McIntyre</a:t>
            </a:r>
          </a:p>
          <a:p>
            <a:r>
              <a:rPr lang="en-US" dirty="0" smtClean="0"/>
              <a:t>University of Connecticut</a:t>
            </a:r>
            <a:endParaRPr lang="en-US" dirty="0"/>
          </a:p>
        </p:txBody>
      </p:sp>
      <p:pic>
        <p:nvPicPr>
          <p:cNvPr id="4" name="Picture 7" descr="JLab_logo_whit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ogo Left UCONN-2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3644" r="4958" b="7280"/>
          <a:stretch/>
        </p:blipFill>
        <p:spPr>
          <a:xfrm>
            <a:off x="5943601" y="4038601"/>
            <a:ext cx="4601705" cy="263899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" r="8548"/>
          <a:stretch/>
        </p:blipFill>
        <p:spPr>
          <a:xfrm>
            <a:off x="1828801" y="838200"/>
            <a:ext cx="5213705" cy="301542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2" t="52184" r="31923"/>
          <a:stretch/>
        </p:blipFill>
        <p:spPr>
          <a:xfrm>
            <a:off x="2539878" y="4243263"/>
            <a:ext cx="1879723" cy="2382066"/>
          </a:xfrm>
          <a:prstGeom prst="ellipse">
            <a:avLst/>
          </a:prstGeom>
          <a:ln w="381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>
            <a:off x="4495800" y="5257800"/>
            <a:ext cx="1828800" cy="381000"/>
          </a:xfrm>
          <a:prstGeom prst="straightConnector1">
            <a:avLst/>
          </a:prstGeom>
          <a:ln w="38100">
            <a:tailEnd type="stealth" w="lg" len="lg"/>
          </a:ln>
          <a:effectLst>
            <a:outerShdw blurRad="50800" dir="5400000" sx="104000" sy="104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57950" y="4495801"/>
            <a:ext cx="1358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Filled with</a:t>
            </a:r>
          </a:p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Granular Poly.</a:t>
            </a:r>
          </a:p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Shielding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of Shielding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9170-27A3-4ED5-AE24-29343084FE11}" type="datetime1">
              <a:rPr lang="en-US" smtClean="0"/>
              <a:t>10/3/2014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7" descr="JLab_logo_whit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Logo Left UCONN-2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4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b="24958"/>
          <a:stretch/>
        </p:blipFill>
        <p:spPr>
          <a:xfrm>
            <a:off x="1828801" y="914401"/>
            <a:ext cx="5206677" cy="242432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075266"/>
            <a:ext cx="3124200" cy="5554134"/>
          </a:xfrm>
          <a:prstGeom prst="round2Diag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8" t="11045" r="11121" b="26198"/>
          <a:stretch/>
        </p:blipFill>
        <p:spPr>
          <a:xfrm>
            <a:off x="4978078" y="3475332"/>
            <a:ext cx="2201617" cy="3264838"/>
          </a:xfrm>
          <a:prstGeom prst="ellipse">
            <a:avLst/>
          </a:prstGeom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7" b="17086"/>
          <a:stretch/>
        </p:blipFill>
        <p:spPr>
          <a:xfrm>
            <a:off x="1687599" y="3475332"/>
            <a:ext cx="3102292" cy="3200400"/>
          </a:xfrm>
          <a:prstGeom prst="flowChartAlternateProcess">
            <a:avLst/>
          </a:prstGeom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of Shielding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692B2-8A81-4E91-90E9-7CB74170F178}" type="datetime1">
              <a:rPr lang="en-US" smtClean="0"/>
              <a:t>10/3/2014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7" descr="JLab_logo_whit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Logo Left UCONN-2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21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t="3168" r="2782"/>
          <a:stretch/>
        </p:blipFill>
        <p:spPr>
          <a:xfrm>
            <a:off x="1777663" y="1143000"/>
            <a:ext cx="4470738" cy="268249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6" r="19130"/>
          <a:stretch/>
        </p:blipFill>
        <p:spPr>
          <a:xfrm>
            <a:off x="2743200" y="4160485"/>
            <a:ext cx="2362200" cy="249950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4" r="18026" b="10148"/>
          <a:stretch/>
        </p:blipFill>
        <p:spPr>
          <a:xfrm>
            <a:off x="7086601" y="1166270"/>
            <a:ext cx="3379709" cy="2643624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454033" y="202258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12700">
                  <a:solidFill>
                    <a:srgbClr val="FF0000">
                      <a:alpha val="78000"/>
                    </a:srgbClr>
                  </a:solidFill>
                </a:ln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7400" y="490731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12700">
                  <a:solidFill>
                    <a:srgbClr val="FF0000">
                      <a:alpha val="78000"/>
                    </a:srgbClr>
                  </a:solidFill>
                </a:ln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477000" y="4084284"/>
            <a:ext cx="4114800" cy="2697516"/>
            <a:chOff x="4953000" y="4084284"/>
            <a:chExt cx="4114800" cy="2697516"/>
          </a:xfrm>
        </p:grpSpPr>
        <p:sp>
          <p:nvSpPr>
            <p:cNvPr id="16" name="Rectangle 15"/>
            <p:cNvSpPr/>
            <p:nvPr/>
          </p:nvSpPr>
          <p:spPr>
            <a:xfrm>
              <a:off x="4953000" y="4084284"/>
              <a:ext cx="4114800" cy="2697516"/>
            </a:xfrm>
            <a:prstGeom prst="rect">
              <a:avLst/>
            </a:prstGeom>
            <a:solidFill>
              <a:schemeClr val="accent6">
                <a:alpha val="47000"/>
              </a:schemeClr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4668645"/>
              <a:ext cx="1505564" cy="1505564"/>
            </a:xfrm>
            <a:prstGeom prst="ellipse">
              <a:avLst/>
            </a:prstGeom>
            <a:ln w="381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coolSlant"/>
              <a:extrusionClr>
                <a:srgbClr val="000000"/>
              </a:extrusion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12"/>
            <a:stretch/>
          </p:blipFill>
          <p:spPr>
            <a:xfrm>
              <a:off x="5257800" y="4273504"/>
              <a:ext cx="1473543" cy="23864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Flowchart: Connector 10"/>
            <p:cNvSpPr/>
            <p:nvPr/>
          </p:nvSpPr>
          <p:spPr>
            <a:xfrm>
              <a:off x="7239000" y="4602516"/>
              <a:ext cx="1676400" cy="1676400"/>
            </a:xfrm>
            <a:prstGeom prst="flowChartConnector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1" idx="1"/>
              <a:endCxn id="11" idx="5"/>
            </p:cNvCxnSpPr>
            <p:nvPr/>
          </p:nvCxnSpPr>
          <p:spPr>
            <a:xfrm>
              <a:off x="7484503" y="4848019"/>
              <a:ext cx="1185394" cy="1185394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709688" y="4907316"/>
              <a:ext cx="5293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12700">
                    <a:solidFill>
                      <a:srgbClr val="FF0000">
                        <a:alpha val="78000"/>
                      </a:srgbClr>
                    </a:solidFill>
                  </a:ln>
                  <a:solidFill>
                    <a:schemeClr val="tx1">
                      <a:alpha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6400800" y="5079278"/>
            <a:ext cx="1295400" cy="178523"/>
          </a:xfrm>
          <a:prstGeom prst="straightConnector1">
            <a:avLst/>
          </a:prstGeom>
          <a:ln w="38100">
            <a:solidFill>
              <a:srgbClr val="FFC000"/>
            </a:solidFill>
            <a:tailEnd type="stealth" w="lg" len="lg"/>
          </a:ln>
          <a:effectLst>
            <a:outerShdw blurRad="63500" sx="102000" sy="102000" algn="ctr" rotWithShape="0">
              <a:prstClr val="black">
                <a:alpha val="49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57800" y="4572001"/>
            <a:ext cx="1164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Larger</a:t>
            </a:r>
          </a:p>
          <a:p>
            <a:pPr algn="ctr"/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Tight</a:t>
            </a:r>
          </a:p>
          <a:p>
            <a:pPr algn="ctr"/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Vent</a:t>
            </a:r>
          </a:p>
          <a:p>
            <a:pPr algn="ctr"/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of Darkening Shroud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7DCAE-5086-43E6-848E-98C25241CF99}" type="datetime1">
              <a:rPr lang="en-US" smtClean="0"/>
              <a:t>10/3/2014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12</a:t>
            </a:fld>
            <a:endParaRPr lang="en-US"/>
          </a:p>
        </p:txBody>
      </p:sp>
      <p:pic>
        <p:nvPicPr>
          <p:cNvPr id="21" name="Picture 7" descr="JLab_logo_white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Logo Left UCONN-2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40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4381" r="4338" b="16555"/>
          <a:stretch/>
        </p:blipFill>
        <p:spPr>
          <a:xfrm>
            <a:off x="1676400" y="3657600"/>
            <a:ext cx="1979012" cy="304582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188" y="3657601"/>
            <a:ext cx="2167412" cy="304582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77" y="835095"/>
            <a:ext cx="3811575" cy="267010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r="10208"/>
          <a:stretch/>
        </p:blipFill>
        <p:spPr>
          <a:xfrm>
            <a:off x="1850092" y="835095"/>
            <a:ext cx="4093508" cy="267010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657601"/>
            <a:ext cx="4382940" cy="304582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Mounting the Microscope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892E6-AFC4-4807-B3F0-C90BBB7D3DD1}" type="datetime1">
              <a:rPr lang="en-US" smtClean="0"/>
              <a:t>10/3/2014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7" descr="JLab_logo_white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Logo Left UCONN-2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84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r="19402" b="15035"/>
          <a:stretch/>
        </p:blipFill>
        <p:spPr>
          <a:xfrm>
            <a:off x="6934201" y="1128182"/>
            <a:ext cx="3581400" cy="2747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/>
          <a:stretch/>
        </p:blipFill>
        <p:spPr>
          <a:xfrm>
            <a:off x="1695241" y="1128182"/>
            <a:ext cx="4739902" cy="2758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42" y="4374386"/>
            <a:ext cx="3351989" cy="188738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1"/>
          <a:stretch/>
        </p:blipFill>
        <p:spPr>
          <a:xfrm>
            <a:off x="7413236" y="4189316"/>
            <a:ext cx="3102365" cy="225752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2"/>
          <a:stretch/>
        </p:blipFill>
        <p:spPr>
          <a:xfrm>
            <a:off x="5257800" y="4038600"/>
            <a:ext cx="1957204" cy="27432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Moving to the Tagger Hall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92CF-AE3D-4B08-8AF0-FC4F03EB5B95}" type="datetime1">
              <a:rPr lang="en-US" smtClean="0"/>
              <a:t>10/3/2014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14</a:t>
            </a:fld>
            <a:endParaRPr lang="en-US"/>
          </a:p>
        </p:txBody>
      </p:sp>
      <p:pic>
        <p:nvPicPr>
          <p:cNvPr id="15" name="Picture 7" descr="JLab_logo_white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Logo Left UCONN-2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33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3163" b="5763"/>
          <a:stretch/>
        </p:blipFill>
        <p:spPr>
          <a:xfrm>
            <a:off x="8180696" y="914399"/>
            <a:ext cx="2309437" cy="4114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0"/>
          <a:stretch/>
        </p:blipFill>
        <p:spPr>
          <a:xfrm>
            <a:off x="1676400" y="914398"/>
            <a:ext cx="6341574" cy="4114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r="9987"/>
          <a:stretch/>
        </p:blipFill>
        <p:spPr>
          <a:xfrm>
            <a:off x="1676401" y="5181600"/>
            <a:ext cx="8813733" cy="158167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Moving to the Tagger Hall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6363-0D64-4247-B8EA-079B61782854}" type="datetime1">
              <a:rPr lang="en-US" smtClean="0"/>
              <a:t>10/3/2014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7" descr="JLab_logo_whit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Logo Left UCONN-2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24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Microscope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Installed, surveyed and cabled</a:t>
            </a:r>
          </a:p>
          <a:p>
            <a:r>
              <a:rPr lang="en-US" dirty="0" smtClean="0"/>
              <a:t>Stepper motors tested, fibers lowered</a:t>
            </a:r>
          </a:p>
          <a:p>
            <a:r>
              <a:rPr lang="en-US" dirty="0" smtClean="0"/>
              <a:t>Immediate work</a:t>
            </a:r>
          </a:p>
          <a:p>
            <a:pPr lvl="1">
              <a:buClr>
                <a:srgbClr val="00B050"/>
              </a:buClr>
            </a:pPr>
            <a:r>
              <a:rPr lang="en-US" dirty="0" smtClean="0"/>
              <a:t>Set up and test the DAQ</a:t>
            </a:r>
          </a:p>
          <a:p>
            <a:pPr lvl="1">
              <a:buClr>
                <a:srgbClr val="00B050"/>
              </a:buClr>
            </a:pPr>
            <a:r>
              <a:rPr lang="en-US" dirty="0" smtClean="0"/>
              <a:t>Want days of </a:t>
            </a:r>
            <a:r>
              <a:rPr lang="en-US" dirty="0" err="1" smtClean="0"/>
              <a:t>cosmics</a:t>
            </a:r>
            <a:r>
              <a:rPr lang="en-US" dirty="0" smtClean="0"/>
              <a:t>, need at least dark rate measurements</a:t>
            </a:r>
          </a:p>
          <a:p>
            <a:r>
              <a:rPr lang="en-US" dirty="0" smtClean="0"/>
              <a:t>Future work</a:t>
            </a:r>
          </a:p>
          <a:p>
            <a:pPr lvl="1">
              <a:buClr>
                <a:srgbClr val="00B050"/>
              </a:buClr>
            </a:pPr>
            <a:r>
              <a:rPr lang="en-US" dirty="0" smtClean="0"/>
              <a:t>Reduce internal pressure from air cooling system</a:t>
            </a:r>
          </a:p>
          <a:p>
            <a:pPr lvl="1">
              <a:buClr>
                <a:srgbClr val="00B050"/>
              </a:buClr>
            </a:pPr>
            <a:r>
              <a:rPr lang="en-US" dirty="0" smtClean="0"/>
              <a:t>Add two more holes for cabling</a:t>
            </a:r>
          </a:p>
          <a:p>
            <a:pPr lvl="1">
              <a:buClr>
                <a:srgbClr val="00B050"/>
              </a:buClr>
            </a:pPr>
            <a:r>
              <a:rPr lang="en-US" dirty="0" smtClean="0"/>
              <a:t>Control and monitoring software</a:t>
            </a:r>
          </a:p>
          <a:p>
            <a:pPr lvl="1">
              <a:buClr>
                <a:srgbClr val="FFFF00"/>
              </a:buClr>
            </a:pPr>
            <a:r>
              <a:rPr lang="en-US" dirty="0" smtClean="0"/>
              <a:t>Data monitoring and calibration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846D-0C3F-4B6B-9B7F-899292A0B350}" type="datetime1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7" descr="JLab_logo_whit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Logo Left UCONN-2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72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and Monitoring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rgbClr val="00B050"/>
              </a:buClr>
            </a:pPr>
            <a:r>
              <a:rPr lang="en-US" dirty="0" smtClean="0"/>
              <a:t>Interface </a:t>
            </a:r>
            <a:r>
              <a:rPr lang="en-US" dirty="0"/>
              <a:t>for controlling TAGM </a:t>
            </a:r>
            <a:r>
              <a:rPr lang="en-US" dirty="0" smtClean="0"/>
              <a:t>power supplies</a:t>
            </a:r>
            <a:endParaRPr lang="en-US" dirty="0"/>
          </a:p>
          <a:p>
            <a:pPr>
              <a:buClr>
                <a:srgbClr val="00B050"/>
              </a:buClr>
            </a:pPr>
            <a:r>
              <a:rPr lang="en-US" dirty="0" smtClean="0"/>
              <a:t>Interface for controlling </a:t>
            </a:r>
            <a:r>
              <a:rPr lang="en-US" dirty="0" err="1" smtClean="0"/>
              <a:t>SiPM</a:t>
            </a:r>
            <a:r>
              <a:rPr lang="en-US" dirty="0" smtClean="0"/>
              <a:t> preamps</a:t>
            </a:r>
            <a:endParaRPr lang="en-US" dirty="0"/>
          </a:p>
          <a:p>
            <a:pPr lvl="1"/>
            <a:r>
              <a:rPr lang="en-US" dirty="0"/>
              <a:t>Bias voltages (15 SiPMs x 34 boards = 510 voltages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Gainmode</a:t>
            </a:r>
            <a:r>
              <a:rPr lang="en-US" dirty="0" smtClean="0"/>
              <a:t> (1x, 14x)</a:t>
            </a:r>
          </a:p>
          <a:p>
            <a:pPr>
              <a:buClr>
                <a:srgbClr val="00B050"/>
              </a:buClr>
            </a:pPr>
            <a:r>
              <a:rPr lang="en-US" dirty="0" smtClean="0"/>
              <a:t>Interface for controlling TAGM alignment</a:t>
            </a:r>
          </a:p>
          <a:p>
            <a:pPr lvl="1"/>
            <a:r>
              <a:rPr lang="en-US" dirty="0" smtClean="0"/>
              <a:t>3 stepper motors</a:t>
            </a:r>
          </a:p>
          <a:p>
            <a:pPr>
              <a:buClr>
                <a:srgbClr val="00B050"/>
              </a:buClr>
            </a:pPr>
            <a:r>
              <a:rPr lang="en-US" dirty="0" smtClean="0"/>
              <a:t>Interface for slow controls monitoring</a:t>
            </a:r>
          </a:p>
          <a:p>
            <a:pPr lvl="1"/>
            <a:r>
              <a:rPr lang="en-US" dirty="0" smtClean="0"/>
              <a:t>DAC </a:t>
            </a:r>
            <a:r>
              <a:rPr lang="en-US" dirty="0"/>
              <a:t>health voltage (1 for each control board, 17 total)</a:t>
            </a:r>
          </a:p>
          <a:p>
            <a:pPr lvl="1"/>
            <a:r>
              <a:rPr lang="en-US" dirty="0"/>
              <a:t>Preamp </a:t>
            </a:r>
            <a:r>
              <a:rPr lang="en-US" dirty="0" smtClean="0"/>
              <a:t>reference </a:t>
            </a:r>
            <a:r>
              <a:rPr lang="en-US" dirty="0"/>
              <a:t>voltages (1 per preamp, 34 total)</a:t>
            </a:r>
          </a:p>
          <a:p>
            <a:pPr lvl="1"/>
            <a:r>
              <a:rPr lang="en-US" dirty="0"/>
              <a:t>Preamp temperatures (1 per preamp, 34 total)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larms </a:t>
            </a:r>
            <a:r>
              <a:rPr lang="en-US" dirty="0"/>
              <a:t>for </a:t>
            </a:r>
            <a:r>
              <a:rPr lang="en-US" dirty="0" smtClean="0"/>
              <a:t>values </a:t>
            </a:r>
            <a:r>
              <a:rPr lang="en-US" dirty="0"/>
              <a:t>outside of acceptable </a:t>
            </a:r>
            <a:r>
              <a:rPr lang="en-US" dirty="0" smtClean="0"/>
              <a:t>ranges</a:t>
            </a:r>
          </a:p>
          <a:p>
            <a:pPr>
              <a:buClr>
                <a:srgbClr val="00B050"/>
              </a:buClr>
            </a:pPr>
            <a:r>
              <a:rPr lang="en-US" dirty="0" smtClean="0"/>
              <a:t>The libraries have been written and are waiting to be implemented</a:t>
            </a:r>
          </a:p>
          <a:p>
            <a:pPr lvl="1">
              <a:buClr>
                <a:srgbClr val="FFFF00"/>
              </a:buClr>
            </a:pPr>
            <a:r>
              <a:rPr lang="en-US" dirty="0" smtClean="0"/>
              <a:t>Until then will need a “slow controls ROC” on a local computer with a private Ethernet jack to talk to our frontend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B5B8-E883-4813-AA69-8342C446A2DC}" type="datetime1">
              <a:rPr lang="en-US" smtClean="0"/>
              <a:t>10/3/2014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7" descr="JLab_logo_whit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Logo Left UCONN-2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20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Monitoring and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Pulse height spectra in the TAGM counters</a:t>
            </a:r>
          </a:p>
          <a:p>
            <a:r>
              <a:rPr lang="en-US" dirty="0" smtClean="0"/>
              <a:t>Time spectra relative to the accelerator clock</a:t>
            </a:r>
          </a:p>
          <a:p>
            <a:r>
              <a:rPr lang="en-US" dirty="0" smtClean="0"/>
              <a:t>Total rates per TAGM channel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Clr>
                <a:srgbClr val="FFFF00"/>
              </a:buClr>
            </a:pPr>
            <a:r>
              <a:rPr lang="en-US" dirty="0" smtClean="0"/>
              <a:t>Calibrate the total pulse height</a:t>
            </a:r>
          </a:p>
          <a:p>
            <a:pPr>
              <a:buClr>
                <a:srgbClr val="FFFF00"/>
              </a:buClr>
            </a:pPr>
            <a:r>
              <a:rPr lang="en-US" dirty="0"/>
              <a:t>Measure pedestals for all </a:t>
            </a:r>
            <a:r>
              <a:rPr lang="en-US" dirty="0" err="1" smtClean="0"/>
              <a:t>fADCs</a:t>
            </a:r>
            <a:endParaRPr lang="en-US" dirty="0" smtClean="0"/>
          </a:p>
          <a:p>
            <a:pPr>
              <a:buClr>
                <a:srgbClr val="FFFF00"/>
              </a:buClr>
            </a:pPr>
            <a:r>
              <a:rPr lang="en-US" dirty="0" smtClean="0"/>
              <a:t>Measure time-pulse </a:t>
            </a:r>
            <a:r>
              <a:rPr lang="en-US" dirty="0"/>
              <a:t>height correlations to derive optimal time-walk corrections</a:t>
            </a:r>
          </a:p>
          <a:p>
            <a:pPr>
              <a:buClr>
                <a:srgbClr val="FFFF00"/>
              </a:buClr>
            </a:pPr>
            <a:r>
              <a:rPr lang="en-US" dirty="0" smtClean="0"/>
              <a:t>Run </a:t>
            </a:r>
            <a:r>
              <a:rPr lang="en-US" dirty="0"/>
              <a:t>in raw mode occasionally to make sure pulse window is properly aligned with actual pulses relative to </a:t>
            </a:r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BD4F-4B2F-44EF-8CD9-F90C09E9AD88}" type="datetime1">
              <a:rPr lang="en-US" smtClean="0"/>
              <a:t>10/3/2014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18</a:t>
            </a:fld>
            <a:endParaRPr lang="en-US"/>
          </a:p>
        </p:txBody>
      </p:sp>
      <p:sp>
        <p:nvSpPr>
          <p:cNvPr id="10" name="Shape 195"/>
          <p:cNvSpPr/>
          <p:nvPr/>
        </p:nvSpPr>
        <p:spPr>
          <a:xfrm>
            <a:off x="7029454" y="1853747"/>
            <a:ext cx="209549" cy="120423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>
            <a:solidFill>
              <a:srgbClr val="357EB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 baseline="0"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6550" y="2132696"/>
            <a:ext cx="316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Things to monitor online for the tagger microscope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" name="Picture 7" descr="JLab_logo_whit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Logo Left UCONN-2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14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FD093-8E9E-4064-B64F-F304FFD130C4}" type="datetime1">
              <a:rPr lang="en-US" smtClean="0"/>
              <a:t>10/3/2014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3" y="3872365"/>
            <a:ext cx="3061607" cy="2296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3" y="1233262"/>
            <a:ext cx="3061607" cy="2296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72" y="1239184"/>
            <a:ext cx="3654868" cy="4929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31" y="1233262"/>
            <a:ext cx="3659259" cy="493530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Active Collimator</a:t>
            </a:r>
            <a:endParaRPr lang="en-US" dirty="0"/>
          </a:p>
        </p:txBody>
      </p:sp>
      <p:pic>
        <p:nvPicPr>
          <p:cNvPr id="11" name="Picture 7" descr="JLab_logo_whit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Logo Left UCONN-2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0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Tagger Microscope</a:t>
            </a:r>
          </a:p>
          <a:p>
            <a:pPr lvl="1"/>
            <a:r>
              <a:rPr lang="en-US" dirty="0" smtClean="0"/>
              <a:t>QA and installation pictures</a:t>
            </a:r>
          </a:p>
          <a:p>
            <a:pPr lvl="1"/>
            <a:r>
              <a:rPr lang="en-US" dirty="0" smtClean="0"/>
              <a:t>Status update</a:t>
            </a:r>
          </a:p>
          <a:p>
            <a:r>
              <a:rPr lang="en-US" dirty="0" smtClean="0"/>
              <a:t>Active Collimator</a:t>
            </a:r>
          </a:p>
          <a:p>
            <a:pPr lvl="1"/>
            <a:r>
              <a:rPr lang="en-US" dirty="0" smtClean="0"/>
              <a:t>Assembly and installation pictures</a:t>
            </a:r>
          </a:p>
          <a:p>
            <a:pPr lvl="1"/>
            <a:r>
              <a:rPr lang="en-US" dirty="0" smtClean="0"/>
              <a:t>Status update</a:t>
            </a:r>
          </a:p>
          <a:p>
            <a:r>
              <a:rPr lang="en-US" dirty="0" smtClean="0"/>
              <a:t>Diamond radiator update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A6B4-7812-4B6D-B556-E61B5ADA109C}" type="datetime1">
              <a:rPr lang="en-US" smtClean="0"/>
              <a:t>10/3/2014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7" descr="JLab_logo_whit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Logo Left UCONN-2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9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Collimator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Fully assembled and installed</a:t>
            </a:r>
          </a:p>
          <a:p>
            <a:r>
              <a:rPr lang="en-US" dirty="0" smtClean="0"/>
              <a:t>Electrical contact between RF connector and screw verified</a:t>
            </a:r>
          </a:p>
          <a:p>
            <a:r>
              <a:rPr lang="en-US" dirty="0" smtClean="0"/>
              <a:t>Preamp shield box constructed and installed</a:t>
            </a:r>
          </a:p>
          <a:p>
            <a:r>
              <a:rPr lang="en-US" dirty="0" smtClean="0"/>
              <a:t>Readout electronics have been finished and installed</a:t>
            </a:r>
          </a:p>
          <a:p>
            <a:r>
              <a:rPr lang="en-US" dirty="0" smtClean="0"/>
              <a:t>Readout electronics tested using a signal injected into the preamps</a:t>
            </a:r>
          </a:p>
          <a:p>
            <a:pPr>
              <a:buClr>
                <a:srgbClr val="00B050"/>
              </a:buClr>
            </a:pPr>
            <a:r>
              <a:rPr lang="en-US" dirty="0" smtClean="0"/>
              <a:t>Controls software in progress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7AAD-B852-4BD9-9C26-4EEAAC362133}" type="datetime1">
              <a:rPr lang="en-US" smtClean="0"/>
              <a:t>10/3/2014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0B79-02F4-492A-BD9C-9EAA2846A466}" type="slidenum">
              <a:rPr lang="en-US" smtClean="0"/>
              <a:t>20</a:t>
            </a:fld>
            <a:endParaRPr lang="en-US"/>
          </a:p>
        </p:txBody>
      </p:sp>
      <p:pic>
        <p:nvPicPr>
          <p:cNvPr id="10" name="Picture 7" descr="JLab_logo_whit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Logo Left UCONN-2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Diamond Radiator Status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Brendan Pratt</a:t>
            </a:r>
          </a:p>
          <a:p>
            <a:r>
              <a:rPr lang="en-US" dirty="0" smtClean="0"/>
              <a:t>University of Connecticut</a:t>
            </a:r>
            <a:endParaRPr lang="en-US" dirty="0"/>
          </a:p>
        </p:txBody>
      </p:sp>
      <p:pic>
        <p:nvPicPr>
          <p:cNvPr id="4" name="Picture 7" descr="JLab_logo_whit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ogo Left UCONN-2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68F9-130E-4A37-9763-D28858BD5EF1}" type="datetime1">
              <a:rPr lang="en-US" smtClean="0"/>
              <a:t>10/3/2014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5BC-4036-4107-A027-69170A5994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6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20" y="4994275"/>
            <a:ext cx="2874532" cy="17183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24" y="568326"/>
            <a:ext cx="10515600" cy="1325563"/>
          </a:xfrm>
        </p:spPr>
        <p:txBody>
          <a:bodyPr/>
          <a:lstStyle/>
          <a:p>
            <a:r>
              <a:rPr lang="en-US" dirty="0" smtClean="0"/>
              <a:t>Simulation of background generation</a:t>
            </a:r>
            <a:r>
              <a:rPr lang="en-US" dirty="0"/>
              <a:t>	</a:t>
            </a:r>
            <a:r>
              <a:rPr lang="en-US" dirty="0" smtClean="0"/>
              <a:t>	</a:t>
            </a:r>
            <a:endParaRPr lang="en-US" sz="2000" dirty="0"/>
          </a:p>
        </p:txBody>
      </p:sp>
      <p:pic>
        <p:nvPicPr>
          <p:cNvPr id="1026" name="Picture 2" descr="https://docs.google.com/drawings/d/sA5iyNL_lv5nh5GjdhM7q0g/image?w=497&amp;h=366&amp;rev=115&amp;a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76" y="2001674"/>
            <a:ext cx="3818674" cy="28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adiated_intensity_12mm_t3_1.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1690688"/>
            <a:ext cx="3821522" cy="330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iamond Mount Draf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290599"/>
            <a:ext cx="3586422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JLab_logo_whit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Logo Left UCONN-2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32977" y="5031531"/>
            <a:ext cx="2172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initial design concept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A391B63A-154E-4465-BFAC-1FE2AAC4160D}" type="datetime1">
              <a:rPr lang="en-US" smtClean="0"/>
              <a:pPr algn="l"/>
              <a:t>10/3/2014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5BC-4036-4107-A027-69170A5994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1336675"/>
            <a:ext cx="3133725" cy="2254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Better Concept from</a:t>
            </a:r>
            <a:br>
              <a:rPr lang="en-US" dirty="0" smtClean="0"/>
            </a:br>
            <a:r>
              <a:rPr lang="en-US" dirty="0" smtClean="0"/>
              <a:t>Ken Livingston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39" y="365125"/>
            <a:ext cx="7447486" cy="6034768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2E9A-F7CB-4871-989E-F3CE42430B41}" type="datetime1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5BC-4036-4107-A027-69170A5994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1" y="66675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2650" y="6191250"/>
            <a:ext cx="330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Prints by: </a:t>
            </a:r>
            <a:r>
              <a:rPr lang="en-US" b="1" dirty="0" err="1" smtClean="0"/>
              <a:t>Vladislav</a:t>
            </a:r>
            <a:r>
              <a:rPr lang="en-US" b="1" dirty="0" smtClean="0"/>
              <a:t> </a:t>
            </a:r>
            <a:r>
              <a:rPr lang="en-US" b="1" dirty="0" err="1"/>
              <a:t>Razmyslovich</a:t>
            </a:r>
            <a:endParaRPr lang="en-US" dirty="0"/>
          </a:p>
        </p:txBody>
      </p:sp>
      <p:pic>
        <p:nvPicPr>
          <p:cNvPr id="5" name="Picture 7" descr="JLab_logo_whit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Logo Left UCONN-2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FD1-79B0-4BDB-A7D0-C63ADD0DCFFD}" type="datetime1">
              <a:rPr lang="en-US" smtClean="0"/>
              <a:t>10/3/2014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5BC-4036-4107-A027-69170A5994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2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46" y="0"/>
            <a:ext cx="88713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1050" y="6067425"/>
            <a:ext cx="330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Prints by: </a:t>
            </a:r>
            <a:r>
              <a:rPr lang="en-US" b="1" dirty="0" err="1" smtClean="0"/>
              <a:t>Vladislav</a:t>
            </a:r>
            <a:r>
              <a:rPr lang="en-US" b="1" dirty="0" smtClean="0"/>
              <a:t> </a:t>
            </a:r>
            <a:r>
              <a:rPr lang="en-US" b="1" dirty="0" err="1"/>
              <a:t>Razmyslovich</a:t>
            </a:r>
            <a:endParaRPr lang="en-US" dirty="0"/>
          </a:p>
        </p:txBody>
      </p:sp>
      <p:pic>
        <p:nvPicPr>
          <p:cNvPr id="4" name="Picture 7" descr="JLab_logo_whit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ogo Left UCONN-2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4D21-45C0-4104-9231-4348152C3602}" type="datetime1">
              <a:rPr lang="en-US" smtClean="0"/>
              <a:t>10/3/2014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5BC-4036-4107-A027-69170A5994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8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309938" y="18129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We just need to create the “dog ear”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09937" y="2041524"/>
            <a:ext cx="4491037" cy="4111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nip Single Corner Rectangle 9"/>
          <p:cNvSpPr/>
          <p:nvPr/>
        </p:nvSpPr>
        <p:spPr>
          <a:xfrm rot="10800000">
            <a:off x="3600450" y="2270124"/>
            <a:ext cx="4019550" cy="3635375"/>
          </a:xfrm>
          <a:prstGeom prst="snip1Rect">
            <a:avLst/>
          </a:prstGeom>
          <a:solidFill>
            <a:srgbClr val="0070C0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7" descr="JLab_logo_whit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Logo Left UCONN-2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1447800" y="5238750"/>
            <a:ext cx="1714500" cy="7905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22E6-BDFB-4575-841A-B53A210A08D9}" type="datetime1">
              <a:rPr lang="en-US" smtClean="0"/>
              <a:t>10/3/2014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5BC-4036-4107-A027-69170A59947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92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UC30-14-C225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690688"/>
            <a:ext cx="5892800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90688"/>
            <a:ext cx="5801784" cy="4351338"/>
          </a:xfrm>
          <a:prstGeom prst="rect">
            <a:avLst/>
          </a:prstGeom>
        </p:spPr>
      </p:pic>
      <p:pic>
        <p:nvPicPr>
          <p:cNvPr id="8" name="Picture 7" descr="JLab_logo_whit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 Left UCONN-2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1731-7107-4FD7-9E09-DEF59CDBE193}" type="datetime1">
              <a:rPr lang="en-US" smtClean="0"/>
              <a:t>10/3/2014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5BC-4036-4107-A027-69170A5994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30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5018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3127-9989-4E62-A3EE-7504CD67316A}" type="datetime1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5BC-4036-4107-A027-69170A59947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62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Keep refining ablation process until “turn key”</a:t>
            </a:r>
          </a:p>
          <a:p>
            <a:pPr lvl="1"/>
            <a:r>
              <a:rPr lang="en-US" dirty="0" smtClean="0"/>
              <a:t>Thin (3) </a:t>
            </a:r>
            <a:r>
              <a:rPr lang="en-US" smtClean="0"/>
              <a:t>JD70 diamonds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Proposal submitted for upcoming CHESS run</a:t>
            </a:r>
          </a:p>
          <a:p>
            <a:pPr lvl="1"/>
            <a:r>
              <a:rPr lang="en-US" dirty="0" smtClean="0"/>
              <a:t>characterize thinned JD70’s</a:t>
            </a:r>
          </a:p>
          <a:p>
            <a:endParaRPr lang="en-US" dirty="0" smtClean="0"/>
          </a:p>
          <a:p>
            <a:r>
              <a:rPr lang="en-US" dirty="0" smtClean="0"/>
              <a:t>Begin machining diamond goniometer mount (next 2 weeks)</a:t>
            </a:r>
          </a:p>
          <a:p>
            <a:endParaRPr lang="en-US" dirty="0" smtClean="0"/>
          </a:p>
          <a:p>
            <a:r>
              <a:rPr lang="en-US" dirty="0" smtClean="0"/>
              <a:t>Waiting for thinned JD70-1 from collaborator SINMAT</a:t>
            </a:r>
          </a:p>
          <a:p>
            <a:pPr lvl="1"/>
            <a:r>
              <a:rPr lang="en-US" dirty="0" smtClean="0"/>
              <a:t>Originally 1.3mm, will be thinned using VPIE to 0.350mm then RCMP to 0.300mm.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7" descr="JLab_logo_whit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Logo Left UCONN-2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E3D9-EA21-4EE0-91A4-76D9DEC381CA}" type="datetime1">
              <a:rPr lang="en-US" smtClean="0"/>
              <a:t>10/3/2014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5BC-4036-4107-A027-69170A59947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5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648" y="3657601"/>
            <a:ext cx="4137153" cy="3102865"/>
          </a:xfrm>
          <a:prstGeom prst="flowChartAlternateProcess">
            <a:avLst/>
          </a:prstGeom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25990"/>
            <a:ext cx="1784708" cy="237961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9" name="Group 38"/>
          <p:cNvGrpSpPr/>
          <p:nvPr/>
        </p:nvGrpSpPr>
        <p:grpSpPr>
          <a:xfrm>
            <a:off x="1905001" y="762000"/>
            <a:ext cx="8122411" cy="5638800"/>
            <a:chOff x="381000" y="685800"/>
            <a:chExt cx="8122411" cy="5638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40"/>
            <a:stretch/>
          </p:blipFill>
          <p:spPr>
            <a:xfrm>
              <a:off x="5495034" y="685800"/>
              <a:ext cx="3008377" cy="2804243"/>
            </a:xfrm>
            <a:prstGeom prst="ellipse">
              <a:avLst/>
            </a:prstGeom>
            <a:ln w="285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723900"/>
              <a:ext cx="4419600" cy="33147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7600" y="4572000"/>
              <a:ext cx="2336800" cy="1752600"/>
            </a:xfrm>
            <a:prstGeom prst="rect">
              <a:avLst/>
            </a:prstGeom>
            <a:ln w="38100" cap="sq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U-Turn Arrow 16"/>
            <p:cNvSpPr/>
            <p:nvPr/>
          </p:nvSpPr>
          <p:spPr>
            <a:xfrm rot="18086370">
              <a:off x="1731460" y="2540676"/>
              <a:ext cx="998599" cy="1126607"/>
            </a:xfrm>
            <a:prstGeom prst="uturnArrow">
              <a:avLst>
                <a:gd name="adj1" fmla="val 6169"/>
                <a:gd name="adj2" fmla="val 11667"/>
                <a:gd name="adj3" fmla="val 36267"/>
                <a:gd name="adj4" fmla="val 44678"/>
                <a:gd name="adj5" fmla="val 77485"/>
              </a:avLst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362200" y="3733800"/>
              <a:ext cx="1143000" cy="762000"/>
            </a:xfrm>
            <a:prstGeom prst="line">
              <a:avLst/>
            </a:prstGeom>
            <a:ln w="50800">
              <a:solidFill>
                <a:schemeClr val="accent1">
                  <a:shade val="95000"/>
                  <a:satMod val="10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3711290" y="2438400"/>
              <a:ext cx="1783744" cy="444285"/>
            </a:xfrm>
            <a:prstGeom prst="straightConnector1">
              <a:avLst/>
            </a:prstGeom>
            <a:ln w="50800">
              <a:tailEnd type="stealth" w="lg" len="lg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 Testing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48CE9-D734-4345-8C2F-1FC09943FA81}" type="datetime1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3</a:t>
            </a:fld>
            <a:endParaRPr lang="en-US"/>
          </a:p>
        </p:txBody>
      </p:sp>
      <p:pic>
        <p:nvPicPr>
          <p:cNvPr id="15" name="Picture 7" descr="JLab_logo_white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Logo Left UCONN-2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0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" t="3563" r="4378" b="16707"/>
          <a:stretch/>
        </p:blipFill>
        <p:spPr>
          <a:xfrm>
            <a:off x="4947013" y="296090"/>
            <a:ext cx="5401160" cy="3590110"/>
          </a:xfrm>
          <a:prstGeom prst="flowChartManualInpu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76400" y="762000"/>
            <a:ext cx="8628764" cy="5954665"/>
            <a:chOff x="152400" y="761999"/>
            <a:chExt cx="8628764" cy="59546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16" b="2551"/>
            <a:stretch/>
          </p:blipFill>
          <p:spPr>
            <a:xfrm>
              <a:off x="152400" y="761999"/>
              <a:ext cx="3013418" cy="5954665"/>
            </a:xfrm>
            <a:prstGeom prst="flowChartAlternateProcess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4003542"/>
              <a:ext cx="1330068" cy="2362200"/>
            </a:xfrm>
            <a:prstGeom prst="flowChartAlternateProcess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7" b="39573"/>
            <a:stretch/>
          </p:blipFill>
          <p:spPr>
            <a:xfrm>
              <a:off x="6981382" y="4038600"/>
              <a:ext cx="1799782" cy="2286000"/>
            </a:xfrm>
            <a:prstGeom prst="round2DiagRect">
              <a:avLst/>
            </a:prstGeom>
          </p:spPr>
        </p:pic>
        <p:cxnSp>
          <p:nvCxnSpPr>
            <p:cNvPr id="8" name="Straight Arrow Connector 7"/>
            <p:cNvCxnSpPr>
              <a:stCxn id="5" idx="1"/>
            </p:cNvCxnSpPr>
            <p:nvPr/>
          </p:nvCxnSpPr>
          <p:spPr>
            <a:xfrm flipH="1" flipV="1">
              <a:off x="2209802" y="4953000"/>
              <a:ext cx="1600198" cy="231642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stealth" w="lg" len="lg"/>
            </a:ln>
            <a:effectLst>
              <a:outerShdw blurRad="25400" dist="25400" dir="4800000" algn="ctr" rotWithShape="0">
                <a:schemeClr val="tx1">
                  <a:alpha val="7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2209802" y="3581400"/>
              <a:ext cx="4771580" cy="6096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  <a:effectLst>
              <a:outerShdw blurRad="25400" dist="25400" dir="4800000" algn="ctr" rotWithShape="0">
                <a:schemeClr val="tx1">
                  <a:alpha val="7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7095640" y="61838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29200" y="6501220"/>
            <a:ext cx="5562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hlinkClick r:id="rId7"/>
              </a:rPr>
              <a:t>https://docs.google.com/spreadsheets/d/1cjj6p-OVIR4cCQZWzbyLG4as_u3RQJ7Jt6vbKmPDzgY/edit?usp=sharing</a:t>
            </a:r>
            <a:endParaRPr lang="en-US" sz="900" dirty="0"/>
          </a:p>
        </p:txBody>
      </p:sp>
      <p:sp>
        <p:nvSpPr>
          <p:cNvPr id="27" name="TextBox 26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 Testing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00FF2-6C45-4BD4-8A81-78692C3BEC9F}" type="datetime1">
              <a:rPr lang="en-US" smtClean="0"/>
              <a:t>10/3/2014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4</a:t>
            </a:fld>
            <a:endParaRPr lang="en-US"/>
          </a:p>
        </p:txBody>
      </p:sp>
      <p:pic>
        <p:nvPicPr>
          <p:cNvPr id="15" name="Picture 7" descr="JLab_logo_white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Logo Left UCONN-28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80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89" y="904790"/>
            <a:ext cx="4212334" cy="2371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7"/>
          <a:stretch/>
        </p:blipFill>
        <p:spPr>
          <a:xfrm>
            <a:off x="1751860" y="904791"/>
            <a:ext cx="4039340" cy="2371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8"/>
          <a:stretch/>
        </p:blipFill>
        <p:spPr>
          <a:xfrm>
            <a:off x="1676400" y="3459593"/>
            <a:ext cx="4162340" cy="3246007"/>
          </a:xfrm>
          <a:prstGeom prst="rect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 r="6394"/>
          <a:stretch/>
        </p:blipFill>
        <p:spPr>
          <a:xfrm>
            <a:off x="6007442" y="3459594"/>
            <a:ext cx="4508158" cy="3246006"/>
          </a:xfrm>
          <a:prstGeom prst="rect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Storing Fibers for Shipment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9342-396F-4426-9F9D-40EDBCF9378E}" type="datetime1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7" descr="JLab_logo_whit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Logo Left UCONN-2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59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6" b="6026"/>
          <a:stretch/>
        </p:blipFill>
        <p:spPr>
          <a:xfrm>
            <a:off x="1676400" y="3033269"/>
            <a:ext cx="2874316" cy="3672330"/>
          </a:xfrm>
          <a:prstGeom prst="round2SameRect">
            <a:avLst/>
          </a:prstGeom>
          <a:ln w="190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r="10404"/>
          <a:stretch/>
        </p:blipFill>
        <p:spPr>
          <a:xfrm>
            <a:off x="1676401" y="914400"/>
            <a:ext cx="2874316" cy="1996616"/>
          </a:xfrm>
          <a:prstGeom prst="round2Diag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2" r="12703"/>
          <a:stretch/>
        </p:blipFill>
        <p:spPr>
          <a:xfrm>
            <a:off x="4670854" y="1295401"/>
            <a:ext cx="5881418" cy="5105399"/>
          </a:xfrm>
          <a:prstGeom prst="flowChartAlternateProcess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Packaging the Microscope for Shipment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6205-9D94-4965-99C0-CB7C6A9C106A}" type="datetime1">
              <a:rPr lang="en-US" smtClean="0"/>
              <a:t>10/3/2014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7" descr="JLab_logo_whit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Logo Left UCONN-2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8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17778" r="12805" b="26975"/>
          <a:stretch/>
        </p:blipFill>
        <p:spPr>
          <a:xfrm>
            <a:off x="1676400" y="3933064"/>
            <a:ext cx="2282124" cy="280354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" r="12751"/>
          <a:stretch/>
        </p:blipFill>
        <p:spPr>
          <a:xfrm>
            <a:off x="4114800" y="1143000"/>
            <a:ext cx="6430801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Delivery to ESB at JLab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C665-0E89-4DD4-B9FD-2C043404E013}" type="datetime1">
              <a:rPr lang="en-US" smtClean="0"/>
              <a:t>10/3/2014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JLab_logo_whit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 Left UCONN-2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27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07670"/>
            <a:ext cx="2950862" cy="5240731"/>
          </a:xfrm>
          <a:prstGeom prst="round2DiagRect">
            <a:avLst/>
          </a:prstGeom>
          <a:ln w="28575">
            <a:solidFill>
              <a:schemeClr val="tx1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007669"/>
            <a:ext cx="5819241" cy="32766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r="21197" b="7175"/>
          <a:stretch/>
        </p:blipFill>
        <p:spPr>
          <a:xfrm>
            <a:off x="6747303" y="4419601"/>
            <a:ext cx="3130657" cy="2311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3" r="35749" b="14959"/>
          <a:stretch/>
        </p:blipFill>
        <p:spPr>
          <a:xfrm>
            <a:off x="4924959" y="4463928"/>
            <a:ext cx="1610532" cy="222256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905356" y="5282823"/>
            <a:ext cx="76264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82000"/>
                    </a:srgbClr>
                  </a:outerShdw>
                </a:effectLst>
              </a:rPr>
              <a:t>216</a:t>
            </a:r>
          </a:p>
          <a:p>
            <a:pPr algn="ctr"/>
            <a:r>
              <a:rPr lang="en-US" sz="16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82000"/>
                    </a:srgbClr>
                  </a:outerShdw>
                </a:effectLst>
              </a:rPr>
              <a:t>Screws</a:t>
            </a: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8610601" y="4800600"/>
            <a:ext cx="1294755" cy="774610"/>
          </a:xfrm>
          <a:prstGeom prst="straightConnector1">
            <a:avLst/>
          </a:prstGeom>
          <a:ln w="34925">
            <a:solidFill>
              <a:srgbClr val="FFC000"/>
            </a:solidFill>
            <a:tailEnd type="stealth" w="lg" len="lg"/>
          </a:ln>
          <a:effectLst>
            <a:outerShdw blurRad="50800" sx="104000" sy="104000" algn="ctr" rotWithShape="0">
              <a:schemeClr val="tx1">
                <a:alpha val="72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of Optical Fiber Bundles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AF6F-E1E5-49CA-91C4-66656022AEFA}" type="datetime1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7" descr="JLab_logo_whit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Logo Left UCONN-2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9381" r="28609" b="28021"/>
          <a:stretch/>
        </p:blipFill>
        <p:spPr>
          <a:xfrm>
            <a:off x="1600200" y="4114800"/>
            <a:ext cx="4845626" cy="2590800"/>
          </a:xfrm>
          <a:prstGeom prst="flowChartAlternateProcess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t="21501" r="14923" b="23971"/>
          <a:stretch/>
        </p:blipFill>
        <p:spPr>
          <a:xfrm>
            <a:off x="6629400" y="4953001"/>
            <a:ext cx="3850418" cy="1661823"/>
          </a:xfrm>
          <a:prstGeom prst="flowChartAlternateProcess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5900" r="4410" b="36151"/>
          <a:stretch/>
        </p:blipFill>
        <p:spPr>
          <a:xfrm>
            <a:off x="7869142" y="956808"/>
            <a:ext cx="2740219" cy="3538993"/>
          </a:xfrm>
          <a:prstGeom prst="round2Diag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16554" r="6561" b="21209"/>
          <a:stretch/>
        </p:blipFill>
        <p:spPr>
          <a:xfrm>
            <a:off x="1569720" y="1176056"/>
            <a:ext cx="6243052" cy="2481544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629400" y="4572000"/>
            <a:ext cx="385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View</a:t>
            </a:r>
          </a:p>
        </p:txBody>
      </p:sp>
      <p:cxnSp>
        <p:nvCxnSpPr>
          <p:cNvPr id="13" name="Straight Arrow Connector 12"/>
          <p:cNvCxnSpPr>
            <a:stCxn id="14" idx="1"/>
          </p:cNvCxnSpPr>
          <p:nvPr/>
        </p:nvCxnSpPr>
        <p:spPr>
          <a:xfrm flipH="1">
            <a:off x="3505202" y="3962400"/>
            <a:ext cx="1676398" cy="685800"/>
          </a:xfrm>
          <a:prstGeom prst="straightConnector1">
            <a:avLst/>
          </a:prstGeom>
          <a:ln w="38100">
            <a:solidFill>
              <a:schemeClr val="accent6"/>
            </a:solidFill>
            <a:tailEnd type="stealth" w="lg" len="lg"/>
          </a:ln>
          <a:effectLst>
            <a:outerShdw blurRad="25400" dist="25400" dir="4800000" algn="ctr" rotWithShape="0">
              <a:schemeClr val="tx1">
                <a:alpha val="7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81600" y="37777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3175">
                  <a:solidFill>
                    <a:schemeClr val="tx1">
                      <a:alpha val="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Mylar Reflector</a:t>
            </a:r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>
          <a:xfrm>
            <a:off x="6858000" y="3962400"/>
            <a:ext cx="1601456" cy="1447800"/>
          </a:xfrm>
          <a:prstGeom prst="straightConnector1">
            <a:avLst/>
          </a:prstGeom>
          <a:ln w="38100">
            <a:solidFill>
              <a:schemeClr val="accent6"/>
            </a:solidFill>
            <a:tailEnd type="stealth" w="lg" len="lg"/>
          </a:ln>
          <a:effectLst>
            <a:outerShdw blurRad="25400" dist="25400" dir="4800000" algn="ctr" rotWithShape="0">
              <a:schemeClr val="tx1">
                <a:alpha val="7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24000" y="12657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of Optical Fiber Bundles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52C2-9247-4572-9AF5-0647BEC35604}" type="datetime1">
              <a:rPr lang="en-US" smtClean="0"/>
              <a:t>10/3/2014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GlueX Collaboration Meeting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F3CB5-3B0C-49D2-A958-A9AC9B56B9B9}" type="slidenum">
              <a:rPr lang="en-US" smtClean="0"/>
              <a:t>9</a:t>
            </a:fld>
            <a:endParaRPr lang="en-US"/>
          </a:p>
        </p:txBody>
      </p:sp>
      <p:pic>
        <p:nvPicPr>
          <p:cNvPr id="15" name="Picture 7" descr="JLab_logo_whit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96851"/>
            <a:ext cx="19812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Logo Left UCONN-2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61926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8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TC104033929[[fn=Slate]]</Template>
  <TotalTime>913</TotalTime>
  <Words>653</Words>
  <Application>Microsoft Office PowerPoint</Application>
  <PresentationFormat>Widescreen</PresentationFormat>
  <Paragraphs>193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Calisto MT</vt:lpstr>
      <vt:lpstr>Trebuchet MS</vt:lpstr>
      <vt:lpstr>Wingdings 2</vt:lpstr>
      <vt:lpstr>Slate</vt:lpstr>
      <vt:lpstr>Status of the Tagger Microscope, Active Collimator, and Diamond Radiators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Microscope Status</vt:lpstr>
      <vt:lpstr>Control and Monitoring Software</vt:lpstr>
      <vt:lpstr>Data Monitoring and Calibration</vt:lpstr>
      <vt:lpstr>PowerPoint Presentation</vt:lpstr>
      <vt:lpstr>Active Collimator Status</vt:lpstr>
      <vt:lpstr>Diamond Radiator Status</vt:lpstr>
      <vt:lpstr>Simulation of background generation  </vt:lpstr>
      <vt:lpstr>A Better Concept from Ken Livingston</vt:lpstr>
      <vt:lpstr>PowerPoint Presentation</vt:lpstr>
      <vt:lpstr>PowerPoint Presentation</vt:lpstr>
      <vt:lpstr>Now We just need to create the “dog ear” </vt:lpstr>
      <vt:lpstr>UC30-14-C225</vt:lpstr>
      <vt:lpstr>PowerPoint Presentation</vt:lpstr>
      <vt:lpstr>What’s Next?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October Collaboration Meeting</dc:title>
  <dc:creator>Alex</dc:creator>
  <cp:lastModifiedBy>Alex</cp:lastModifiedBy>
  <cp:revision>29</cp:revision>
  <dcterms:created xsi:type="dcterms:W3CDTF">2014-09-30T00:28:44Z</dcterms:created>
  <dcterms:modified xsi:type="dcterms:W3CDTF">2014-10-03T14:06:54Z</dcterms:modified>
</cp:coreProperties>
</file>