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handoutMasterIdLst>
    <p:handoutMasterId r:id="rId25"/>
  </p:handoutMasterIdLst>
  <p:sldIdLst>
    <p:sldId id="285" r:id="rId2"/>
    <p:sldId id="258" r:id="rId3"/>
    <p:sldId id="259" r:id="rId4"/>
    <p:sldId id="263" r:id="rId5"/>
    <p:sldId id="264" r:id="rId6"/>
    <p:sldId id="261" r:id="rId7"/>
    <p:sldId id="262" r:id="rId8"/>
    <p:sldId id="288" r:id="rId9"/>
    <p:sldId id="292" r:id="rId10"/>
    <p:sldId id="291" r:id="rId11"/>
    <p:sldId id="289" r:id="rId12"/>
    <p:sldId id="293" r:id="rId13"/>
    <p:sldId id="290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82" r:id="rId22"/>
    <p:sldId id="26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81" autoAdjust="0"/>
    <p:restoredTop sz="94660"/>
  </p:normalViewPr>
  <p:slideViewPr>
    <p:cSldViewPr>
      <p:cViewPr varScale="1">
        <p:scale>
          <a:sx n="72" d="100"/>
          <a:sy n="72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C1F41F48-2D64-4807-93C1-422B23AF6466}" type="datetime1">
              <a:rPr lang="en-US"/>
              <a:pPr>
                <a:defRPr/>
              </a:pPr>
              <a:t>10/4/2012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56D95835-45F5-43B1-9F71-6B4973FB0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DB0144-C411-4953-AD49-51AF8345DC77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FBEB3F-0F5C-41AC-8157-67D2E97E99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A343-7733-465F-9532-B103B8D05028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C4A4-1E4E-408C-98CD-18F2FBA5A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A86C9-7D66-423B-9C68-F7FD0805F5D9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C2BC-334B-4A0D-837F-E31A93E9A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26D-B790-4539-95C7-1D4A6C381D80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5BDD-0A73-4307-9F54-D1E51F885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5CF5-6E3E-4CCA-A9E8-4C5B6E898A49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223F-8C98-449C-8C5D-DF6D13E856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A1C9-8DA1-4595-B1BD-6682FF7375B8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2D0E4-1AC0-4531-B642-9DB720DEF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E47EC-7CD5-41F4-B9AE-57FE7FD36E77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F8DB3-5E43-4FFA-8325-869201932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A47B-9EEC-40B3-B279-20DFE25EE31B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92EA-205C-4560-9033-E0AFB3D64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5C9B-DDB1-47AA-9632-637F565FA9D0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21F7-0540-46D0-A860-A90AE07D9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1A93-BC23-4360-B91E-326B7D89E387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8C5BE-FB12-419A-BE76-02DAE11D8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697-4A8A-4F58-A4A3-F99AFD1E8BD0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1579-7C00-4951-9B35-D3399DA03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DCC9-52BB-433A-8E0D-4B186BD96D31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1768-61C3-43BB-99BD-BC57B88DF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37E8CC-B87F-479B-8B27-DAA3418B1830}" type="datetime1">
              <a:rPr lang="en-US"/>
              <a:pPr>
                <a:defRPr/>
              </a:pPr>
              <a:t>10/4/2012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EB6946-ECAD-4AE7-A59A-1A9B9F392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49" r:id="rId5"/>
    <p:sldLayoutId id="2147483848" r:id="rId6"/>
    <p:sldLayoutId id="2147483847" r:id="rId7"/>
    <p:sldLayoutId id="2147483846" r:id="rId8"/>
    <p:sldLayoutId id="2147483854" r:id="rId9"/>
    <p:sldLayoutId id="2147483845" r:id="rId10"/>
    <p:sldLayoutId id="21474838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7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7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SSN-719_I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5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09600" y="2220913"/>
            <a:ext cx="7924800" cy="15128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101600" dist="50800" dir="30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Tagger Microscope</a:t>
            </a:r>
            <a:br>
              <a:rPr lang="en-US" dirty="0" smtClean="0">
                <a:solidFill>
                  <a:schemeClr val="bg1"/>
                </a:solidFill>
                <a:effectLst>
                  <a:outerShdw blurRad="101600" dist="50800" dir="30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101600" dist="50800" dir="3000000" algn="t" rotWithShape="0">
                    <a:schemeClr val="tx1">
                      <a:alpha val="7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Construction Update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647113" y="6408738"/>
            <a:ext cx="366712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046E2D-B062-4510-AE3E-FA65407B516D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CA" dirty="0"/>
          </a:p>
        </p:txBody>
      </p:sp>
      <p:sp>
        <p:nvSpPr>
          <p:cNvPr id="11" name="Rectangle 10"/>
          <p:cNvSpPr/>
          <p:nvPr/>
        </p:nvSpPr>
        <p:spPr>
          <a:xfrm>
            <a:off x="0" y="39469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gradFill>
                  <a:gsLst>
                    <a:gs pos="0">
                      <a:schemeClr val="accent1">
                        <a:tint val="66000"/>
                        <a:satMod val="160000"/>
                        <a:alpha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Constantia" pitchFamily="18" charset="0"/>
              </a:rPr>
              <a:t>GlueX Collaboration Meeting</a:t>
            </a:r>
          </a:p>
          <a:p>
            <a:pPr algn="ctr">
              <a:defRPr/>
            </a:pPr>
            <a:r>
              <a:rPr lang="en-US" i="1" dirty="0" err="1">
                <a:gradFill>
                  <a:gsLst>
                    <a:gs pos="0">
                      <a:schemeClr val="accent1">
                        <a:tint val="66000"/>
                        <a:satMod val="160000"/>
                        <a:alpha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Constantia" pitchFamily="18" charset="0"/>
              </a:rPr>
              <a:t>JLab</a:t>
            </a:r>
            <a:r>
              <a:rPr lang="en-US" i="1" dirty="0">
                <a:gradFill>
                  <a:gsLst>
                    <a:gs pos="0">
                      <a:schemeClr val="accent1">
                        <a:tint val="66000"/>
                        <a:satMod val="160000"/>
                        <a:alpha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Constantia" pitchFamily="18" charset="0"/>
              </a:rPr>
              <a:t>, Oct. 4-6, 2012</a:t>
            </a:r>
            <a:endParaRPr lang="en-US" i="1" dirty="0">
              <a:gradFill>
                <a:gsLst>
                  <a:gs pos="0">
                    <a:schemeClr val="accent1">
                      <a:tint val="66000"/>
                      <a:satMod val="160000"/>
                      <a:alpha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chemeClr val="bg1">
                    <a:lumMod val="50000"/>
                    <a:lumOff val="50000"/>
                  </a:schemeClr>
                </a:outerShdw>
              </a:effectLst>
              <a:latin typeface="Constantia" pitchFamily="18" charset="0"/>
            </a:endParaRPr>
          </a:p>
        </p:txBody>
      </p:sp>
      <p:pic>
        <p:nvPicPr>
          <p:cNvPr id="15365" name="Picture 2" descr="http://www.ee.uconn.edu/SeniorDesign/projects/ecesd39/UConn%20symbo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6200"/>
            <a:ext cx="914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64640"/>
            <a:ext cx="1600200" cy="497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228600" y="6153090"/>
            <a:ext cx="3581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gradFill>
                  <a:gsLst>
                    <a:gs pos="0">
                      <a:schemeClr val="accent1">
                        <a:tint val="66000"/>
                        <a:satMod val="160000"/>
                        <a:alpha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Constantia" pitchFamily="18" charset="0"/>
              </a:rPr>
              <a:t>J. M</a:t>
            </a:r>
            <a:r>
              <a:rPr lang="en-US" sz="2000" i="1" u="sng" baseline="30000" dirty="0">
                <a:gradFill>
                  <a:gsLst>
                    <a:gs pos="0">
                      <a:schemeClr val="accent1">
                        <a:tint val="66000"/>
                        <a:satMod val="160000"/>
                        <a:alpha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Constantia" pitchFamily="18" charset="0"/>
              </a:rPr>
              <a:t>c</a:t>
            </a:r>
            <a:r>
              <a:rPr lang="en-US" sz="2000" i="1" dirty="0">
                <a:gradFill>
                  <a:gsLst>
                    <a:gs pos="0">
                      <a:schemeClr val="accent1">
                        <a:tint val="66000"/>
                        <a:satMod val="160000"/>
                        <a:alpha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chemeClr val="bg1">
                      <a:lumMod val="50000"/>
                      <a:lumOff val="50000"/>
                    </a:schemeClr>
                  </a:outerShdw>
                </a:effectLst>
                <a:latin typeface="Constantia" pitchFamily="18" charset="0"/>
              </a:rPr>
              <a:t>Intyre, A. Barnes, R. Jones</a:t>
            </a:r>
            <a:endParaRPr lang="en-US" sz="2000" i="1" dirty="0">
              <a:gradFill>
                <a:gsLst>
                  <a:gs pos="0">
                    <a:schemeClr val="accent1">
                      <a:tint val="66000"/>
                      <a:satMod val="160000"/>
                      <a:alpha val="7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chemeClr val="bg1">
                    <a:lumMod val="50000"/>
                    <a:lumOff val="50000"/>
                  </a:scheme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B0C8F-3FB4-4DB3-8D11-04E66980B06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3352800" cy="533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Heat Treating Fibers</a:t>
            </a:r>
            <a:endParaRPr lang="en-US" sz="2000" dirty="0">
              <a:latin typeface="+mn-lt"/>
            </a:endParaRPr>
          </a:p>
        </p:txBody>
      </p:sp>
      <p:pic>
        <p:nvPicPr>
          <p:cNvPr id="57" name="Picture 56" descr="Splicer-guid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79600"/>
            <a:ext cx="3276600" cy="436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Group 24"/>
          <p:cNvGrpSpPr>
            <a:grpSpLocks noChangeAspect="1"/>
          </p:cNvGrpSpPr>
          <p:nvPr/>
        </p:nvGrpSpPr>
        <p:grpSpPr bwMode="auto">
          <a:xfrm>
            <a:off x="3962400" y="4827588"/>
            <a:ext cx="4572000" cy="1878012"/>
            <a:chOff x="152400" y="2514600"/>
            <a:chExt cx="8661400" cy="3556746"/>
          </a:xfrm>
        </p:grpSpPr>
        <p:pic>
          <p:nvPicPr>
            <p:cNvPr id="16" name="Picture 15" descr="DSCN107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2514600"/>
              <a:ext cx="3251200" cy="2438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7" name="Picture 16" descr="Straight-on-backing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0" y="3200400"/>
              <a:ext cx="5220475" cy="685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Picture 17" descr="Bundle-Collar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5400" y="4572000"/>
              <a:ext cx="2671324" cy="14993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9" name="Right Arrow 18"/>
            <p:cNvSpPr/>
            <p:nvPr/>
          </p:nvSpPr>
          <p:spPr>
            <a:xfrm>
              <a:off x="5409389" y="3428591"/>
              <a:ext cx="1371388" cy="198432"/>
            </a:xfrm>
            <a:prstGeom prst="rightArrow">
              <a:avLst/>
            </a:prstGeom>
            <a:solidFill>
              <a:schemeClr val="accent2">
                <a:alpha val="5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18983918" flipV="1">
              <a:off x="3635005" y="4207286"/>
              <a:ext cx="1389433" cy="45099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3831239" flipV="1">
              <a:off x="145085" y="4226824"/>
              <a:ext cx="1389025" cy="45111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17992454" flipV="1">
              <a:off x="3193037" y="4087019"/>
              <a:ext cx="859873" cy="48119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16200000" flipV="1">
              <a:off x="2454690" y="4055448"/>
              <a:ext cx="685493" cy="45112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 rot="14982111" flipV="1">
              <a:off x="1438197" y="4082510"/>
              <a:ext cx="823794" cy="45111"/>
            </a:xfrm>
            <a:prstGeom prst="rightArrow">
              <a:avLst/>
            </a:prstGeom>
            <a:solidFill>
              <a:schemeClr val="accent1">
                <a:alpha val="2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40" name="Picture 39" descr="End-c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1981200"/>
            <a:ext cx="1201795" cy="949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  <p:pic>
        <p:nvPicPr>
          <p:cNvPr id="27" name="Picture 26" descr="End-ca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317" y="3276600"/>
            <a:ext cx="940883" cy="1254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 descr="End-cap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6800" y="1257300"/>
            <a:ext cx="4114800" cy="3086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C408B-C35C-4832-B5B1-4CCC3822807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12" name="Picture 11" descr="box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4171950"/>
            <a:ext cx="3175000" cy="2381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SN-719_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3690938"/>
            <a:ext cx="4114800" cy="2709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3352800" cy="533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Heat Treating Fibers</a:t>
            </a:r>
            <a:endParaRPr lang="en-US" sz="2000" dirty="0">
              <a:latin typeface="+mn-lt"/>
            </a:endParaRPr>
          </a:p>
        </p:txBody>
      </p:sp>
      <p:pic>
        <p:nvPicPr>
          <p:cNvPr id="26" name="Picture 25" descr="Bow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775" y="2819400"/>
            <a:ext cx="103822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39" descr="box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1143000"/>
            <a:ext cx="4343400" cy="2015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 descr="box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3200" y="1600200"/>
            <a:ext cx="31496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50FDE-6689-4AB5-9FCC-618A27E2D5FC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13" name="Picture 12" descr="SSN-719_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0" y="1752600"/>
            <a:ext cx="3595688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3352800" cy="914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Fiber Testing Station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400" dirty="0">
                <a:latin typeface="+mn-lt"/>
              </a:rPr>
              <a:t>	</a:t>
            </a:r>
            <a:r>
              <a:rPr lang="en-US" dirty="0">
                <a:latin typeface="+mn-lt"/>
              </a:rPr>
              <a:t>(inside  a clean room)</a:t>
            </a:r>
            <a:endParaRPr lang="en-US" dirty="0">
              <a:latin typeface="+mn-lt"/>
            </a:endParaRPr>
          </a:p>
        </p:txBody>
      </p:sp>
      <p:pic>
        <p:nvPicPr>
          <p:cNvPr id="37893" name="Picture 76" descr="IMG_006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669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stCxn id="13" idx="1"/>
          </p:cNvCxnSpPr>
          <p:nvPr/>
        </p:nvCxnSpPr>
        <p:spPr bwMode="auto">
          <a:xfrm flipH="1">
            <a:off x="3124200" y="3162300"/>
            <a:ext cx="2209800" cy="15621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410200" y="4648200"/>
            <a:ext cx="3352800" cy="1981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Allows for testing of: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</a:rPr>
              <a:t>Single fibers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</a:rPr>
              <a:t>Bundled fibers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</a:rPr>
              <a:t>Cooling unit for the electronics’ enclosure</a:t>
            </a:r>
            <a:endParaRPr lang="en-US" sz="2000" dirty="0">
              <a:latin typeface="+mn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248400" y="1219200"/>
            <a:ext cx="1752600" cy="6096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dirty="0">
                <a:latin typeface="+mn-lt"/>
              </a:rPr>
              <a:t>Dark Box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200" dirty="0">
                <a:latin typeface="+mn-lt"/>
              </a:rPr>
              <a:t>(main frame)</a:t>
            </a:r>
            <a:endParaRPr lang="en-US" sz="1200" dirty="0">
              <a:latin typeface="+mn-lt"/>
            </a:endParaRPr>
          </a:p>
        </p:txBody>
      </p:sp>
      <p:sp>
        <p:nvSpPr>
          <p:cNvPr id="11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80EE3-F687-4097-BBC1-546FFD50EE66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12" name="Picture 11" descr="box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05400" y="4510088"/>
            <a:ext cx="3176588" cy="2195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SSN-719_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257800" y="1524000"/>
            <a:ext cx="320040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4724400" cy="533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Staging Areas &amp;Work Stations</a:t>
            </a:r>
            <a:endParaRPr lang="en-US" sz="2000" dirty="0">
              <a:latin typeface="+mn-lt"/>
            </a:endParaRPr>
          </a:p>
        </p:txBody>
      </p:sp>
      <p:pic>
        <p:nvPicPr>
          <p:cNvPr id="19" name="Picture 18" descr="box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2000" y="1828800"/>
            <a:ext cx="2289175" cy="2178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 descr="box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24088" y="4267200"/>
            <a:ext cx="2308225" cy="246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019800" y="1143000"/>
            <a:ext cx="1752600" cy="3810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>
                <a:latin typeface="+mn-lt"/>
              </a:rPr>
              <a:t>Bundling Table</a:t>
            </a:r>
            <a:endParaRPr lang="en-US" sz="1600" dirty="0">
              <a:latin typeface="+mn-lt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638800" y="4114800"/>
            <a:ext cx="2209800" cy="3810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>
                <a:latin typeface="+mn-lt"/>
              </a:rPr>
              <a:t>Heat Treating Station</a:t>
            </a:r>
            <a:endParaRPr lang="en-US" sz="1600" dirty="0">
              <a:latin typeface="+mn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76200" y="5257800"/>
            <a:ext cx="2133600" cy="6096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>
                <a:latin typeface="+mn-lt"/>
              </a:rPr>
              <a:t>Fiber Testing Station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>
                <a:latin typeface="+mn-lt"/>
              </a:rPr>
              <a:t>(Clean Room)</a:t>
            </a:r>
            <a:endParaRPr lang="en-US" sz="1600" dirty="0">
              <a:latin typeface="+mn-lt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124200" y="2406650"/>
            <a:ext cx="1371600" cy="64135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>
                <a:latin typeface="+mn-lt"/>
              </a:rPr>
              <a:t>Work Table 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1600" dirty="0">
                <a:latin typeface="+mn-lt"/>
              </a:rPr>
              <a:t>(Clean room)</a:t>
            </a:r>
            <a:endParaRPr lang="en-US" sz="1600" dirty="0">
              <a:latin typeface="+mn-lt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505200" y="3016250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10800000" flipH="1">
            <a:off x="914400" y="5867400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213B1-BB19-4FAF-883F-5E5E088042D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41987" name="Picture 10" descr="Rm-4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52600"/>
            <a:ext cx="3179763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SN-719_I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2400" y="1790700"/>
            <a:ext cx="320040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3352800" cy="533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Ventilation Unit</a:t>
            </a:r>
            <a:endParaRPr lang="en-US" sz="2000" dirty="0">
              <a:latin typeface="+mn-lt"/>
            </a:endParaRPr>
          </a:p>
        </p:txBody>
      </p:sp>
      <p:pic>
        <p:nvPicPr>
          <p:cNvPr id="19" name="Picture 18" descr="Ventilation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419600"/>
            <a:ext cx="3276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Ventilation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465638"/>
            <a:ext cx="28956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Ventillation-exhaus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6588" y="1295400"/>
            <a:ext cx="19288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IMG_006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97700" y="3886200"/>
            <a:ext cx="19256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ounded Rectangle 24"/>
          <p:cNvSpPr/>
          <p:nvPr/>
        </p:nvSpPr>
        <p:spPr bwMode="auto">
          <a:xfrm>
            <a:off x="3886200" y="1828800"/>
            <a:ext cx="1066800" cy="152400"/>
          </a:xfrm>
          <a:prstGeom prst="roundRect">
            <a:avLst/>
          </a:prstGeom>
          <a:noFill/>
          <a:ln w="317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6" name="Curved Connector 25"/>
          <p:cNvCxnSpPr>
            <a:endCxn id="20" idx="0"/>
          </p:cNvCxnSpPr>
          <p:nvPr/>
        </p:nvCxnSpPr>
        <p:spPr bwMode="auto">
          <a:xfrm rot="16200000" flipH="1">
            <a:off x="3748881" y="2956719"/>
            <a:ext cx="2484438" cy="533400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 bwMode="auto">
          <a:xfrm>
            <a:off x="3581400" y="2286000"/>
            <a:ext cx="152400" cy="609600"/>
          </a:xfrm>
          <a:prstGeom prst="roundRect">
            <a:avLst/>
          </a:prstGeom>
          <a:noFill/>
          <a:ln w="317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Curved Connector 31"/>
          <p:cNvCxnSpPr>
            <a:stCxn id="29" idx="2"/>
          </p:cNvCxnSpPr>
          <p:nvPr/>
        </p:nvCxnSpPr>
        <p:spPr bwMode="auto">
          <a:xfrm rot="5400000">
            <a:off x="3429000" y="2819400"/>
            <a:ext cx="152400" cy="304800"/>
          </a:xfrm>
          <a:prstGeom prst="curvedConnector2">
            <a:avLst/>
          </a:prstGeom>
          <a:ln w="317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 bwMode="auto">
          <a:xfrm rot="5400000">
            <a:off x="2590800" y="2819400"/>
            <a:ext cx="2438400" cy="762000"/>
          </a:xfrm>
          <a:prstGeom prst="curvedConnector3">
            <a:avLst>
              <a:gd name="adj1" fmla="val 50000"/>
            </a:avLst>
          </a:prstGeom>
          <a:ln w="3175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 bwMode="auto">
          <a:xfrm>
            <a:off x="3630613" y="1782763"/>
            <a:ext cx="152400" cy="152400"/>
          </a:xfrm>
          <a:prstGeom prst="roundRect">
            <a:avLst/>
          </a:prstGeom>
          <a:noFill/>
          <a:ln w="28575">
            <a:solidFill>
              <a:srgbClr val="FF0000">
                <a:alpha val="76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2" name="Curved Connector 51"/>
          <p:cNvCxnSpPr>
            <a:stCxn id="51" idx="0"/>
          </p:cNvCxnSpPr>
          <p:nvPr/>
        </p:nvCxnSpPr>
        <p:spPr bwMode="auto">
          <a:xfrm rot="5400000" flipH="1" flipV="1">
            <a:off x="5153025" y="1588"/>
            <a:ext cx="334963" cy="3227387"/>
          </a:xfrm>
          <a:prstGeom prst="curvedConnector2">
            <a:avLst/>
          </a:prstGeom>
          <a:ln w="31750">
            <a:solidFill>
              <a:srgbClr val="FF0000">
                <a:alpha val="78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3657600" y="4876800"/>
            <a:ext cx="609600" cy="609600"/>
          </a:xfrm>
          <a:prstGeom prst="roundRect">
            <a:avLst/>
          </a:prstGeom>
          <a:noFill/>
          <a:ln w="317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5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08F2C-AC5A-4300-8BA7-0ECE9CD621DB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12" name="Picture 11" descr="box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0" y="1752600"/>
            <a:ext cx="1943100" cy="2523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4114800" cy="533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Additional Infrastructure</a:t>
            </a:r>
            <a:endParaRPr lang="en-US" sz="2000" dirty="0">
              <a:latin typeface="+mn-lt"/>
            </a:endParaRPr>
          </a:p>
        </p:txBody>
      </p:sp>
      <p:pic>
        <p:nvPicPr>
          <p:cNvPr id="56" name="Picture 55" descr="Splicer-guid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799" y="1752600"/>
            <a:ext cx="1986709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 descr="Splicer-guid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5410200"/>
            <a:ext cx="2286000" cy="1049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SSN-719_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04800" y="2438400"/>
            <a:ext cx="3860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638800" y="1219200"/>
            <a:ext cx="2362200" cy="5334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u="sng" dirty="0">
                <a:latin typeface="+mn-lt"/>
              </a:rPr>
              <a:t>Lighting &amp; Outlets</a:t>
            </a:r>
            <a:endParaRPr lang="en-US" sz="2000" u="sng" dirty="0">
              <a:latin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135063" y="1851025"/>
            <a:ext cx="2192337" cy="587375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u="sng" dirty="0">
                <a:latin typeface="+mn-lt"/>
              </a:rPr>
              <a:t>Bundle Storage</a:t>
            </a:r>
            <a:endParaRPr lang="en-US" sz="2000" u="sng" dirty="0">
              <a:latin typeface="+mn-lt"/>
            </a:endParaRPr>
          </a:p>
        </p:txBody>
      </p:sp>
      <p:pic>
        <p:nvPicPr>
          <p:cNvPr id="22" name="Picture 21" descr="Picture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553645"/>
            <a:ext cx="1981200" cy="1923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7E6B8-92FF-4782-9113-4C0358DA6FE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Tagger Microscope Electronics</a:t>
            </a:r>
          </a:p>
        </p:txBody>
      </p:sp>
      <p:sp>
        <p:nvSpPr>
          <p:cNvPr id="46083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510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u="sng">
                <a:latin typeface="Constantia" pitchFamily="18" charset="0"/>
              </a:rPr>
              <a:t>Experimental setup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>
                <a:latin typeface="Constantia" pitchFamily="18" charset="0"/>
              </a:rPr>
              <a:t>Current testing bench: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Dark chamber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NIM bin and modules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Can be used for all aspects of quality assurance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2012</a:t>
            </a:r>
          </a:p>
        </p:txBody>
      </p:sp>
      <p:pic>
        <p:nvPicPr>
          <p:cNvPr id="46085" name="Picture 8" descr="IMG_20120928_1127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000" y="14478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9" descr="IMG_00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9624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3"/>
          <p:cNvSpPr txBox="1">
            <a:spLocks noChangeArrowheads="1"/>
          </p:cNvSpPr>
          <p:nvPr/>
        </p:nvSpPr>
        <p:spPr bwMode="auto">
          <a:xfrm>
            <a:off x="3962400" y="396240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>
                <a:latin typeface="Constantia" pitchFamily="18" charset="0"/>
              </a:rPr>
              <a:t>Second testing bench: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New dark chamber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JLab FADC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Computer with CODA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Can be used for all aspects of quality assurance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037E4-4A79-4A91-9195-1BF8887A46FE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Tagger Microscope Electronics</a:t>
            </a:r>
          </a:p>
        </p:txBody>
      </p:sp>
      <p:sp>
        <p:nvSpPr>
          <p:cNvPr id="48131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u="sng">
                <a:latin typeface="Constantia" pitchFamily="18" charset="0"/>
              </a:rPr>
              <a:t>Electronics changes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>
                <a:latin typeface="Constantia" pitchFamily="18" charset="0"/>
              </a:rPr>
              <a:t>Change from 25 µm to 50 µm SiPM: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Gain ~2.7x larger with 50 µm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Lowered amplifier gain to compensate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Found 30% power reduction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2012</a:t>
            </a:r>
          </a:p>
        </p:txBody>
      </p:sp>
      <p:sp>
        <p:nvSpPr>
          <p:cNvPr id="48133" name="Rectangle 3"/>
          <p:cNvSpPr txBox="1">
            <a:spLocks noChangeArrowheads="1"/>
          </p:cNvSpPr>
          <p:nvPr/>
        </p:nvSpPr>
        <p:spPr bwMode="auto">
          <a:xfrm>
            <a:off x="3962400" y="396240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>
                <a:latin typeface="Constantia" pitchFamily="18" charset="0"/>
              </a:rPr>
              <a:t>Differences:</a:t>
            </a:r>
          </a:p>
          <a:p>
            <a:pPr marL="730250" lvl="1" indent="-273050">
              <a:spcBef>
                <a:spcPct val="20000"/>
              </a:spcBef>
              <a:buClr>
                <a:srgbClr val="FFC000"/>
              </a:buClr>
              <a:buSzPct val="17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Increased 3 resistors while keeping operating voltages the same</a:t>
            </a:r>
          </a:p>
          <a:p>
            <a:pPr marL="730250" lvl="1" indent="-273050">
              <a:spcBef>
                <a:spcPct val="20000"/>
              </a:spcBef>
              <a:buClr>
                <a:srgbClr val="FF0000"/>
              </a:buClr>
              <a:buSzPct val="17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Included parallel RC circuit to push low frequency gain ‘bump’ out of the operating range</a:t>
            </a: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>
              <a:latin typeface="Constantia" pitchFamily="18" charset="0"/>
            </a:endParaRPr>
          </a:p>
        </p:txBody>
      </p:sp>
      <p:pic>
        <p:nvPicPr>
          <p:cNvPr id="48134" name="Picture 11" descr="IMG_20120928_1126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862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12" descr="IMG_20120928_11272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52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2057400" y="5029200"/>
            <a:ext cx="228600" cy="304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371600" y="5029200"/>
            <a:ext cx="228600" cy="3048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09800" y="5257800"/>
            <a:ext cx="381000" cy="304800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24000" y="5257800"/>
            <a:ext cx="381000" cy="304800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057400" y="6400800"/>
            <a:ext cx="106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50</a:t>
            </a:r>
            <a:r>
              <a:rPr lang="en-US" dirty="0">
                <a:latin typeface="Constantia" pitchFamily="18" charset="0"/>
              </a:rPr>
              <a:t> µm</a:t>
            </a:r>
            <a:endParaRPr 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64119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25</a:t>
            </a:r>
            <a:r>
              <a:rPr lang="en-US" dirty="0">
                <a:latin typeface="Constantia" pitchFamily="18" charset="0"/>
              </a:rPr>
              <a:t> µm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DBF1F-ECD8-4F31-9BE4-104D4F6B077D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Tagger Microscope Electronics</a:t>
            </a:r>
          </a:p>
        </p:txBody>
      </p:sp>
      <p:sp>
        <p:nvSpPr>
          <p:cNvPr id="50179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u="sng">
                <a:latin typeface="Constantia" pitchFamily="18" charset="0"/>
              </a:rPr>
              <a:t>Future plans</a:t>
            </a:r>
          </a:p>
          <a:p>
            <a:pPr marL="660400" lvl="1" indent="-273050">
              <a:spcBef>
                <a:spcPct val="6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Engineering update of preamplifier, backplane, and control boards</a:t>
            </a:r>
          </a:p>
          <a:p>
            <a:pPr marL="660400" lvl="1" indent="-273050">
              <a:spcBef>
                <a:spcPct val="6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Submit design for fabrication and component population</a:t>
            </a:r>
          </a:p>
          <a:p>
            <a:pPr marL="660400" lvl="1" indent="-273050">
              <a:spcBef>
                <a:spcPct val="6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Solder Eurocard connectors and SiPMs in lab</a:t>
            </a:r>
          </a:p>
          <a:p>
            <a:pPr marL="660400" lvl="1" indent="-273050">
              <a:spcBef>
                <a:spcPct val="6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Perform basic board quality tests</a:t>
            </a:r>
          </a:p>
          <a:p>
            <a:pPr marL="660400" lvl="1" indent="-273050">
              <a:spcBef>
                <a:spcPct val="6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Measure output pulse shape, gain, cross-talk</a:t>
            </a:r>
          </a:p>
          <a:p>
            <a:pPr marL="660400" lvl="1" indent="-273050">
              <a:spcBef>
                <a:spcPct val="6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r>
              <a:rPr lang="en-US" sz="2000">
                <a:latin typeface="Constantia" pitchFamily="18" charset="0"/>
              </a:rPr>
              <a:t>Run boards for an extended period of time to burn them in</a:t>
            </a:r>
          </a:p>
          <a:p>
            <a:pPr marL="66040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2012</a:t>
            </a:r>
          </a:p>
        </p:txBody>
      </p:sp>
      <p:sp>
        <p:nvSpPr>
          <p:cNvPr id="50181" name="Rectangle 3"/>
          <p:cNvSpPr txBox="1">
            <a:spLocks noChangeArrowheads="1"/>
          </p:cNvSpPr>
          <p:nvPr/>
        </p:nvSpPr>
        <p:spPr bwMode="auto">
          <a:xfrm>
            <a:off x="3962400" y="396240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Line 42"/>
          <p:cNvSpPr>
            <a:spLocks noChangeShapeType="1"/>
          </p:cNvSpPr>
          <p:nvPr/>
        </p:nvSpPr>
        <p:spPr bwMode="auto">
          <a:xfrm>
            <a:off x="457200" y="2438400"/>
            <a:ext cx="2286000" cy="2438400"/>
          </a:xfrm>
          <a:prstGeom prst="line">
            <a:avLst/>
          </a:prstGeom>
          <a:noFill/>
          <a:ln w="38100">
            <a:solidFill>
              <a:srgbClr val="F01C2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1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02246CF-37C1-4A7B-AAE9-E4EBB3DD8A12}" type="slidenum">
              <a:rPr lang="en-US" sz="1200">
                <a:solidFill>
                  <a:schemeClr val="tx2">
                    <a:shade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dirty="0">
              <a:solidFill>
                <a:schemeClr val="tx2">
                  <a:shade val="90000"/>
                </a:schemeClr>
              </a:solidFill>
              <a:latin typeface="+mn-lt"/>
            </a:endParaRPr>
          </a:p>
        </p:txBody>
      </p:sp>
      <p:sp>
        <p:nvSpPr>
          <p:cNvPr id="52227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083763"/>
                </a:solidFill>
                <a:latin typeface="Constantia" pitchFamily="18" charset="0"/>
                <a:cs typeface="Times New Roman" pitchFamily="18" charset="0"/>
              </a:rPr>
              <a:t>Tagger Microscope Scintillation Yield</a:t>
            </a:r>
          </a:p>
        </p:txBody>
      </p:sp>
      <p:sp>
        <p:nvSpPr>
          <p:cNvPr id="52228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u="sng">
                <a:latin typeface="Constantia" pitchFamily="18" charset="0"/>
              </a:rPr>
              <a:t>Bench Tests with Cosmic Rays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>
                <a:latin typeface="Constantia" pitchFamily="18" charset="0"/>
              </a:rPr>
              <a:t>(from June mtg, 25 micron pixel SiPM)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2012</a:t>
            </a:r>
          </a:p>
        </p:txBody>
      </p:sp>
      <p:sp>
        <p:nvSpPr>
          <p:cNvPr id="52230" name="Rectangle 3"/>
          <p:cNvSpPr txBox="1">
            <a:spLocks noChangeArrowheads="1"/>
          </p:cNvSpPr>
          <p:nvPr/>
        </p:nvSpPr>
        <p:spPr bwMode="auto">
          <a:xfrm>
            <a:off x="3962400" y="3962400"/>
            <a:ext cx="464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  <a:buFont typeface="Arial" charset="0"/>
              <a:buChar char="•"/>
            </a:pPr>
            <a:endParaRPr lang="en-US" sz="2000">
              <a:latin typeface="Constantia" pitchFamily="18" charset="0"/>
            </a:endParaRPr>
          </a:p>
          <a:p>
            <a:pPr marL="730250" lvl="1" indent="-273050">
              <a:spcBef>
                <a:spcPct val="20000"/>
              </a:spcBef>
              <a:buClr>
                <a:srgbClr val="0BD0D9"/>
              </a:buClr>
              <a:buSzPct val="95000"/>
            </a:pPr>
            <a:endParaRPr lang="en-US" sz="2000">
              <a:latin typeface="Constantia" pitchFamily="18" charset="0"/>
            </a:endParaRPr>
          </a:p>
        </p:txBody>
      </p:sp>
      <p:pic>
        <p:nvPicPr>
          <p:cNvPr id="52231" name="Picture 8" descr="IMG_20120928_1127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8200" y="1295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5" descr="cosmic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863" y="3803650"/>
            <a:ext cx="4325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5765800" y="5137150"/>
            <a:ext cx="7620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4" name="TextBox 7"/>
          <p:cNvSpPr txBox="1">
            <a:spLocks noChangeArrowheads="1"/>
          </p:cNvSpPr>
          <p:nvPr/>
        </p:nvSpPr>
        <p:spPr bwMode="auto">
          <a:xfrm>
            <a:off x="6477000" y="494665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pedestal tail</a:t>
            </a:r>
          </a:p>
        </p:txBody>
      </p:sp>
      <p:sp>
        <p:nvSpPr>
          <p:cNvPr id="52235" name="Text Box 15"/>
          <p:cNvSpPr txBox="1">
            <a:spLocks noChangeArrowheads="1"/>
          </p:cNvSpPr>
          <p:nvPr/>
        </p:nvSpPr>
        <p:spPr bwMode="auto">
          <a:xfrm>
            <a:off x="6003925" y="422116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1pe = 5 channels</a:t>
            </a:r>
          </a:p>
        </p:txBody>
      </p:sp>
      <p:sp>
        <p:nvSpPr>
          <p:cNvPr id="52236" name="Text Box 14"/>
          <p:cNvSpPr txBox="1">
            <a:spLocks noChangeArrowheads="1"/>
          </p:cNvSpPr>
          <p:nvPr/>
        </p:nvSpPr>
        <p:spPr bwMode="auto">
          <a:xfrm>
            <a:off x="7696200" y="6521450"/>
            <a:ext cx="1008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adc channels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1219200" y="31242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1219200" y="34290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219200" y="37338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1219200" y="40386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1219200" y="43434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1524000" y="31242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0" y="34290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1524000" y="3733800"/>
            <a:ext cx="304800" cy="304800"/>
          </a:xfrm>
          <a:prstGeom prst="rect">
            <a:avLst/>
          </a:prstGeom>
          <a:solidFill>
            <a:srgbClr val="F01C2B">
              <a:alpha val="58038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1524000" y="40386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1524000" y="43434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1828800" y="31242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1828800" y="34290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1828800" y="37338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1828800" y="40386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1828800" y="43434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2133600" y="34290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Rectangle 30"/>
          <p:cNvSpPr>
            <a:spLocks noChangeArrowheads="1"/>
          </p:cNvSpPr>
          <p:nvPr/>
        </p:nvSpPr>
        <p:spPr bwMode="auto">
          <a:xfrm>
            <a:off x="2133600" y="37338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2133600" y="40386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2133600" y="43434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2438400" y="31242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9" name="Rectangle 35"/>
          <p:cNvSpPr>
            <a:spLocks noChangeArrowheads="1"/>
          </p:cNvSpPr>
          <p:nvPr/>
        </p:nvSpPr>
        <p:spPr bwMode="auto">
          <a:xfrm>
            <a:off x="2438400" y="37338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2438400" y="40386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>
            <a:off x="2438400" y="434340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Freeform 39"/>
          <p:cNvSpPr>
            <a:spLocks/>
          </p:cNvSpPr>
          <p:nvPr/>
        </p:nvSpPr>
        <p:spPr bwMode="auto">
          <a:xfrm>
            <a:off x="1219200" y="2203450"/>
            <a:ext cx="2312988" cy="920750"/>
          </a:xfrm>
          <a:custGeom>
            <a:avLst/>
            <a:gdLst>
              <a:gd name="T0" fmla="*/ 960 w 1457"/>
              <a:gd name="T1" fmla="*/ 567 h 580"/>
              <a:gd name="T2" fmla="*/ 1457 w 1457"/>
              <a:gd name="T3" fmla="*/ 0 h 580"/>
              <a:gd name="T4" fmla="*/ 820 w 1457"/>
              <a:gd name="T5" fmla="*/ 0 h 580"/>
              <a:gd name="T6" fmla="*/ 0 w 1457"/>
              <a:gd name="T7" fmla="*/ 580 h 580"/>
              <a:gd name="T8" fmla="*/ 0 60000 65536"/>
              <a:gd name="T9" fmla="*/ 0 60000 65536"/>
              <a:gd name="T10" fmla="*/ 0 60000 65536"/>
              <a:gd name="T11" fmla="*/ 0 60000 65536"/>
              <a:gd name="T12" fmla="*/ 0 w 1457"/>
              <a:gd name="T13" fmla="*/ 0 h 580"/>
              <a:gd name="T14" fmla="*/ 1457 w 1457"/>
              <a:gd name="T15" fmla="*/ 580 h 5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7" h="580">
                <a:moveTo>
                  <a:pt x="960" y="567"/>
                </a:moveTo>
                <a:lnTo>
                  <a:pt x="1457" y="0"/>
                </a:lnTo>
                <a:lnTo>
                  <a:pt x="820" y="0"/>
                </a:lnTo>
                <a:lnTo>
                  <a:pt x="0" y="580"/>
                </a:lnTo>
              </a:path>
            </a:pathLst>
          </a:cu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Freeform 40"/>
          <p:cNvSpPr>
            <a:spLocks/>
          </p:cNvSpPr>
          <p:nvPr/>
        </p:nvSpPr>
        <p:spPr bwMode="auto">
          <a:xfrm>
            <a:off x="2728913" y="2209800"/>
            <a:ext cx="804862" cy="2459038"/>
          </a:xfrm>
          <a:custGeom>
            <a:avLst/>
            <a:gdLst>
              <a:gd name="T0" fmla="*/ 507 w 507"/>
              <a:gd name="T1" fmla="*/ 0 h 1549"/>
              <a:gd name="T2" fmla="*/ 507 w 507"/>
              <a:gd name="T3" fmla="*/ 925 h 1549"/>
              <a:gd name="T4" fmla="*/ 9 w 507"/>
              <a:gd name="T5" fmla="*/ 1549 h 1549"/>
              <a:gd name="T6" fmla="*/ 0 w 507"/>
              <a:gd name="T7" fmla="*/ 563 h 1549"/>
              <a:gd name="T8" fmla="*/ 0 60000 65536"/>
              <a:gd name="T9" fmla="*/ 0 60000 65536"/>
              <a:gd name="T10" fmla="*/ 0 60000 65536"/>
              <a:gd name="T11" fmla="*/ 0 60000 65536"/>
              <a:gd name="T12" fmla="*/ 0 w 507"/>
              <a:gd name="T13" fmla="*/ 0 h 1549"/>
              <a:gd name="T14" fmla="*/ 507 w 507"/>
              <a:gd name="T15" fmla="*/ 1549 h 1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" h="1549">
                <a:moveTo>
                  <a:pt x="507" y="0"/>
                </a:moveTo>
                <a:lnTo>
                  <a:pt x="507" y="925"/>
                </a:lnTo>
                <a:lnTo>
                  <a:pt x="9" y="1549"/>
                </a:lnTo>
                <a:lnTo>
                  <a:pt x="0" y="563"/>
                </a:lnTo>
              </a:path>
            </a:pathLst>
          </a:custGeom>
          <a:solidFill>
            <a:schemeClr val="tx2">
              <a:alpha val="58038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64" name="Text Box 43"/>
          <p:cNvSpPr txBox="1">
            <a:spLocks noChangeArrowheads="1"/>
          </p:cNvSpPr>
          <p:nvPr/>
        </p:nvSpPr>
        <p:spPr bwMode="auto">
          <a:xfrm>
            <a:off x="228600" y="5029200"/>
            <a:ext cx="4197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single fiber readout with 250MHz FADC</a:t>
            </a:r>
          </a:p>
          <a:p>
            <a:r>
              <a:rPr lang="en-US"/>
              <a:t>trigger on the same channel</a:t>
            </a:r>
          </a:p>
          <a:p>
            <a:r>
              <a:rPr lang="en-US"/>
              <a:t>only tail of spectrum visible</a:t>
            </a:r>
          </a:p>
        </p:txBody>
      </p:sp>
      <p:sp>
        <p:nvSpPr>
          <p:cNvPr id="52265" name="AutoShape 44"/>
          <p:cNvSpPr>
            <a:spLocks noChangeArrowheads="1"/>
          </p:cNvSpPr>
          <p:nvPr/>
        </p:nvSpPr>
        <p:spPr bwMode="auto">
          <a:xfrm>
            <a:off x="3186113" y="5681663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6" name="Text Box 45"/>
          <p:cNvSpPr txBox="1">
            <a:spLocks noChangeArrowheads="1"/>
          </p:cNvSpPr>
          <p:nvPr/>
        </p:nvSpPr>
        <p:spPr bwMode="auto">
          <a:xfrm>
            <a:off x="152400" y="6096000"/>
            <a:ext cx="45720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from cosmic rate integral: median ~16pe</a:t>
            </a:r>
          </a:p>
          <a:p>
            <a:pPr algn="ctr"/>
            <a:r>
              <a:rPr lang="en-US" sz="2000" b="1">
                <a:solidFill>
                  <a:srgbClr val="CE3208"/>
                </a:solidFill>
              </a:rPr>
              <a:t>130 pe / axial electron 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79257-5FF2-4ED5-955C-79DD6D676C2E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0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Outline</a:t>
            </a:r>
            <a:endParaRPr lang="en-US" sz="50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Contract Status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Q.A. plan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construction plan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Preparations for construction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populating the construction space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Microscope electronics</a:t>
            </a:r>
          </a:p>
          <a:p>
            <a:pPr marL="639763" lvl="1" indent="-246063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adaptation for 50 micron pixel SiPMs</a:t>
            </a:r>
          </a:p>
          <a:p>
            <a:pPr marL="639763" lvl="1" indent="-246063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000">
                <a:latin typeface="Constantia" pitchFamily="18" charset="0"/>
              </a:rPr>
              <a:t>scintillation yield with cosmic rays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2400">
              <a:latin typeface="Constantia" pitchFamily="18" charset="0"/>
            </a:endParaRP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Line 2"/>
          <p:cNvSpPr>
            <a:spLocks noChangeShapeType="1"/>
          </p:cNvSpPr>
          <p:nvPr/>
        </p:nvSpPr>
        <p:spPr bwMode="auto">
          <a:xfrm>
            <a:off x="5381625" y="1987550"/>
            <a:ext cx="2286000" cy="2438400"/>
          </a:xfrm>
          <a:prstGeom prst="line">
            <a:avLst/>
          </a:prstGeom>
          <a:noFill/>
          <a:ln w="38100">
            <a:solidFill>
              <a:srgbClr val="F01C2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74" name="Rectangle 2"/>
          <p:cNvSpPr txBox="1">
            <a:spLocks noChangeArrowheads="1"/>
          </p:cNvSpPr>
          <p:nvPr/>
        </p:nvSpPr>
        <p:spPr bwMode="auto">
          <a:xfrm>
            <a:off x="457200" y="685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083763"/>
                </a:solidFill>
                <a:latin typeface="Constantia" pitchFamily="18" charset="0"/>
                <a:cs typeface="Times New Roman" pitchFamily="18" charset="0"/>
              </a:rPr>
              <a:t>Tagger Microscope Scintillation Yield</a:t>
            </a:r>
          </a:p>
        </p:txBody>
      </p:sp>
      <p:sp>
        <p:nvSpPr>
          <p:cNvPr id="54275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u="sng">
                <a:latin typeface="Constantia" pitchFamily="18" charset="0"/>
              </a:rPr>
              <a:t>Bench Tests with Cosmic Rays : update 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000">
                <a:latin typeface="Constantia" pitchFamily="18" charset="0"/>
              </a:rPr>
              <a:t>(since June mtg, 50 micron pixel SiPM)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2012</a:t>
            </a:r>
          </a:p>
        </p:txBody>
      </p:sp>
      <p:sp>
        <p:nvSpPr>
          <p:cNvPr id="54277" name="Rectangle 14"/>
          <p:cNvSpPr>
            <a:spLocks noChangeArrowheads="1"/>
          </p:cNvSpPr>
          <p:nvPr/>
        </p:nvSpPr>
        <p:spPr bwMode="auto">
          <a:xfrm>
            <a:off x="6143625" y="26733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15"/>
          <p:cNvSpPr>
            <a:spLocks noChangeArrowheads="1"/>
          </p:cNvSpPr>
          <p:nvPr/>
        </p:nvSpPr>
        <p:spPr bwMode="auto">
          <a:xfrm>
            <a:off x="6143625" y="29781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16"/>
          <p:cNvSpPr>
            <a:spLocks noChangeArrowheads="1"/>
          </p:cNvSpPr>
          <p:nvPr/>
        </p:nvSpPr>
        <p:spPr bwMode="auto">
          <a:xfrm>
            <a:off x="6143625" y="32829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17"/>
          <p:cNvSpPr>
            <a:spLocks noChangeArrowheads="1"/>
          </p:cNvSpPr>
          <p:nvPr/>
        </p:nvSpPr>
        <p:spPr bwMode="auto">
          <a:xfrm>
            <a:off x="6143625" y="35877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18"/>
          <p:cNvSpPr>
            <a:spLocks noChangeArrowheads="1"/>
          </p:cNvSpPr>
          <p:nvPr/>
        </p:nvSpPr>
        <p:spPr bwMode="auto">
          <a:xfrm>
            <a:off x="6143625" y="38925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Rectangle 19"/>
          <p:cNvSpPr>
            <a:spLocks noChangeArrowheads="1"/>
          </p:cNvSpPr>
          <p:nvPr/>
        </p:nvSpPr>
        <p:spPr bwMode="auto">
          <a:xfrm>
            <a:off x="6448425" y="26733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Rectangle 20"/>
          <p:cNvSpPr>
            <a:spLocks noChangeArrowheads="1"/>
          </p:cNvSpPr>
          <p:nvPr/>
        </p:nvSpPr>
        <p:spPr bwMode="auto">
          <a:xfrm>
            <a:off x="6448425" y="29781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Rectangle 21"/>
          <p:cNvSpPr>
            <a:spLocks noChangeArrowheads="1"/>
          </p:cNvSpPr>
          <p:nvPr/>
        </p:nvSpPr>
        <p:spPr bwMode="auto">
          <a:xfrm>
            <a:off x="6448425" y="3282950"/>
            <a:ext cx="304800" cy="304800"/>
          </a:xfrm>
          <a:prstGeom prst="rect">
            <a:avLst/>
          </a:prstGeom>
          <a:solidFill>
            <a:srgbClr val="F01C2B">
              <a:alpha val="58038"/>
            </a:srgb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Rectangle 22"/>
          <p:cNvSpPr>
            <a:spLocks noChangeArrowheads="1"/>
          </p:cNvSpPr>
          <p:nvPr/>
        </p:nvSpPr>
        <p:spPr bwMode="auto">
          <a:xfrm>
            <a:off x="6448425" y="35877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Rectangle 23"/>
          <p:cNvSpPr>
            <a:spLocks noChangeArrowheads="1"/>
          </p:cNvSpPr>
          <p:nvPr/>
        </p:nvSpPr>
        <p:spPr bwMode="auto">
          <a:xfrm>
            <a:off x="6448425" y="38925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Rectangle 24"/>
          <p:cNvSpPr>
            <a:spLocks noChangeArrowheads="1"/>
          </p:cNvSpPr>
          <p:nvPr/>
        </p:nvSpPr>
        <p:spPr bwMode="auto">
          <a:xfrm>
            <a:off x="6753225" y="26733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Rectangle 25"/>
          <p:cNvSpPr>
            <a:spLocks noChangeArrowheads="1"/>
          </p:cNvSpPr>
          <p:nvPr/>
        </p:nvSpPr>
        <p:spPr bwMode="auto">
          <a:xfrm>
            <a:off x="6753225" y="29781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6"/>
          <p:cNvSpPr>
            <a:spLocks noChangeArrowheads="1"/>
          </p:cNvSpPr>
          <p:nvPr/>
        </p:nvSpPr>
        <p:spPr bwMode="auto">
          <a:xfrm>
            <a:off x="6753225" y="32829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Rectangle 27"/>
          <p:cNvSpPr>
            <a:spLocks noChangeArrowheads="1"/>
          </p:cNvSpPr>
          <p:nvPr/>
        </p:nvSpPr>
        <p:spPr bwMode="auto">
          <a:xfrm>
            <a:off x="6753225" y="35877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Rectangle 28"/>
          <p:cNvSpPr>
            <a:spLocks noChangeArrowheads="1"/>
          </p:cNvSpPr>
          <p:nvPr/>
        </p:nvSpPr>
        <p:spPr bwMode="auto">
          <a:xfrm>
            <a:off x="6753225" y="3892550"/>
            <a:ext cx="304800" cy="304800"/>
          </a:xfrm>
          <a:prstGeom prst="rect">
            <a:avLst/>
          </a:prstGeom>
          <a:solidFill>
            <a:schemeClr val="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Rectangle 29"/>
          <p:cNvSpPr>
            <a:spLocks noChangeArrowheads="1"/>
          </p:cNvSpPr>
          <p:nvPr/>
        </p:nvSpPr>
        <p:spPr bwMode="auto">
          <a:xfrm>
            <a:off x="7058025" y="26733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Rectangle 30"/>
          <p:cNvSpPr>
            <a:spLocks noChangeArrowheads="1"/>
          </p:cNvSpPr>
          <p:nvPr/>
        </p:nvSpPr>
        <p:spPr bwMode="auto">
          <a:xfrm>
            <a:off x="7058025" y="29781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Rectangle 31"/>
          <p:cNvSpPr>
            <a:spLocks noChangeArrowheads="1"/>
          </p:cNvSpPr>
          <p:nvPr/>
        </p:nvSpPr>
        <p:spPr bwMode="auto">
          <a:xfrm>
            <a:off x="7058025" y="32829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Rectangle 32"/>
          <p:cNvSpPr>
            <a:spLocks noChangeArrowheads="1"/>
          </p:cNvSpPr>
          <p:nvPr/>
        </p:nvSpPr>
        <p:spPr bwMode="auto">
          <a:xfrm>
            <a:off x="7058025" y="35877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Rectangle 33"/>
          <p:cNvSpPr>
            <a:spLocks noChangeArrowheads="1"/>
          </p:cNvSpPr>
          <p:nvPr/>
        </p:nvSpPr>
        <p:spPr bwMode="auto">
          <a:xfrm>
            <a:off x="7058025" y="38925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Rectangle 34"/>
          <p:cNvSpPr>
            <a:spLocks noChangeArrowheads="1"/>
          </p:cNvSpPr>
          <p:nvPr/>
        </p:nvSpPr>
        <p:spPr bwMode="auto">
          <a:xfrm>
            <a:off x="7362825" y="26733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Rectangle 35"/>
          <p:cNvSpPr>
            <a:spLocks noChangeArrowheads="1"/>
          </p:cNvSpPr>
          <p:nvPr/>
        </p:nvSpPr>
        <p:spPr bwMode="auto">
          <a:xfrm>
            <a:off x="7362825" y="29781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Rectangle 36"/>
          <p:cNvSpPr>
            <a:spLocks noChangeArrowheads="1"/>
          </p:cNvSpPr>
          <p:nvPr/>
        </p:nvSpPr>
        <p:spPr bwMode="auto">
          <a:xfrm>
            <a:off x="7362825" y="32829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Rectangle 37"/>
          <p:cNvSpPr>
            <a:spLocks noChangeArrowheads="1"/>
          </p:cNvSpPr>
          <p:nvPr/>
        </p:nvSpPr>
        <p:spPr bwMode="auto">
          <a:xfrm>
            <a:off x="7362825" y="35877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Rectangle 38"/>
          <p:cNvSpPr>
            <a:spLocks noChangeArrowheads="1"/>
          </p:cNvSpPr>
          <p:nvPr/>
        </p:nvSpPr>
        <p:spPr bwMode="auto">
          <a:xfrm>
            <a:off x="7362825" y="3892550"/>
            <a:ext cx="304800" cy="304800"/>
          </a:xfrm>
          <a:prstGeom prst="rect">
            <a:avLst/>
          </a:prstGeom>
          <a:solidFill>
            <a:schemeClr val="folHlink">
              <a:alpha val="58038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Freeform 39"/>
          <p:cNvSpPr>
            <a:spLocks/>
          </p:cNvSpPr>
          <p:nvPr/>
        </p:nvSpPr>
        <p:spPr bwMode="auto">
          <a:xfrm>
            <a:off x="6143625" y="1752600"/>
            <a:ext cx="2312988" cy="920750"/>
          </a:xfrm>
          <a:custGeom>
            <a:avLst/>
            <a:gdLst>
              <a:gd name="T0" fmla="*/ 960 w 1457"/>
              <a:gd name="T1" fmla="*/ 567 h 580"/>
              <a:gd name="T2" fmla="*/ 1457 w 1457"/>
              <a:gd name="T3" fmla="*/ 0 h 580"/>
              <a:gd name="T4" fmla="*/ 820 w 1457"/>
              <a:gd name="T5" fmla="*/ 0 h 580"/>
              <a:gd name="T6" fmla="*/ 0 w 1457"/>
              <a:gd name="T7" fmla="*/ 580 h 580"/>
              <a:gd name="T8" fmla="*/ 0 60000 65536"/>
              <a:gd name="T9" fmla="*/ 0 60000 65536"/>
              <a:gd name="T10" fmla="*/ 0 60000 65536"/>
              <a:gd name="T11" fmla="*/ 0 60000 65536"/>
              <a:gd name="T12" fmla="*/ 0 w 1457"/>
              <a:gd name="T13" fmla="*/ 0 h 580"/>
              <a:gd name="T14" fmla="*/ 1457 w 1457"/>
              <a:gd name="T15" fmla="*/ 580 h 5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7" h="580">
                <a:moveTo>
                  <a:pt x="960" y="567"/>
                </a:moveTo>
                <a:lnTo>
                  <a:pt x="1457" y="0"/>
                </a:lnTo>
                <a:lnTo>
                  <a:pt x="820" y="0"/>
                </a:lnTo>
                <a:lnTo>
                  <a:pt x="0" y="580"/>
                </a:lnTo>
              </a:path>
            </a:pathLst>
          </a:custGeom>
          <a:solidFill>
            <a:schemeClr val="accent1">
              <a:alpha val="58038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3" name="Freeform 40"/>
          <p:cNvSpPr>
            <a:spLocks/>
          </p:cNvSpPr>
          <p:nvPr/>
        </p:nvSpPr>
        <p:spPr bwMode="auto">
          <a:xfrm>
            <a:off x="7653338" y="1758950"/>
            <a:ext cx="804862" cy="2459038"/>
          </a:xfrm>
          <a:custGeom>
            <a:avLst/>
            <a:gdLst>
              <a:gd name="T0" fmla="*/ 507 w 507"/>
              <a:gd name="T1" fmla="*/ 0 h 1549"/>
              <a:gd name="T2" fmla="*/ 507 w 507"/>
              <a:gd name="T3" fmla="*/ 925 h 1549"/>
              <a:gd name="T4" fmla="*/ 9 w 507"/>
              <a:gd name="T5" fmla="*/ 1549 h 1549"/>
              <a:gd name="T6" fmla="*/ 0 w 507"/>
              <a:gd name="T7" fmla="*/ 563 h 1549"/>
              <a:gd name="T8" fmla="*/ 0 60000 65536"/>
              <a:gd name="T9" fmla="*/ 0 60000 65536"/>
              <a:gd name="T10" fmla="*/ 0 60000 65536"/>
              <a:gd name="T11" fmla="*/ 0 60000 65536"/>
              <a:gd name="T12" fmla="*/ 0 w 507"/>
              <a:gd name="T13" fmla="*/ 0 h 1549"/>
              <a:gd name="T14" fmla="*/ 507 w 507"/>
              <a:gd name="T15" fmla="*/ 1549 h 15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" h="1549">
                <a:moveTo>
                  <a:pt x="507" y="0"/>
                </a:moveTo>
                <a:lnTo>
                  <a:pt x="507" y="925"/>
                </a:lnTo>
                <a:lnTo>
                  <a:pt x="9" y="1549"/>
                </a:lnTo>
                <a:lnTo>
                  <a:pt x="0" y="563"/>
                </a:lnTo>
              </a:path>
            </a:pathLst>
          </a:custGeom>
          <a:solidFill>
            <a:schemeClr val="tx2">
              <a:alpha val="58038"/>
            </a:schemeClr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04" name="Freeform 44"/>
          <p:cNvSpPr>
            <a:spLocks/>
          </p:cNvSpPr>
          <p:nvPr/>
        </p:nvSpPr>
        <p:spPr bwMode="auto">
          <a:xfrm>
            <a:off x="6284913" y="4240213"/>
            <a:ext cx="725487" cy="771525"/>
          </a:xfrm>
          <a:custGeom>
            <a:avLst/>
            <a:gdLst>
              <a:gd name="T0" fmla="*/ 12 w 457"/>
              <a:gd name="T1" fmla="*/ 0 h 486"/>
              <a:gd name="T2" fmla="*/ 12 w 457"/>
              <a:gd name="T3" fmla="*/ 174 h 486"/>
              <a:gd name="T4" fmla="*/ 29 w 457"/>
              <a:gd name="T5" fmla="*/ 384 h 486"/>
              <a:gd name="T6" fmla="*/ 186 w 457"/>
              <a:gd name="T7" fmla="*/ 471 h 486"/>
              <a:gd name="T8" fmla="*/ 457 w 457"/>
              <a:gd name="T9" fmla="*/ 472 h 4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"/>
              <a:gd name="T16" fmla="*/ 0 h 486"/>
              <a:gd name="T17" fmla="*/ 457 w 457"/>
              <a:gd name="T18" fmla="*/ 486 h 4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" h="486">
                <a:moveTo>
                  <a:pt x="12" y="0"/>
                </a:moveTo>
                <a:cubicBezTo>
                  <a:pt x="11" y="29"/>
                  <a:pt x="9" y="110"/>
                  <a:pt x="12" y="174"/>
                </a:cubicBezTo>
                <a:cubicBezTo>
                  <a:pt x="15" y="238"/>
                  <a:pt x="0" y="335"/>
                  <a:pt x="29" y="384"/>
                </a:cubicBezTo>
                <a:cubicBezTo>
                  <a:pt x="58" y="433"/>
                  <a:pt x="115" y="456"/>
                  <a:pt x="186" y="471"/>
                </a:cubicBezTo>
                <a:cubicBezTo>
                  <a:pt x="257" y="486"/>
                  <a:pt x="401" y="472"/>
                  <a:pt x="457" y="4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5" name="Freeform 45"/>
          <p:cNvSpPr>
            <a:spLocks/>
          </p:cNvSpPr>
          <p:nvPr/>
        </p:nvSpPr>
        <p:spPr bwMode="auto">
          <a:xfrm>
            <a:off x="6756400" y="4267200"/>
            <a:ext cx="254000" cy="450850"/>
          </a:xfrm>
          <a:custGeom>
            <a:avLst/>
            <a:gdLst>
              <a:gd name="T0" fmla="*/ 73 w 160"/>
              <a:gd name="T1" fmla="*/ 0 h 284"/>
              <a:gd name="T2" fmla="*/ 73 w 160"/>
              <a:gd name="T3" fmla="*/ 113 h 284"/>
              <a:gd name="T4" fmla="*/ 3 w 160"/>
              <a:gd name="T5" fmla="*/ 192 h 284"/>
              <a:gd name="T6" fmla="*/ 55 w 160"/>
              <a:gd name="T7" fmla="*/ 271 h 284"/>
              <a:gd name="T8" fmla="*/ 160 w 160"/>
              <a:gd name="T9" fmla="*/ 273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284"/>
              <a:gd name="T17" fmla="*/ 160 w 16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284">
                <a:moveTo>
                  <a:pt x="73" y="0"/>
                </a:moveTo>
                <a:cubicBezTo>
                  <a:pt x="73" y="19"/>
                  <a:pt x="85" y="81"/>
                  <a:pt x="73" y="113"/>
                </a:cubicBezTo>
                <a:cubicBezTo>
                  <a:pt x="61" y="145"/>
                  <a:pt x="6" y="166"/>
                  <a:pt x="3" y="192"/>
                </a:cubicBezTo>
                <a:cubicBezTo>
                  <a:pt x="0" y="218"/>
                  <a:pt x="29" y="258"/>
                  <a:pt x="55" y="271"/>
                </a:cubicBezTo>
                <a:cubicBezTo>
                  <a:pt x="81" y="284"/>
                  <a:pt x="138" y="273"/>
                  <a:pt x="160" y="27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6" name="Line 46"/>
          <p:cNvSpPr>
            <a:spLocks noChangeShapeType="1"/>
          </p:cNvSpPr>
          <p:nvPr/>
        </p:nvSpPr>
        <p:spPr bwMode="auto">
          <a:xfrm>
            <a:off x="7010400" y="4495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7" name="Freeform 47"/>
          <p:cNvSpPr>
            <a:spLocks/>
          </p:cNvSpPr>
          <p:nvPr/>
        </p:nvSpPr>
        <p:spPr bwMode="auto">
          <a:xfrm>
            <a:off x="7010400" y="4468813"/>
            <a:ext cx="774700" cy="715962"/>
          </a:xfrm>
          <a:custGeom>
            <a:avLst/>
            <a:gdLst>
              <a:gd name="T0" fmla="*/ 0 w 488"/>
              <a:gd name="T1" fmla="*/ 17 h 451"/>
              <a:gd name="T2" fmla="*/ 323 w 488"/>
              <a:gd name="T3" fmla="*/ 21 h 451"/>
              <a:gd name="T4" fmla="*/ 463 w 488"/>
              <a:gd name="T5" fmla="*/ 144 h 451"/>
              <a:gd name="T6" fmla="*/ 471 w 488"/>
              <a:gd name="T7" fmla="*/ 283 h 451"/>
              <a:gd name="T8" fmla="*/ 375 w 488"/>
              <a:gd name="T9" fmla="*/ 423 h 451"/>
              <a:gd name="T10" fmla="*/ 9 w 488"/>
              <a:gd name="T11" fmla="*/ 449 h 4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8"/>
              <a:gd name="T19" fmla="*/ 0 h 451"/>
              <a:gd name="T20" fmla="*/ 488 w 488"/>
              <a:gd name="T21" fmla="*/ 451 h 4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8" h="451">
                <a:moveTo>
                  <a:pt x="0" y="17"/>
                </a:moveTo>
                <a:cubicBezTo>
                  <a:pt x="54" y="18"/>
                  <a:pt x="246" y="0"/>
                  <a:pt x="323" y="21"/>
                </a:cubicBezTo>
                <a:cubicBezTo>
                  <a:pt x="400" y="42"/>
                  <a:pt x="438" y="100"/>
                  <a:pt x="463" y="144"/>
                </a:cubicBezTo>
                <a:cubicBezTo>
                  <a:pt x="488" y="188"/>
                  <a:pt x="486" y="237"/>
                  <a:pt x="471" y="283"/>
                </a:cubicBezTo>
                <a:cubicBezTo>
                  <a:pt x="456" y="329"/>
                  <a:pt x="452" y="395"/>
                  <a:pt x="375" y="423"/>
                </a:cubicBezTo>
                <a:cubicBezTo>
                  <a:pt x="298" y="451"/>
                  <a:pt x="85" y="444"/>
                  <a:pt x="9" y="44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8" name="Line 48"/>
          <p:cNvSpPr>
            <a:spLocks noChangeShapeType="1"/>
          </p:cNvSpPr>
          <p:nvPr/>
        </p:nvSpPr>
        <p:spPr bwMode="auto">
          <a:xfrm>
            <a:off x="7772400" y="48275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309" name="Text Box 49"/>
          <p:cNvSpPr txBox="1">
            <a:spLocks noChangeArrowheads="1"/>
          </p:cNvSpPr>
          <p:nvPr/>
        </p:nvSpPr>
        <p:spPr bwMode="auto">
          <a:xfrm>
            <a:off x="8077200" y="46482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trigger</a:t>
            </a:r>
          </a:p>
        </p:txBody>
      </p:sp>
      <p:pic>
        <p:nvPicPr>
          <p:cNvPr id="54310" name="Picture 52" descr="cosmic3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5105400" y="5410200"/>
            <a:ext cx="35877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/>
              <a:t>gain is re-balanced at 5chan/pixel</a:t>
            </a:r>
          </a:p>
          <a:p>
            <a:pPr algn="ctr">
              <a:defRPr/>
            </a:pPr>
            <a:r>
              <a:rPr lang="en-US" sz="2000" b="1">
                <a:solidFill>
                  <a:schemeClr val="accent1"/>
                </a:solidFill>
              </a:rPr>
              <a:t>cosmic yield: 30 pe (MP)</a:t>
            </a:r>
          </a:p>
          <a:p>
            <a:pPr algn="ctr">
              <a:defRPr/>
            </a:pPr>
            <a:r>
              <a:rPr lang="en-US" sz="2000" b="1">
                <a:solidFill>
                  <a:srgbClr val="CE32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300 pe/axial electron track</a:t>
            </a:r>
          </a:p>
          <a:p>
            <a:pPr algn="ctr">
              <a:defRPr/>
            </a:pPr>
            <a:r>
              <a:rPr lang="en-US" u="sng"/>
              <a:t>(specification is 220)</a:t>
            </a:r>
          </a:p>
        </p:txBody>
      </p:sp>
      <p:sp>
        <p:nvSpPr>
          <p:cNvPr id="54312" name="Text Box 54"/>
          <p:cNvSpPr txBox="1">
            <a:spLocks noChangeArrowheads="1"/>
          </p:cNvSpPr>
          <p:nvPr/>
        </p:nvSpPr>
        <p:spPr bwMode="auto">
          <a:xfrm>
            <a:off x="4876800" y="4921250"/>
            <a:ext cx="1449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sum column 1</a:t>
            </a:r>
          </a:p>
        </p:txBody>
      </p:sp>
      <p:sp>
        <p:nvSpPr>
          <p:cNvPr id="54313" name="Text Box 55"/>
          <p:cNvSpPr txBox="1">
            <a:spLocks noChangeArrowheads="1"/>
          </p:cNvSpPr>
          <p:nvPr/>
        </p:nvSpPr>
        <p:spPr bwMode="auto">
          <a:xfrm>
            <a:off x="4875213" y="4267200"/>
            <a:ext cx="144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sum column 3</a:t>
            </a:r>
          </a:p>
        </p:txBody>
      </p:sp>
      <p:sp>
        <p:nvSpPr>
          <p:cNvPr id="54314" name="Line 56"/>
          <p:cNvSpPr>
            <a:spLocks noChangeShapeType="1"/>
          </p:cNvSpPr>
          <p:nvPr/>
        </p:nvSpPr>
        <p:spPr bwMode="auto">
          <a:xfrm>
            <a:off x="5867400" y="4572000"/>
            <a:ext cx="9144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315" name="Line 57"/>
          <p:cNvSpPr>
            <a:spLocks noChangeShapeType="1"/>
          </p:cNvSpPr>
          <p:nvPr/>
        </p:nvSpPr>
        <p:spPr bwMode="auto">
          <a:xfrm flipV="1">
            <a:off x="5929313" y="4876800"/>
            <a:ext cx="388937" cy="1190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8442325" y="5989638"/>
            <a:ext cx="663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CE3208"/>
                </a:solidFill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69" grpId="0"/>
      <p:bldP spid="348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65386-733E-4D17-8721-3FB2EAF21A9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914400"/>
            <a:ext cx="160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Summary</a:t>
            </a:r>
          </a:p>
        </p:txBody>
      </p:sp>
      <p:sp>
        <p:nvSpPr>
          <p:cNvPr id="5" name="Rectangle 12"/>
          <p:cNvSpPr txBox="1">
            <a:spLocks/>
          </p:cNvSpPr>
          <p:nvPr/>
        </p:nvSpPr>
        <p:spPr>
          <a:xfrm>
            <a:off x="609600" y="1524000"/>
            <a:ext cx="7772400" cy="3505200"/>
          </a:xfrm>
          <a:prstGeom prst="rect">
            <a:avLst/>
          </a:prstGeom>
        </p:spPr>
        <p:txBody>
          <a:bodyPr/>
          <a:lstStyle/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>
                <a:latin typeface="Constantia" pitchFamily="18" charset="0"/>
              </a:rPr>
              <a:t>Quality assurance &amp; acceptance test plan being revised</a:t>
            </a:r>
            <a:endParaRPr lang="en-US" b="1">
              <a:latin typeface="Constantia" pitchFamily="18" charset="0"/>
            </a:endParaRP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>
                <a:latin typeface="Constantia" pitchFamily="18" charset="0"/>
              </a:rPr>
              <a:t>Construction plan written and being reviewed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>
                <a:latin typeface="Constantia" pitchFamily="18" charset="0"/>
              </a:rPr>
              <a:t>Infrastructure needed for construction is ~85% complete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>
                <a:latin typeface="Constantia" pitchFamily="18" charset="0"/>
              </a:rPr>
              <a:t>On track for readiness review (previously estimated - 11/2012)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>
                <a:latin typeface="Constantia" pitchFamily="18" charset="0"/>
              </a:rPr>
              <a:t>Scintillation yield with 50-micron pixel SiPM’s meets requirements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>
                <a:latin typeface="Constantia" pitchFamily="18" charset="0"/>
              </a:rPr>
              <a:t>Electronics prototyping phase is completed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>
                <a:latin typeface="Constantia" pitchFamily="18" charset="0"/>
              </a:rPr>
              <a:t>Construction to begin as soon as contract is in place</a:t>
            </a:r>
          </a:p>
          <a:p>
            <a:pPr marL="273050" indent="-273050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en-US">
              <a:latin typeface="Constantia" pitchFamily="18" charset="0"/>
            </a:endParaRPr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A85B9-B93B-4965-8E1F-C5660027FB4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124200" y="2819400"/>
            <a:ext cx="3124200" cy="8382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Questions?</a:t>
            </a:r>
          </a:p>
        </p:txBody>
      </p:sp>
      <p:sp>
        <p:nvSpPr>
          <p:cNvPr id="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34858-A7D7-4720-9B48-54FEF22EC2D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Contract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Status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" y="3733800"/>
            <a:ext cx="8458200" cy="2743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Construction Plan</a:t>
            </a:r>
            <a:endParaRPr lang="en-US" sz="2400" dirty="0">
              <a:latin typeface="+mn-lt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Draft – Sept. 2012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~ 50 page document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Detailed instructions for construction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Currently revising based on feedback</a:t>
            </a:r>
          </a:p>
          <a:p>
            <a:pPr marL="1097280" lvl="2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</a:rPr>
              <a:t>Copy location:</a:t>
            </a:r>
          </a:p>
          <a:p>
            <a:pPr marL="0" lvl="2" indent="-246888" fontAlgn="auto">
              <a:spcBef>
                <a:spcPts val="336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https://docs.google.com/document/d/15OreBfdhb5mdpdXz6KMTVQt8ZWMU-4OV9i8Y6vp97Ms/edit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511300"/>
            <a:ext cx="8686800" cy="2133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Quality Assurance &amp; Acceptance Test Plan</a:t>
            </a:r>
            <a:endParaRPr lang="en-US" sz="2400" dirty="0">
              <a:latin typeface="+mn-lt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Draft – Sept. 2012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Currently revising based on feedback</a:t>
            </a:r>
          </a:p>
          <a:p>
            <a:pPr marL="1097280" lvl="2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ü"/>
              <a:defRPr/>
            </a:pPr>
            <a:r>
              <a:rPr lang="en-US" sz="2000" dirty="0">
                <a:latin typeface="+mn-lt"/>
              </a:rPr>
              <a:t>Copy location:</a:t>
            </a:r>
          </a:p>
          <a:p>
            <a:pPr marL="0" lvl="2" indent="-24688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https://docs.google.com/document/d/1JL40gx7tPDDFu4aSiad3fTemAp0yiVBPI6D8FB5zb6o/edit</a:t>
            </a:r>
            <a:endParaRPr lang="en-US" sz="1400" dirty="0">
              <a:latin typeface="+mn-lt"/>
            </a:endParaRPr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  <p:pic>
        <p:nvPicPr>
          <p:cNvPr id="12" name="Picture 11" descr="TD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60000">
            <a:off x="7073058" y="3867806"/>
            <a:ext cx="1070320" cy="1705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Tech-Design.png"/>
          <p:cNvPicPr preferRelativeResize="0"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00000">
            <a:off x="7057647" y="1113359"/>
            <a:ext cx="1049396" cy="1659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C74D0-88BE-4A7F-AA33-C35CCE6DD53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066800"/>
            <a:ext cx="3733800" cy="1371600"/>
          </a:xfrm>
          <a:prstGeom prst="rect">
            <a:avLst/>
          </a:prstGeom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2400">
                <a:latin typeface="Constantia" pitchFamily="18" charset="0"/>
              </a:rPr>
              <a:t>Contract timeline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Tagger Microscope</a:t>
            </a: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</a:pPr>
            <a:r>
              <a:rPr lang="en-US" sz="2000">
                <a:latin typeface="Constantia" pitchFamily="18" charset="0"/>
              </a:rPr>
              <a:t>t</a:t>
            </a:r>
            <a:r>
              <a:rPr lang="en-US" sz="2000" baseline="-25000">
                <a:latin typeface="Constantia" pitchFamily="18" charset="0"/>
              </a:rPr>
              <a:t>0</a:t>
            </a:r>
            <a:r>
              <a:rPr lang="en-US" sz="2000">
                <a:latin typeface="Constantia" pitchFamily="18" charset="0"/>
              </a:rPr>
              <a:t> - October 2012 </a:t>
            </a:r>
            <a:r>
              <a:rPr lang="en-US" sz="2000">
                <a:latin typeface="Constantia" pitchFamily="18" charset="0"/>
                <a:sym typeface="Wingdings" pitchFamily="2" charset="2"/>
              </a:rPr>
              <a:t> ???</a:t>
            </a:r>
            <a:endParaRPr lang="en-US" sz="2000">
              <a:latin typeface="Constantia" pitchFamily="18" charset="0"/>
            </a:endParaRPr>
          </a:p>
        </p:txBody>
      </p:sp>
      <p:pic>
        <p:nvPicPr>
          <p:cNvPr id="12" name="Picture 11" descr="Tagger-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238" y="1447800"/>
            <a:ext cx="4525962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Comic-Str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67000"/>
            <a:ext cx="3660775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A1822-2959-4655-AED1-E6B9C08A6C4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762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Construction Status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066800"/>
            <a:ext cx="3048000" cy="990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Contract timeline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Collimator</a:t>
            </a:r>
          </a:p>
        </p:txBody>
      </p:sp>
      <p:pic>
        <p:nvPicPr>
          <p:cNvPr id="12" name="Picture 11" descr="Tagger-tim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438400"/>
            <a:ext cx="66294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8387-9FE4-4CD8-9D8F-A829316AE7D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71600" y="1143000"/>
            <a:ext cx="6629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6096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Preparations for Construction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grpSp>
        <p:nvGrpSpPr>
          <p:cNvPr id="31750" name="Group 30"/>
          <p:cNvGrpSpPr>
            <a:grpSpLocks/>
          </p:cNvGrpSpPr>
          <p:nvPr/>
        </p:nvGrpSpPr>
        <p:grpSpPr bwMode="auto">
          <a:xfrm>
            <a:off x="658813" y="1554163"/>
            <a:ext cx="7767637" cy="2411412"/>
            <a:chOff x="1371600" y="1261872"/>
            <a:chExt cx="7767523" cy="2410856"/>
          </a:xfrm>
        </p:grpSpPr>
        <p:pic>
          <p:nvPicPr>
            <p:cNvPr id="25615" name="Picture 29" descr="IMG_257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2304" y="1380744"/>
              <a:ext cx="2896819" cy="217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16" name="Group 16"/>
            <p:cNvGrpSpPr>
              <a:grpSpLocks/>
            </p:cNvGrpSpPr>
            <p:nvPr/>
          </p:nvGrpSpPr>
          <p:grpSpPr bwMode="auto">
            <a:xfrm>
              <a:off x="1371600" y="1261872"/>
              <a:ext cx="6330908" cy="2410856"/>
              <a:chOff x="-3296722" y="3662034"/>
              <a:chExt cx="7830072" cy="2740211"/>
            </a:xfrm>
          </p:grpSpPr>
          <p:pic>
            <p:nvPicPr>
              <p:cNvPr id="25617" name="Picture 26" descr="IMG_2570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15489" y="3662034"/>
                <a:ext cx="3117861" cy="2338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8" name="Picture 27" descr="IMG_2568.JP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3296722" y="3838718"/>
                <a:ext cx="3717575" cy="25635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19" name="Picture 28" descr="IMG_2569.JP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842603" y="3734786"/>
                <a:ext cx="3422951" cy="2359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09600" y="1511300"/>
            <a:ext cx="7848600" cy="1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 bwMode="auto">
          <a:xfrm rot="-120000">
            <a:off x="731838" y="3789363"/>
            <a:ext cx="7664450" cy="2852737"/>
            <a:chOff x="4114800" y="3581400"/>
            <a:chExt cx="5008474" cy="1905000"/>
          </a:xfrm>
        </p:grpSpPr>
        <p:pic>
          <p:nvPicPr>
            <p:cNvPr id="25612" name="Picture 19" descr="IMG_0005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14800" y="3581400"/>
              <a:ext cx="2540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20" descr="IMG_0007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02936" y="3630168"/>
              <a:ext cx="2243328" cy="168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4" name="Picture 25" descr="IMG_0010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240000">
              <a:off x="6967728" y="3813048"/>
              <a:ext cx="2155546" cy="161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22"/>
          <p:cNvSpPr/>
          <p:nvPr/>
        </p:nvSpPr>
        <p:spPr>
          <a:xfrm>
            <a:off x="609600" y="3584575"/>
            <a:ext cx="8001000" cy="530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6324600"/>
            <a:ext cx="800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733800" y="3733800"/>
            <a:ext cx="1752600" cy="381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i="1" u="sng" dirty="0">
                <a:latin typeface="+mn-lt"/>
              </a:rPr>
              <a:t>After</a:t>
            </a:r>
            <a:endParaRPr lang="en-US" sz="2000" i="1" u="sng" dirty="0">
              <a:latin typeface="+mn-lt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733800" y="1295400"/>
            <a:ext cx="1752600" cy="381000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000" i="1" u="sng" dirty="0">
                <a:latin typeface="+mn-lt"/>
              </a:rPr>
              <a:t>Before</a:t>
            </a:r>
            <a:endParaRPr lang="en-US" sz="2000" i="1" u="sng" dirty="0">
              <a:latin typeface="+mn-lt"/>
            </a:endParaRPr>
          </a:p>
        </p:txBody>
      </p:sp>
      <p:sp>
        <p:nvSpPr>
          <p:cNvPr id="22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80DFC-9A82-42AF-B6C3-4CBE890F565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27651" name="Picture 10" descr="Rm-4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2590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ox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43500" y="4495800"/>
            <a:ext cx="17145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SSN-719_I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1000" y="4114800"/>
            <a:ext cx="3467100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ounded Rectangle 27"/>
          <p:cNvSpPr/>
          <p:nvPr/>
        </p:nvSpPr>
        <p:spPr bwMode="auto">
          <a:xfrm>
            <a:off x="2209800" y="5105400"/>
            <a:ext cx="1066800" cy="457200"/>
          </a:xfrm>
          <a:prstGeom prst="roundRect">
            <a:avLst/>
          </a:prstGeom>
          <a:noFill/>
          <a:ln w="31750">
            <a:solidFill>
              <a:srgbClr val="FF0000">
                <a:alpha val="76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Curved Connector 36"/>
          <p:cNvCxnSpPr>
            <a:stCxn id="28" idx="2"/>
          </p:cNvCxnSpPr>
          <p:nvPr/>
        </p:nvCxnSpPr>
        <p:spPr bwMode="auto">
          <a:xfrm rot="16200000" flipH="1">
            <a:off x="3619500" y="4686300"/>
            <a:ext cx="609600" cy="2362200"/>
          </a:xfrm>
          <a:prstGeom prst="curvedConnector2">
            <a:avLst/>
          </a:prstGeom>
          <a:ln w="31750">
            <a:solidFill>
              <a:srgbClr val="FF0000">
                <a:alpha val="78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3352800" cy="533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Fiber Cutting Station</a:t>
            </a:r>
            <a:endParaRPr lang="en-US" sz="2000" dirty="0">
              <a:latin typeface="+mn-lt"/>
            </a:endParaRPr>
          </a:p>
        </p:txBody>
      </p:sp>
      <p:pic>
        <p:nvPicPr>
          <p:cNvPr id="77" name="Picture 76" descr="IMG_00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6400" y="1219200"/>
            <a:ext cx="4165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0" name="Straight Arrow Connector 99"/>
          <p:cNvCxnSpPr/>
          <p:nvPr/>
        </p:nvCxnSpPr>
        <p:spPr bwMode="auto">
          <a:xfrm>
            <a:off x="1219200" y="2038350"/>
            <a:ext cx="4648200" cy="6858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3B958-D5E8-40AD-8A3F-C44D5C9F32D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29699" name="Picture 10" descr="Rm-4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28800"/>
            <a:ext cx="2354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3352800" cy="533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Fiber Splicing Station</a:t>
            </a:r>
            <a:endParaRPr lang="en-US" sz="2000" dirty="0">
              <a:latin typeface="+mn-lt"/>
            </a:endParaRPr>
          </a:p>
        </p:txBody>
      </p:sp>
      <p:pic>
        <p:nvPicPr>
          <p:cNvPr id="56" name="Picture 55" descr="Splicer-guid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495800"/>
            <a:ext cx="3384522" cy="2137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 descr="Splicer-guid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295400"/>
            <a:ext cx="2590800" cy="276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Picture 76" descr="IMG_00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1600200"/>
            <a:ext cx="3505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Splicer-close-u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29400" y="4267200"/>
            <a:ext cx="1828800" cy="2438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ounded Rectangle 27"/>
          <p:cNvSpPr/>
          <p:nvPr/>
        </p:nvSpPr>
        <p:spPr bwMode="auto">
          <a:xfrm>
            <a:off x="7315200" y="2667000"/>
            <a:ext cx="304800" cy="457200"/>
          </a:xfrm>
          <a:prstGeom prst="roundRect">
            <a:avLst>
              <a:gd name="adj" fmla="val 0"/>
            </a:avLst>
          </a:prstGeom>
          <a:noFill/>
          <a:ln w="317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Curved Connector 36"/>
          <p:cNvCxnSpPr>
            <a:stCxn id="28" idx="1"/>
            <a:endCxn id="56" idx="3"/>
          </p:cNvCxnSpPr>
          <p:nvPr/>
        </p:nvCxnSpPr>
        <p:spPr bwMode="auto">
          <a:xfrm rot="10800000" flipV="1">
            <a:off x="5975350" y="2895600"/>
            <a:ext cx="1339850" cy="2668588"/>
          </a:xfrm>
          <a:prstGeom prst="curvedConnector3">
            <a:avLst>
              <a:gd name="adj1" fmla="val 56578"/>
            </a:avLst>
          </a:prstGeom>
          <a:ln w="317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1096963" y="2076450"/>
            <a:ext cx="2027237" cy="112395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Splicing-collars-round-ferrules-en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4755715"/>
            <a:ext cx="1757396" cy="1721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1" name="Curved Connector 80"/>
          <p:cNvCxnSpPr>
            <a:stCxn id="28" idx="2"/>
          </p:cNvCxnSpPr>
          <p:nvPr/>
        </p:nvCxnSpPr>
        <p:spPr bwMode="auto">
          <a:xfrm rot="5400000">
            <a:off x="6743700" y="3543300"/>
            <a:ext cx="1143000" cy="304800"/>
          </a:xfrm>
          <a:prstGeom prst="curvedConnector3">
            <a:avLst>
              <a:gd name="adj1" fmla="val 50000"/>
            </a:avLst>
          </a:prstGeom>
          <a:ln w="317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1FE2C-5A28-4FB6-A94F-3C1958FFF30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457200"/>
            <a:ext cx="7696200" cy="685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Populating the Construction Area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31747" name="Picture 10" descr="Rm-40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806450"/>
            <a:ext cx="1905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85800" y="1066800"/>
            <a:ext cx="3352800" cy="5334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>
                <a:latin typeface="+mn-lt"/>
              </a:rPr>
              <a:t>Heat Treating Fibers</a:t>
            </a:r>
            <a:endParaRPr lang="en-US" sz="2000" dirty="0">
              <a:latin typeface="+mn-lt"/>
            </a:endParaRPr>
          </a:p>
        </p:txBody>
      </p:sp>
      <p:pic>
        <p:nvPicPr>
          <p:cNvPr id="40" name="Picture 39" descr="box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6705600" cy="4686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 bwMode="auto">
          <a:xfrm>
            <a:off x="7086600" y="1187450"/>
            <a:ext cx="304800" cy="609600"/>
          </a:xfrm>
          <a:prstGeom prst="roundRect">
            <a:avLst/>
          </a:prstGeom>
          <a:noFill/>
          <a:ln w="31750">
            <a:solidFill>
              <a:srgbClr val="FF0000">
                <a:alpha val="76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Curved Connector 36"/>
          <p:cNvCxnSpPr>
            <a:endCxn id="40" idx="0"/>
          </p:cNvCxnSpPr>
          <p:nvPr/>
        </p:nvCxnSpPr>
        <p:spPr bwMode="auto">
          <a:xfrm rot="10800000" flipV="1">
            <a:off x="3657600" y="1295400"/>
            <a:ext cx="3429000" cy="457200"/>
          </a:xfrm>
          <a:prstGeom prst="curvedConnector2">
            <a:avLst/>
          </a:prstGeom>
          <a:ln w="31750">
            <a:solidFill>
              <a:srgbClr val="FF0000">
                <a:alpha val="78000"/>
              </a:srgb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4"/>
          <p:cNvSpPr txBox="1">
            <a:spLocks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GlueX Collaboration Meeting, JLab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October 4-6,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+mn-lt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3626</TotalTime>
  <Words>651</Words>
  <Application>Microsoft Office PowerPoint</Application>
  <PresentationFormat>On-screen Show (4:3)</PresentationFormat>
  <Paragraphs>191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Times New Roman</vt:lpstr>
      <vt:lpstr>Wingdings</vt:lpstr>
      <vt:lpstr>Flow</vt:lpstr>
      <vt:lpstr>Flow</vt:lpstr>
      <vt:lpstr>Flow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HuskyPC</cp:lastModifiedBy>
  <cp:revision>200</cp:revision>
  <dcterms:created xsi:type="dcterms:W3CDTF">2012-05-17T13:51:22Z</dcterms:created>
  <dcterms:modified xsi:type="dcterms:W3CDTF">2012-10-05T01:32:35Z</dcterms:modified>
</cp:coreProperties>
</file>