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CE101F-3E29-4574-AB3C-36C2B99A67ED}">
  <a:tblStyle styleId="{39CE101F-3E29-4574-AB3C-36C2B99A67E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8637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85472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95882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6" name="Shape 6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79087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78238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627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5" name="Shape 6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84221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9" name="Shape 7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8686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2" name="Shape 7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9195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36633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0" name="Shape 7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07048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3" name="Shape 7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4941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2615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3" name="Shape 7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53658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4" name="Shape 7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0101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9" name="Shape 8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49502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7" name="Shape 8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69570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5" name="Shape 8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0440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9024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1807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59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780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345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620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8914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7239000" y="-14525"/>
            <a:ext cx="190499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Sinmat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Innovative CMP solutions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" name="Shape 24"/>
          <p:cNvCxnSpPr/>
          <p:nvPr/>
        </p:nvCxnSpPr>
        <p:spPr>
          <a:xfrm>
            <a:off x="457200" y="990600"/>
            <a:ext cx="8191499" cy="0"/>
          </a:xfrm>
          <a:prstGeom prst="straightConnector1">
            <a:avLst/>
          </a:prstGeom>
          <a:noFill/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/>
        </p:nvSpPr>
        <p:spPr>
          <a:xfrm>
            <a:off x="781300" y="589600"/>
            <a:ext cx="7593599" cy="190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Defect-free Ultra-Rapid Polishing/Thinning of Diamond Crystal Radiator Targets for Highly Linearly Polarized Photon Beams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0" y="2133600"/>
            <a:ext cx="7924799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PI: Arul Arjunan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Sinmat  Inc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Font typeface="Calibri"/>
              <a:buNone/>
            </a:pPr>
            <a:endParaRPr sz="2000"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strike="noStrike" cap="none" baseline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Rajiv Singh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Florida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Font typeface="Calibri"/>
              <a:buNone/>
            </a:pPr>
            <a:endParaRPr sz="2000"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Richard Jones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Connecticut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 Manager: Manouchehr  Farkhondeh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Font typeface="Calibri"/>
              <a:buNone/>
            </a:pPr>
            <a:endParaRPr sz="2000"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Font typeface="Calibri"/>
              <a:buNone/>
            </a:pPr>
            <a:endParaRPr sz="2000"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Font typeface="Calibri"/>
              <a:buNone/>
            </a:pPr>
            <a:endParaRPr sz="2000"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Font typeface="Calibri"/>
              <a:buNone/>
            </a:pPr>
            <a:endParaRPr sz="2000" b="1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7336" y="4378033"/>
            <a:ext cx="702900" cy="7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598" y="2286000"/>
            <a:ext cx="3087576" cy="88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9400" y="3652982"/>
            <a:ext cx="1253400" cy="2291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x="124125" y="6454600"/>
            <a:ext cx="90201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2014 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1542175" y="5876175"/>
            <a:ext cx="5226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DOE STTR #DE-SC-0004190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/>
          <p:nvPr/>
        </p:nvSpPr>
        <p:spPr>
          <a:xfrm>
            <a:off x="4191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APPROACH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1: Chemical etching</a:t>
            </a:r>
          </a:p>
        </p:txBody>
      </p:sp>
      <p:sp>
        <p:nvSpPr>
          <p:cNvPr id="612" name="Shape 612"/>
          <p:cNvSpPr txBox="1"/>
          <p:nvPr/>
        </p:nvSpPr>
        <p:spPr>
          <a:xfrm>
            <a:off x="124125" y="6454600"/>
            <a:ext cx="709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2014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		      9 </a:t>
            </a:r>
          </a:p>
        </p:txBody>
      </p:sp>
      <p:pic>
        <p:nvPicPr>
          <p:cNvPr id="613" name="Shape 6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2450" y="5889599"/>
            <a:ext cx="928199" cy="9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Shape 6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5100" y="1292450"/>
            <a:ext cx="3742200" cy="30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Shape 6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049" y="1295399"/>
            <a:ext cx="4554600" cy="3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Shape 616"/>
          <p:cNvSpPr txBox="1"/>
          <p:nvPr/>
        </p:nvSpPr>
        <p:spPr>
          <a:xfrm>
            <a:off x="239950" y="4381500"/>
            <a:ext cx="7789499" cy="18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Slight misalignment shows 4 masks were needed.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Frame thickness is 185 microns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Central region is 55 microns thick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Etched surface shows significant roughness, pits 10 microns deep</a:t>
            </a:r>
          </a:p>
          <a:p>
            <a:pPr rt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 b="1" i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Careful monitoring needed to prevent burn-through below 50 μm</a:t>
            </a:r>
          </a:p>
          <a:p>
            <a:pPr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22" name="Shape 622"/>
          <p:cNvSpPr/>
          <p:nvPr/>
        </p:nvSpPr>
        <p:spPr>
          <a:xfrm>
            <a:off x="2286740" y="2471596"/>
            <a:ext cx="1223999" cy="45600"/>
          </a:xfrm>
          <a:prstGeom prst="rect">
            <a:avLst/>
          </a:prstGeom>
          <a:solidFill>
            <a:srgbClr val="538CD5"/>
          </a:solidFill>
          <a:ln w="9525" cap="flat">
            <a:solidFill>
              <a:srgbClr val="538C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3" name="Shape 623"/>
          <p:cNvSpPr/>
          <p:nvPr/>
        </p:nvSpPr>
        <p:spPr>
          <a:xfrm>
            <a:off x="1632920" y="2751941"/>
            <a:ext cx="2592299" cy="791999"/>
          </a:xfrm>
          <a:prstGeom prst="rect">
            <a:avLst/>
          </a:prstGeom>
          <a:solidFill>
            <a:srgbClr val="D8D8D8"/>
          </a:solidFill>
          <a:ln w="9525" cap="flat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Diamond</a:t>
            </a:r>
          </a:p>
        </p:txBody>
      </p:sp>
      <p:sp>
        <p:nvSpPr>
          <p:cNvPr id="624" name="Shape 624"/>
          <p:cNvSpPr/>
          <p:nvPr/>
        </p:nvSpPr>
        <p:spPr>
          <a:xfrm>
            <a:off x="1632920" y="2700475"/>
            <a:ext cx="2592299" cy="45600"/>
          </a:xfrm>
          <a:prstGeom prst="rect">
            <a:avLst/>
          </a:prstGeom>
          <a:solidFill>
            <a:srgbClr val="538CD5"/>
          </a:solidFill>
          <a:ln w="9525" cap="flat">
            <a:solidFill>
              <a:srgbClr val="538C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5" name="Shape 625"/>
          <p:cNvSpPr txBox="1"/>
          <p:nvPr/>
        </p:nvSpPr>
        <p:spPr>
          <a:xfrm>
            <a:off x="275900" y="1535575"/>
            <a:ext cx="1864199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2um Al using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putter </a:t>
            </a:r>
          </a:p>
        </p:txBody>
      </p:sp>
      <p:cxnSp>
        <p:nvCxnSpPr>
          <p:cNvPr id="626" name="Shape 626"/>
          <p:cNvCxnSpPr/>
          <p:nvPr/>
        </p:nvCxnSpPr>
        <p:spPr>
          <a:xfrm>
            <a:off x="1629175" y="2172225"/>
            <a:ext cx="355800" cy="507900"/>
          </a:xfrm>
          <a:prstGeom prst="straightConnector1">
            <a:avLst/>
          </a:prstGeom>
          <a:noFill/>
          <a:ln w="25400" cap="flat">
            <a:solidFill>
              <a:srgbClr val="8CB3E3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627" name="Shape 627"/>
          <p:cNvSpPr txBox="1"/>
          <p:nvPr/>
        </p:nvSpPr>
        <p:spPr>
          <a:xfrm>
            <a:off x="3361098" y="1412875"/>
            <a:ext cx="1697099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etal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</a:t>
            </a:r>
          </a:p>
        </p:txBody>
      </p:sp>
      <p:cxnSp>
        <p:nvCxnSpPr>
          <p:cNvPr id="628" name="Shape 628"/>
          <p:cNvCxnSpPr/>
          <p:nvPr/>
        </p:nvCxnSpPr>
        <p:spPr>
          <a:xfrm flipH="1">
            <a:off x="3510975" y="2110150"/>
            <a:ext cx="569699" cy="299699"/>
          </a:xfrm>
          <a:prstGeom prst="straightConnector1">
            <a:avLst/>
          </a:prstGeom>
          <a:noFill/>
          <a:ln w="25400" cap="flat">
            <a:solidFill>
              <a:srgbClr val="8CB3E3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629" name="Shape 629"/>
          <p:cNvSpPr/>
          <p:nvPr/>
        </p:nvSpPr>
        <p:spPr>
          <a:xfrm>
            <a:off x="2286740" y="2530169"/>
            <a:ext cx="1223999" cy="215999"/>
          </a:xfrm>
          <a:prstGeom prst="rect">
            <a:avLst/>
          </a:prstGeom>
          <a:solidFill>
            <a:srgbClr val="938953"/>
          </a:solidFill>
          <a:ln w="9525" cap="flat">
            <a:solidFill>
              <a:srgbClr val="93895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0" name="Shape 630"/>
          <p:cNvSpPr/>
          <p:nvPr/>
        </p:nvSpPr>
        <p:spPr>
          <a:xfrm>
            <a:off x="2254491" y="3773176"/>
            <a:ext cx="1296000" cy="6480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1" name="Shape 631"/>
          <p:cNvSpPr/>
          <p:nvPr/>
        </p:nvSpPr>
        <p:spPr>
          <a:xfrm>
            <a:off x="1632924" y="5330848"/>
            <a:ext cx="2592299" cy="791999"/>
          </a:xfrm>
          <a:prstGeom prst="rect">
            <a:avLst/>
          </a:prstGeom>
          <a:solidFill>
            <a:srgbClr val="D8D8D8"/>
          </a:solidFill>
          <a:ln w="9525" cap="flat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Diamond</a:t>
            </a:r>
          </a:p>
        </p:txBody>
      </p:sp>
      <p:sp>
        <p:nvSpPr>
          <p:cNvPr id="632" name="Shape 632"/>
          <p:cNvSpPr/>
          <p:nvPr/>
        </p:nvSpPr>
        <p:spPr>
          <a:xfrm>
            <a:off x="1632924" y="5279381"/>
            <a:ext cx="2592299" cy="45600"/>
          </a:xfrm>
          <a:prstGeom prst="rect">
            <a:avLst/>
          </a:prstGeom>
          <a:solidFill>
            <a:srgbClr val="538CD5"/>
          </a:solidFill>
          <a:ln w="9525" cap="flat">
            <a:solidFill>
              <a:srgbClr val="538C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3" name="Shape 633"/>
          <p:cNvSpPr txBox="1"/>
          <p:nvPr/>
        </p:nvSpPr>
        <p:spPr>
          <a:xfrm>
            <a:off x="120754" y="4394744"/>
            <a:ext cx="18567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2um Al using Sputter </a:t>
            </a:r>
          </a:p>
        </p:txBody>
      </p:sp>
      <p:cxnSp>
        <p:nvCxnSpPr>
          <p:cNvPr id="634" name="Shape 634"/>
          <p:cNvCxnSpPr/>
          <p:nvPr/>
        </p:nvCxnSpPr>
        <p:spPr>
          <a:xfrm>
            <a:off x="1371395" y="4966453"/>
            <a:ext cx="613500" cy="292499"/>
          </a:xfrm>
          <a:prstGeom prst="straightConnector1">
            <a:avLst/>
          </a:prstGeom>
          <a:noFill/>
          <a:ln w="25400" cap="flat">
            <a:solidFill>
              <a:srgbClr val="8CB3E3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635" name="Shape 635"/>
          <p:cNvSpPr/>
          <p:nvPr/>
        </p:nvSpPr>
        <p:spPr>
          <a:xfrm>
            <a:off x="2286743" y="5275785"/>
            <a:ext cx="1223999" cy="45600"/>
          </a:xfrm>
          <a:prstGeom prst="rect">
            <a:avLst/>
          </a:prstGeom>
          <a:solidFill>
            <a:schemeClr val="lt1"/>
          </a:solidFill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6" name="Shape 636"/>
          <p:cNvSpPr/>
          <p:nvPr/>
        </p:nvSpPr>
        <p:spPr>
          <a:xfrm rot="-7482313">
            <a:off x="4271186" y="4715926"/>
            <a:ext cx="1296204" cy="648102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37" name="Shape 637"/>
          <p:cNvGrpSpPr/>
          <p:nvPr/>
        </p:nvGrpSpPr>
        <p:grpSpPr>
          <a:xfrm>
            <a:off x="5957890" y="4871808"/>
            <a:ext cx="2592299" cy="1023031"/>
            <a:chOff x="1691680" y="1685800"/>
            <a:chExt cx="2592299" cy="1023031"/>
          </a:xfrm>
        </p:grpSpPr>
        <p:sp>
          <p:nvSpPr>
            <p:cNvPr id="638" name="Shape 638"/>
            <p:cNvSpPr/>
            <p:nvPr/>
          </p:nvSpPr>
          <p:spPr>
            <a:xfrm>
              <a:off x="1691680" y="1916832"/>
              <a:ext cx="2592299" cy="791999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000" b="1" i="0" u="none" strike="noStrike" cap="none" baseline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Diamond</a:t>
              </a:r>
            </a:p>
          </p:txBody>
        </p:sp>
        <p:sp>
          <p:nvSpPr>
            <p:cNvPr id="639" name="Shape 639"/>
            <p:cNvSpPr/>
            <p:nvPr/>
          </p:nvSpPr>
          <p:spPr>
            <a:xfrm>
              <a:off x="1691680" y="1865365"/>
              <a:ext cx="2592299" cy="45600"/>
            </a:xfrm>
            <a:prstGeom prst="rect">
              <a:avLst/>
            </a:prstGeom>
            <a:solidFill>
              <a:srgbClr val="538CD5"/>
            </a:solidFill>
            <a:ln w="9525" cap="flat">
              <a:solidFill>
                <a:srgbClr val="538C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0" name="Shape 640"/>
            <p:cNvSpPr/>
            <p:nvPr/>
          </p:nvSpPr>
          <p:spPr>
            <a:xfrm>
              <a:off x="2345500" y="1685800"/>
              <a:ext cx="1223999" cy="2328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41" name="Shape 641"/>
          <p:cNvSpPr/>
          <p:nvPr/>
        </p:nvSpPr>
        <p:spPr>
          <a:xfrm>
            <a:off x="5480337" y="3517312"/>
            <a:ext cx="3528300" cy="3281999"/>
          </a:xfrm>
          <a:prstGeom prst="rect">
            <a:avLst/>
          </a:prstGeom>
          <a:noFill/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42" name="Shape 642"/>
          <p:cNvCxnSpPr/>
          <p:nvPr/>
        </p:nvCxnSpPr>
        <p:spPr>
          <a:xfrm>
            <a:off x="6611710" y="3863696"/>
            <a:ext cx="0" cy="791999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643" name="Shape 643"/>
          <p:cNvCxnSpPr/>
          <p:nvPr/>
        </p:nvCxnSpPr>
        <p:spPr>
          <a:xfrm>
            <a:off x="6808734" y="4016096"/>
            <a:ext cx="0" cy="791999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644" name="Shape 644"/>
          <p:cNvCxnSpPr/>
          <p:nvPr/>
        </p:nvCxnSpPr>
        <p:spPr>
          <a:xfrm>
            <a:off x="7024757" y="3791687"/>
            <a:ext cx="0" cy="791999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645" name="Shape 645"/>
          <p:cNvCxnSpPr/>
          <p:nvPr/>
        </p:nvCxnSpPr>
        <p:spPr>
          <a:xfrm>
            <a:off x="7312789" y="4079719"/>
            <a:ext cx="0" cy="791999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646" name="Shape 646"/>
          <p:cNvCxnSpPr/>
          <p:nvPr/>
        </p:nvCxnSpPr>
        <p:spPr>
          <a:xfrm>
            <a:off x="7600821" y="4223735"/>
            <a:ext cx="0" cy="791999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647" name="Shape 647"/>
          <p:cNvCxnSpPr/>
          <p:nvPr/>
        </p:nvCxnSpPr>
        <p:spPr>
          <a:xfrm>
            <a:off x="7456806" y="3791687"/>
            <a:ext cx="0" cy="791999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648" name="Shape 648"/>
          <p:cNvCxnSpPr/>
          <p:nvPr/>
        </p:nvCxnSpPr>
        <p:spPr>
          <a:xfrm>
            <a:off x="7816846" y="3863696"/>
            <a:ext cx="0" cy="791999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649" name="Shape 649"/>
          <p:cNvSpPr txBox="1"/>
          <p:nvPr/>
        </p:nvSpPr>
        <p:spPr>
          <a:xfrm>
            <a:off x="6209853" y="6110950"/>
            <a:ext cx="24939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RIE/ICP etching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5497000" y="1966850"/>
            <a:ext cx="3625500" cy="50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Diamond 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tching 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ecipe</a:t>
            </a:r>
          </a:p>
        </p:txBody>
      </p:sp>
      <p:sp>
        <p:nvSpPr>
          <p:cNvPr id="651" name="Shape 651"/>
          <p:cNvSpPr/>
          <p:nvPr/>
        </p:nvSpPr>
        <p:spPr>
          <a:xfrm>
            <a:off x="5383150" y="2475375"/>
            <a:ext cx="36255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Gases O2 &amp; Ar gas RIE/ICP= 500W / 1500W 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x="381000" y="381000"/>
            <a:ext cx="57912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Vapor Phase Etch Process</a:t>
            </a:r>
          </a:p>
        </p:txBody>
      </p:sp>
      <p:sp>
        <p:nvSpPr>
          <p:cNvPr id="653" name="Shape 653"/>
          <p:cNvSpPr txBox="1"/>
          <p:nvPr/>
        </p:nvSpPr>
        <p:spPr>
          <a:xfrm>
            <a:off x="47925" y="6454600"/>
            <a:ext cx="543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2014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59" name="Shape 659"/>
          <p:cNvSpPr/>
          <p:nvPr/>
        </p:nvSpPr>
        <p:spPr>
          <a:xfrm>
            <a:off x="248250" y="3820100"/>
            <a:ext cx="3646199" cy="235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Etch rate continuously reduced with progressive etching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✓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 mask re-sputtered on the sample</a:t>
            </a:r>
          </a:p>
        </p:txBody>
      </p:sp>
      <p:grpSp>
        <p:nvGrpSpPr>
          <p:cNvPr id="660" name="Shape 660"/>
          <p:cNvGrpSpPr/>
          <p:nvPr/>
        </p:nvGrpSpPr>
        <p:grpSpPr>
          <a:xfrm>
            <a:off x="148988" y="1066798"/>
            <a:ext cx="4042028" cy="2350853"/>
            <a:chOff x="148983" y="348690"/>
            <a:chExt cx="4270499" cy="3069000"/>
          </a:xfrm>
        </p:grpSpPr>
        <p:pic>
          <p:nvPicPr>
            <p:cNvPr id="661" name="Shape 66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8983" y="348690"/>
              <a:ext cx="4270499" cy="3069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62" name="Shape 662"/>
            <p:cNvCxnSpPr/>
            <p:nvPr/>
          </p:nvCxnSpPr>
          <p:spPr>
            <a:xfrm>
              <a:off x="1924716" y="762000"/>
              <a:ext cx="0" cy="1103700"/>
            </a:xfrm>
            <a:prstGeom prst="straightConnector1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sp>
          <p:nvSpPr>
            <p:cNvPr id="663" name="Shape 663"/>
            <p:cNvSpPr txBox="1"/>
            <p:nvPr/>
          </p:nvSpPr>
          <p:spPr>
            <a:xfrm>
              <a:off x="1994848" y="1140023"/>
              <a:ext cx="732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 b="1" i="0" u="none" strike="noStrike" cap="none" baseline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80um</a:t>
              </a:r>
            </a:p>
          </p:txBody>
        </p:sp>
      </p:grpSp>
      <p:grpSp>
        <p:nvGrpSpPr>
          <p:cNvPr id="664" name="Shape 664"/>
          <p:cNvGrpSpPr/>
          <p:nvPr/>
        </p:nvGrpSpPr>
        <p:grpSpPr>
          <a:xfrm>
            <a:off x="4190992" y="1029999"/>
            <a:ext cx="4572236" cy="5142128"/>
            <a:chOff x="1176724" y="714660"/>
            <a:chExt cx="1810500" cy="2743199"/>
          </a:xfrm>
        </p:grpSpPr>
        <p:pic>
          <p:nvPicPr>
            <p:cNvPr id="665" name="Shape 665"/>
            <p:cNvPicPr preferRelativeResize="0"/>
            <p:nvPr/>
          </p:nvPicPr>
          <p:blipFill rotWithShape="1">
            <a:blip r:embed="rId4">
              <a:alphaModFix/>
            </a:blip>
            <a:srcRect r="44419"/>
            <a:stretch/>
          </p:blipFill>
          <p:spPr>
            <a:xfrm>
              <a:off x="1176724" y="714660"/>
              <a:ext cx="1810500" cy="2743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6" name="Shape 666"/>
            <p:cNvSpPr/>
            <p:nvPr/>
          </p:nvSpPr>
          <p:spPr>
            <a:xfrm>
              <a:off x="1453682" y="2800433"/>
              <a:ext cx="473100" cy="448499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7" name="Shape 667"/>
          <p:cNvSpPr txBox="1"/>
          <p:nvPr/>
        </p:nvSpPr>
        <p:spPr>
          <a:xfrm>
            <a:off x="457200" y="381000"/>
            <a:ext cx="57912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Vapor Phase Etch Process</a:t>
            </a:r>
          </a:p>
        </p:txBody>
      </p:sp>
      <p:sp>
        <p:nvSpPr>
          <p:cNvPr id="668" name="Shape 668"/>
          <p:cNvSpPr txBox="1"/>
          <p:nvPr/>
        </p:nvSpPr>
        <p:spPr>
          <a:xfrm>
            <a:off x="124125" y="6454600"/>
            <a:ext cx="8952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SBIR / STTR Exchange Meeting, Gaithersburg, August 6-7, 2014		 </a:t>
            </a:r>
            <a:r>
              <a:rPr lang="en-US" dirty="0" smtClean="0"/>
              <a:t>                                      </a:t>
            </a:r>
            <a:r>
              <a:rPr lang="en-US" dirty="0"/>
              <a:t>11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/>
          <p:nvPr/>
        </p:nvSpPr>
        <p:spPr>
          <a:xfrm>
            <a:off x="4191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APPROACH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 Laser ablation</a:t>
            </a:r>
          </a:p>
        </p:txBody>
      </p:sp>
      <p:sp>
        <p:nvSpPr>
          <p:cNvPr id="674" name="Shape 674"/>
          <p:cNvSpPr txBox="1"/>
          <p:nvPr/>
        </p:nvSpPr>
        <p:spPr>
          <a:xfrm>
            <a:off x="124125" y="6454600"/>
            <a:ext cx="709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2014		      12 </a:t>
            </a:r>
          </a:p>
        </p:txBody>
      </p:sp>
      <p:pic>
        <p:nvPicPr>
          <p:cNvPr id="675" name="Shape 6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7225" y="5994375"/>
            <a:ext cx="823424" cy="82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Shape 6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3485" y="1157241"/>
            <a:ext cx="3674700" cy="3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Shape 6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899" y="1081050"/>
            <a:ext cx="3980099" cy="27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Shape 6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7425" y="3895725"/>
            <a:ext cx="4483200" cy="2558999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Shape 679"/>
          <p:cNvSpPr txBox="1"/>
          <p:nvPr/>
        </p:nvSpPr>
        <p:spPr>
          <a:xfrm>
            <a:off x="5063900" y="4552950"/>
            <a:ext cx="350849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rgbClr val="990000"/>
                </a:solidFill>
              </a:rPr>
              <a:t>200 microns removed in 8hr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rgbClr val="990000"/>
                </a:solidFill>
              </a:rPr>
              <a:t>surface roughness &lt; 1 μm</a:t>
            </a: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 b="1" i="1">
                <a:solidFill>
                  <a:srgbClr val="990000"/>
                </a:solidFill>
              </a:rPr>
              <a:t>risk of burn-through below 50 μm thickness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85" name="Shape 685"/>
          <p:cNvSpPr txBox="1"/>
          <p:nvPr/>
        </p:nvSpPr>
        <p:spPr>
          <a:xfrm>
            <a:off x="381000" y="274637"/>
            <a:ext cx="9144000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Uniform sample S90</a:t>
            </a:r>
          </a:p>
        </p:txBody>
      </p:sp>
      <p:sp>
        <p:nvSpPr>
          <p:cNvPr id="686" name="Shape 686"/>
          <p:cNvSpPr/>
          <p:nvPr/>
        </p:nvSpPr>
        <p:spPr>
          <a:xfrm>
            <a:off x="3581400" y="1371600"/>
            <a:ext cx="304799" cy="4419599"/>
          </a:xfrm>
          <a:prstGeom prst="rightBrace">
            <a:avLst>
              <a:gd name="adj1" fmla="val 120833"/>
              <a:gd name="adj2" fmla="val 50000"/>
            </a:avLst>
          </a:prstGeom>
          <a:noFill/>
          <a:ln w="28575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Shape 687"/>
          <p:cNvSpPr txBox="1"/>
          <p:nvPr/>
        </p:nvSpPr>
        <p:spPr>
          <a:xfrm>
            <a:off x="3581400" y="990600"/>
            <a:ext cx="521649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surface and thickness profiles (Zygo 3D)</a:t>
            </a:r>
          </a:p>
        </p:txBody>
      </p:sp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990600"/>
            <a:ext cx="2833688" cy="269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Shape 6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3733800"/>
            <a:ext cx="2833688" cy="269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Shape 6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8600" y="1447800"/>
            <a:ext cx="47244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Shape 691"/>
          <p:cNvSpPr txBox="1"/>
          <p:nvPr/>
        </p:nvSpPr>
        <p:spPr>
          <a:xfrm>
            <a:off x="124125" y="6454600"/>
            <a:ext cx="709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2014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		      13</a:t>
            </a:r>
          </a:p>
        </p:txBody>
      </p:sp>
      <p:pic>
        <p:nvPicPr>
          <p:cNvPr id="692" name="Shape 6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7225" y="5994375"/>
            <a:ext cx="823424" cy="82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98" name="Shape 698"/>
          <p:cNvSpPr txBox="1"/>
          <p:nvPr/>
        </p:nvSpPr>
        <p:spPr>
          <a:xfrm>
            <a:off x="6934200" y="64008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Shape 699"/>
          <p:cNvSpPr txBox="1"/>
          <p:nvPr/>
        </p:nvSpPr>
        <p:spPr>
          <a:xfrm>
            <a:off x="535376" y="198425"/>
            <a:ext cx="6152099" cy="71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Uniform sample S30</a:t>
            </a:r>
          </a:p>
        </p:txBody>
      </p:sp>
      <p:sp>
        <p:nvSpPr>
          <p:cNvPr id="700" name="Shape 700"/>
          <p:cNvSpPr/>
          <p:nvPr/>
        </p:nvSpPr>
        <p:spPr>
          <a:xfrm>
            <a:off x="3581400" y="1371600"/>
            <a:ext cx="304799" cy="4419599"/>
          </a:xfrm>
          <a:prstGeom prst="rightBrace">
            <a:avLst>
              <a:gd name="adj1" fmla="val 120833"/>
              <a:gd name="adj2" fmla="val 50000"/>
            </a:avLst>
          </a:prstGeom>
          <a:noFill/>
          <a:ln w="28575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Shape 701"/>
          <p:cNvSpPr txBox="1"/>
          <p:nvPr/>
        </p:nvSpPr>
        <p:spPr>
          <a:xfrm>
            <a:off x="4038600" y="937556"/>
            <a:ext cx="489263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i="0" u="none" strike="noStrike" cap="none" baseline="0" dirty="0" smtClean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 polish with RCMP technique</a:t>
            </a:r>
            <a:endParaRPr lang="en-US" sz="2400" i="0" u="none" strike="noStrike" cap="none" baseline="0" dirty="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2" name="Shape 7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112" y="1036637"/>
            <a:ext cx="2833686" cy="269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Shape 7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3779837"/>
            <a:ext cx="2833688" cy="269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Shape 7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8600" y="1371600"/>
            <a:ext cx="47244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Shape 705"/>
          <p:cNvSpPr txBox="1"/>
          <p:nvPr/>
        </p:nvSpPr>
        <p:spPr>
          <a:xfrm>
            <a:off x="124125" y="6454600"/>
            <a:ext cx="709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2014		      14 </a:t>
            </a:r>
          </a:p>
        </p:txBody>
      </p:sp>
      <p:pic>
        <p:nvPicPr>
          <p:cNvPr id="706" name="Shape 7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7225" y="5994375"/>
            <a:ext cx="823424" cy="82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/>
          <p:nvPr/>
        </p:nvSpPr>
        <p:spPr>
          <a:xfrm>
            <a:off x="381000" y="152400"/>
            <a:ext cx="9144000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X-ray assessment: S90</a:t>
            </a:r>
          </a:p>
        </p:txBody>
      </p:sp>
      <p:sp>
        <p:nvSpPr>
          <p:cNvPr id="712" name="Shape 712"/>
          <p:cNvSpPr txBox="1"/>
          <p:nvPr/>
        </p:nvSpPr>
        <p:spPr>
          <a:xfrm>
            <a:off x="3962400" y="990600"/>
            <a:ext cx="47244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whole-crystal rocking curve (220)</a:t>
            </a:r>
          </a:p>
        </p:txBody>
      </p:sp>
      <p:pic>
        <p:nvPicPr>
          <p:cNvPr id="713" name="Shape 7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90600"/>
            <a:ext cx="3117849" cy="269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Shape 7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3733800"/>
            <a:ext cx="3117849" cy="269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Shape 7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2800" y="1600200"/>
            <a:ext cx="56769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Shape 716"/>
          <p:cNvSpPr/>
          <p:nvPr/>
        </p:nvSpPr>
        <p:spPr>
          <a:xfrm>
            <a:off x="6629400" y="2667000"/>
            <a:ext cx="2362200" cy="304799"/>
          </a:xfrm>
          <a:prstGeom prst="ellips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Shape 717"/>
          <p:cNvSpPr txBox="1"/>
          <p:nvPr/>
        </p:nvSpPr>
        <p:spPr>
          <a:xfrm>
            <a:off x="6400800" y="2971800"/>
            <a:ext cx="1962149" cy="1187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not as flat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as S150, but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still in spec.</a:t>
            </a:r>
          </a:p>
        </p:txBody>
      </p:sp>
      <p:sp>
        <p:nvSpPr>
          <p:cNvPr id="718" name="Shape 718"/>
          <p:cNvSpPr txBox="1"/>
          <p:nvPr/>
        </p:nvSpPr>
        <p:spPr>
          <a:xfrm>
            <a:off x="124125" y="6454600"/>
            <a:ext cx="709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2014			      15 </a:t>
            </a:r>
          </a:p>
        </p:txBody>
      </p:sp>
      <p:pic>
        <p:nvPicPr>
          <p:cNvPr id="719" name="Shape 7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84675" y="6101825"/>
            <a:ext cx="715975" cy="71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725" name="Shape 725"/>
          <p:cNvSpPr txBox="1"/>
          <p:nvPr/>
        </p:nvSpPr>
        <p:spPr>
          <a:xfrm>
            <a:off x="232750" y="226875"/>
            <a:ext cx="5957999" cy="71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X-ray assessment: S30 </a:t>
            </a:r>
          </a:p>
        </p:txBody>
      </p:sp>
      <p:sp>
        <p:nvSpPr>
          <p:cNvPr id="726" name="Shape 726"/>
          <p:cNvSpPr txBox="1"/>
          <p:nvPr/>
        </p:nvSpPr>
        <p:spPr>
          <a:xfrm>
            <a:off x="4032806" y="1070743"/>
            <a:ext cx="304923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2400" b="1" dirty="0" smtClean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ocking curve</a:t>
            </a:r>
            <a:r>
              <a:rPr lang="en-US" sz="2400" b="1" i="0" u="none" strike="noStrike" cap="none" baseline="0" dirty="0" smtClean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S30 </a:t>
            </a:r>
            <a:r>
              <a:rPr lang="en-US" sz="2400" b="1" i="0" u="none" strike="noStrike" cap="none" baseline="0" dirty="0" err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Sinmat</a:t>
            </a:r>
            <a:endParaRPr lang="en-US" sz="2400" b="1" i="0" u="none" strike="noStrike" cap="none" baseline="0" dirty="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7" name="Shape 7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90600"/>
            <a:ext cx="3117849" cy="269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Shape 7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3733800"/>
            <a:ext cx="3117849" cy="269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Shape 7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2800" y="1600200"/>
            <a:ext cx="56769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Shape 730"/>
          <p:cNvSpPr/>
          <p:nvPr/>
        </p:nvSpPr>
        <p:spPr>
          <a:xfrm>
            <a:off x="6629400" y="2667000"/>
            <a:ext cx="2362200" cy="304799"/>
          </a:xfrm>
          <a:prstGeom prst="ellips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Shape 731"/>
          <p:cNvSpPr txBox="1"/>
          <p:nvPr/>
        </p:nvSpPr>
        <p:spPr>
          <a:xfrm>
            <a:off x="7451725" y="2935288"/>
            <a:ext cx="1589087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lies here!</a:t>
            </a:r>
          </a:p>
        </p:txBody>
      </p:sp>
      <p:sp>
        <p:nvSpPr>
          <p:cNvPr id="732" name="Shape 732"/>
          <p:cNvSpPr txBox="1"/>
          <p:nvPr/>
        </p:nvSpPr>
        <p:spPr>
          <a:xfrm>
            <a:off x="124125" y="6454600"/>
            <a:ext cx="709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2014			      16 </a:t>
            </a:r>
          </a:p>
        </p:txBody>
      </p:sp>
      <p:pic>
        <p:nvPicPr>
          <p:cNvPr id="733" name="Shape 7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84675" y="6101825"/>
            <a:ext cx="715975" cy="71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Shape 7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634475"/>
            <a:ext cx="4002900" cy="367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Shape 7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8275" y="1398495"/>
            <a:ext cx="5055599" cy="4466699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Shape 740"/>
          <p:cNvSpPr txBox="1"/>
          <p:nvPr/>
        </p:nvSpPr>
        <p:spPr>
          <a:xfrm>
            <a:off x="457200" y="64249"/>
            <a:ext cx="8829299" cy="84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US" sz="3600" b="0" i="0" u="none" strike="noStrike" cap="none" baseline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X-ray diffraction: S</a:t>
            </a:r>
            <a:r>
              <a:rPr lang="en-US" sz="36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200_50</a:t>
            </a:r>
          </a:p>
        </p:txBody>
      </p:sp>
      <p:sp>
        <p:nvSpPr>
          <p:cNvPr id="741" name="Shape 741"/>
          <p:cNvSpPr/>
          <p:nvPr/>
        </p:nvSpPr>
        <p:spPr>
          <a:xfrm>
            <a:off x="8192350" y="2560126"/>
            <a:ext cx="698100" cy="229199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Shape 742"/>
          <p:cNvSpPr/>
          <p:nvPr/>
        </p:nvSpPr>
        <p:spPr>
          <a:xfrm>
            <a:off x="7560443" y="3641394"/>
            <a:ext cx="1222852" cy="3241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8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352µrad rms</a:t>
            </a:r>
          </a:p>
        </p:txBody>
      </p:sp>
      <p:cxnSp>
        <p:nvCxnSpPr>
          <p:cNvPr id="743" name="Shape 743"/>
          <p:cNvCxnSpPr/>
          <p:nvPr/>
        </p:nvCxnSpPr>
        <p:spPr>
          <a:xfrm rot="10800000" flipH="1">
            <a:off x="7922518" y="3198568"/>
            <a:ext cx="498701" cy="402723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44" name="Shape 7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750" y="1179200"/>
            <a:ext cx="2348999" cy="1380899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Shape 745"/>
          <p:cNvSpPr txBox="1"/>
          <p:nvPr/>
        </p:nvSpPr>
        <p:spPr>
          <a:xfrm>
            <a:off x="124125" y="6454600"/>
            <a:ext cx="709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2014		      17 </a:t>
            </a:r>
          </a:p>
        </p:txBody>
      </p:sp>
      <p:pic>
        <p:nvPicPr>
          <p:cNvPr id="746" name="Shape 7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84675" y="6101825"/>
            <a:ext cx="715975" cy="7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Shape 747"/>
          <p:cNvSpPr txBox="1"/>
          <p:nvPr/>
        </p:nvSpPr>
        <p:spPr>
          <a:xfrm>
            <a:off x="4595450" y="5711200"/>
            <a:ext cx="42668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/>
              <a:t>result: large bending strain across crystal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 txBox="1"/>
          <p:nvPr/>
        </p:nvSpPr>
        <p:spPr>
          <a:xfrm>
            <a:off x="372375" y="0"/>
            <a:ext cx="87716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X-ray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diffraction: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UC300_40</a:t>
            </a:r>
          </a:p>
        </p:txBody>
      </p:sp>
      <p:pic>
        <p:nvPicPr>
          <p:cNvPr id="753" name="Shape 7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25" y="3048000"/>
            <a:ext cx="3558600" cy="30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Shape 7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8975" y="1600200"/>
            <a:ext cx="5266499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Shape 755"/>
          <p:cNvSpPr txBox="1"/>
          <p:nvPr/>
        </p:nvSpPr>
        <p:spPr>
          <a:xfrm>
            <a:off x="7010400" y="3048000"/>
            <a:ext cx="19049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excellent result for thinned diamond!</a:t>
            </a:r>
          </a:p>
        </p:txBody>
      </p:sp>
      <p:sp>
        <p:nvSpPr>
          <p:cNvPr id="756" name="Shape 756"/>
          <p:cNvSpPr/>
          <p:nvPr/>
        </p:nvSpPr>
        <p:spPr>
          <a:xfrm>
            <a:off x="6629400" y="2667000"/>
            <a:ext cx="2362200" cy="304799"/>
          </a:xfrm>
          <a:prstGeom prst="ellips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Shape 757"/>
          <p:cNvSpPr txBox="1"/>
          <p:nvPr/>
        </p:nvSpPr>
        <p:spPr>
          <a:xfrm>
            <a:off x="3797300" y="1143000"/>
            <a:ext cx="52664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surface</a:t>
            </a:r>
            <a:r>
              <a:rPr lang="en-US" sz="2400" b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not treated after ablation</a:t>
            </a:r>
          </a:p>
        </p:txBody>
      </p:sp>
      <p:pic>
        <p:nvPicPr>
          <p:cNvPr id="758" name="Shape 7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224" y="1143000"/>
            <a:ext cx="2497499" cy="17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Shape 759"/>
          <p:cNvSpPr txBox="1"/>
          <p:nvPr/>
        </p:nvSpPr>
        <p:spPr>
          <a:xfrm>
            <a:off x="124125" y="6454600"/>
            <a:ext cx="709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2014		      18 </a:t>
            </a:r>
          </a:p>
        </p:txBody>
      </p:sp>
      <p:pic>
        <p:nvPicPr>
          <p:cNvPr id="760" name="Shape 7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84675" y="6101825"/>
            <a:ext cx="715975" cy="71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381000" y="1163700"/>
            <a:ext cx="8458200" cy="519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7084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Application: high-energy polarized photon source</a:t>
            </a:r>
          </a:p>
          <a:p>
            <a:pPr marL="1257300" marR="0" lvl="2" indent="-34036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Times New Roman"/>
              <a:buChar char="❑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uniqueness of diamond as a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radiator</a:t>
            </a:r>
          </a:p>
          <a:p>
            <a:pPr marL="1257300" marR="0" lvl="2" indent="-34036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Times New Roman"/>
              <a:buChar char="❑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competing specifications: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thickness vs. flatness</a:t>
            </a:r>
          </a:p>
          <a:p>
            <a:pPr marL="1257300" marR="0" lvl="2" indent="-34036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Times New Roman"/>
              <a:buChar char="❑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proposed solution: a thick frame around the radiator</a:t>
            </a:r>
          </a:p>
          <a:p>
            <a:pPr marL="0" marR="0" lvl="3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8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7084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approaches investigated</a:t>
            </a:r>
          </a:p>
          <a:p>
            <a:pPr marL="1257300" marR="0" lvl="2" indent="-34036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Times New Roman"/>
              <a:buChar char="❑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apor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phase ion etching with mask (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Sinmat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1257300" marR="0" lvl="2" indent="-34036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Times New Roman"/>
              <a:buChar char="❑"/>
            </a:pP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milling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UV laser ablation (UConn)</a:t>
            </a:r>
          </a:p>
          <a:p>
            <a:pPr marL="1714500" marR="0" lvl="3" indent="-20066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8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7084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Conclusions and Future Directions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457200" y="340844"/>
            <a:ext cx="28956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Outline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124125" y="6454600"/>
            <a:ext cx="709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2014			      1 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975" y="5927700"/>
            <a:ext cx="899625" cy="8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Shape 7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2330448"/>
            <a:ext cx="4347600" cy="38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Shape 7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1450" y="1408924"/>
            <a:ext cx="4926900" cy="4520699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Shape 767"/>
          <p:cNvSpPr txBox="1"/>
          <p:nvPr/>
        </p:nvSpPr>
        <p:spPr>
          <a:xfrm>
            <a:off x="457200" y="152400"/>
            <a:ext cx="6736799" cy="857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US" sz="36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steps: large-area 7x7 mm</a:t>
            </a:r>
            <a:r>
              <a:rPr lang="en-US" sz="3600" baseline="300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</p:txBody>
      </p:sp>
      <p:sp>
        <p:nvSpPr>
          <p:cNvPr id="768" name="Shape 768"/>
          <p:cNvSpPr txBox="1"/>
          <p:nvPr/>
        </p:nvSpPr>
        <p:spPr>
          <a:xfrm>
            <a:off x="124125" y="6454600"/>
            <a:ext cx="709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2014		      19 </a:t>
            </a:r>
          </a:p>
        </p:txBody>
      </p:sp>
      <p:pic>
        <p:nvPicPr>
          <p:cNvPr id="769" name="Shape 7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4675" y="6101825"/>
            <a:ext cx="715975" cy="7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Shape 770"/>
          <p:cNvSpPr txBox="1"/>
          <p:nvPr/>
        </p:nvSpPr>
        <p:spPr>
          <a:xfrm>
            <a:off x="364100" y="1159825"/>
            <a:ext cx="4569900" cy="7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000"/>
              <a:t>excellent crystal quality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000"/>
              <a:t>very large thickness 1.2mm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776" name="Shape 776"/>
          <p:cNvSpPr txBox="1"/>
          <p:nvPr/>
        </p:nvSpPr>
        <p:spPr>
          <a:xfrm>
            <a:off x="381000" y="0"/>
            <a:ext cx="10286999" cy="99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US" sz="3600" b="0" i="0" u="none" strike="noStrike" cap="none" baseline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 of Methods</a:t>
            </a:r>
          </a:p>
        </p:txBody>
      </p:sp>
      <p:graphicFrame>
        <p:nvGraphicFramePr>
          <p:cNvPr id="777" name="Shape 777"/>
          <p:cNvGraphicFramePr/>
          <p:nvPr/>
        </p:nvGraphicFramePr>
        <p:xfrm>
          <a:off x="609600" y="1524000"/>
          <a:ext cx="8153400" cy="3627150"/>
        </p:xfrm>
        <a:graphic>
          <a:graphicData uri="http://schemas.openxmlformats.org/drawingml/2006/table">
            <a:tbl>
              <a:tblPr firstRow="1" bandRow="1">
                <a:noFill/>
                <a:tableStyleId>{39CE101F-3E29-4574-AB3C-36C2B99A67ED}</a:tableStyleId>
              </a:tblPr>
              <a:tblGrid>
                <a:gridCol w="2133600"/>
                <a:gridCol w="1676400"/>
                <a:gridCol w="1447800"/>
                <a:gridCol w="1600200"/>
                <a:gridCol w="12954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  <a:r>
                        <a:rPr lang="en-US" sz="240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arameters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240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ethod</a:t>
                      </a: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µm thickness</a:t>
                      </a: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r>
                        <a:rPr lang="en-US" sz="240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</a:t>
                      </a: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</a:t>
                      </a:r>
                      <a:r>
                        <a:rPr lang="en-US" sz="240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rate</a:t>
                      </a: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240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ultiple </a:t>
                      </a: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  <a:r>
                        <a:rPr lang="en-US" sz="240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ample</a:t>
                      </a: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</a:t>
                      </a:r>
                      <a:r>
                        <a:rPr lang="en-US" sz="240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uality</a:t>
                      </a: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</a:tr>
              <a:tr h="54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r>
                        <a:rPr lang="en-US" sz="2400" b="1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eactive CMP</a:t>
                      </a: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4000" b="1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4000" b="1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4000" b="1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4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</a:tr>
              <a:tr h="54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</a:t>
                      </a:r>
                      <a:r>
                        <a:rPr lang="en-US" sz="2400" b="1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apor Phase Etch </a:t>
                      </a: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  <a:r>
                        <a:rPr lang="en-US" sz="2400" b="1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rocess</a:t>
                      </a: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4000" b="1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4000" b="1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endParaRPr sz="4000" b="0" u="none" strike="noStrike" cap="none" baseline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4000" b="1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4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</a:tr>
              <a:tr h="54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b="1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Laser </a:t>
                      </a: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r>
                        <a:rPr lang="en-US" sz="2400" b="1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blation</a:t>
                      </a: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4000" b="1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4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4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4000" b="1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</a:tr>
            </a:tbl>
          </a:graphicData>
        </a:graphic>
      </p:graphicFrame>
      <p:cxnSp>
        <p:nvCxnSpPr>
          <p:cNvPr id="778" name="Shape 778"/>
          <p:cNvCxnSpPr/>
          <p:nvPr/>
        </p:nvCxnSpPr>
        <p:spPr>
          <a:xfrm>
            <a:off x="2362200" y="1752600"/>
            <a:ext cx="381000" cy="0"/>
          </a:xfrm>
          <a:prstGeom prst="straightConnector1">
            <a:avLst/>
          </a:prstGeom>
          <a:noFill/>
          <a:ln w="47625" cap="flat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779" name="Shape 779"/>
          <p:cNvCxnSpPr/>
          <p:nvPr/>
        </p:nvCxnSpPr>
        <p:spPr>
          <a:xfrm flipH="1">
            <a:off x="1219450" y="2280825"/>
            <a:ext cx="6299" cy="309899"/>
          </a:xfrm>
          <a:prstGeom prst="straightConnector1">
            <a:avLst/>
          </a:prstGeom>
          <a:noFill/>
          <a:ln w="47625" cap="flat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780" name="Shape 780"/>
          <p:cNvSpPr txBox="1"/>
          <p:nvPr/>
        </p:nvSpPr>
        <p:spPr>
          <a:xfrm>
            <a:off x="124125" y="6454600"/>
            <a:ext cx="709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2014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		      20 </a:t>
            </a:r>
          </a:p>
        </p:txBody>
      </p:sp>
      <p:pic>
        <p:nvPicPr>
          <p:cNvPr id="781" name="Shape 7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4675" y="6101825"/>
            <a:ext cx="715975" cy="71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>
            <a:spLocks noGrp="1"/>
          </p:cNvSpPr>
          <p:nvPr>
            <p:ph type="sldNum" idx="12"/>
          </p:nvPr>
        </p:nvSpPr>
        <p:spPr>
          <a:xfrm>
            <a:off x="6657167" y="63246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787" name="Shape 787"/>
          <p:cNvSpPr txBox="1"/>
          <p:nvPr/>
        </p:nvSpPr>
        <p:spPr>
          <a:xfrm>
            <a:off x="369875" y="198078"/>
            <a:ext cx="7357199" cy="70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US" sz="36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Plan: combine the 2 approaches</a:t>
            </a:r>
          </a:p>
        </p:txBody>
      </p:sp>
      <p:sp>
        <p:nvSpPr>
          <p:cNvPr id="788" name="Shape 788"/>
          <p:cNvSpPr/>
          <p:nvPr/>
        </p:nvSpPr>
        <p:spPr>
          <a:xfrm>
            <a:off x="153723" y="3023649"/>
            <a:ext cx="1723895" cy="493716"/>
          </a:xfrm>
          <a:prstGeom prst="rect">
            <a:avLst/>
          </a:prstGeom>
          <a:solidFill>
            <a:schemeClr val="accent1"/>
          </a:solidFill>
          <a:ln w="15875" cap="flat">
            <a:solidFill>
              <a:srgbClr val="1F7EA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1.2mm</a:t>
            </a:r>
          </a:p>
        </p:txBody>
      </p:sp>
      <p:sp>
        <p:nvSpPr>
          <p:cNvPr id="789" name="Shape 789"/>
          <p:cNvSpPr/>
          <p:nvPr/>
        </p:nvSpPr>
        <p:spPr>
          <a:xfrm>
            <a:off x="294037" y="2056883"/>
            <a:ext cx="1582592" cy="702081"/>
          </a:xfrm>
          <a:prstGeom prst="cloud">
            <a:avLst/>
          </a:prstGeom>
          <a:solidFill>
            <a:srgbClr val="7030A0"/>
          </a:solidFill>
          <a:ln w="15875" cap="flat">
            <a:solidFill>
              <a:srgbClr val="1F7EA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VPIE</a:t>
            </a:r>
          </a:p>
        </p:txBody>
      </p:sp>
      <p:sp>
        <p:nvSpPr>
          <p:cNvPr id="790" name="Shape 790"/>
          <p:cNvSpPr/>
          <p:nvPr/>
        </p:nvSpPr>
        <p:spPr>
          <a:xfrm>
            <a:off x="2230123" y="2056883"/>
            <a:ext cx="1539420" cy="161486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flat">
            <a:solidFill>
              <a:srgbClr val="1F7EA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870µm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removed</a:t>
            </a:r>
          </a:p>
        </p:txBody>
      </p:sp>
      <p:grpSp>
        <p:nvGrpSpPr>
          <p:cNvPr id="791" name="Shape 791"/>
          <p:cNvGrpSpPr/>
          <p:nvPr/>
        </p:nvGrpSpPr>
        <p:grpSpPr>
          <a:xfrm>
            <a:off x="3893035" y="2916418"/>
            <a:ext cx="1785129" cy="669087"/>
            <a:chOff x="5035637" y="3180438"/>
            <a:chExt cx="2440549" cy="837767"/>
          </a:xfrm>
        </p:grpSpPr>
        <p:sp>
          <p:nvSpPr>
            <p:cNvPr id="792" name="Shape 792"/>
            <p:cNvSpPr/>
            <p:nvPr/>
          </p:nvSpPr>
          <p:spPr>
            <a:xfrm>
              <a:off x="5035637" y="3400021"/>
              <a:ext cx="2440545" cy="618184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rgbClr val="1F7E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 baseline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330µm</a:t>
              </a:r>
            </a:p>
          </p:txBody>
        </p:sp>
        <p:sp>
          <p:nvSpPr>
            <p:cNvPr id="793" name="Shape 793"/>
            <p:cNvSpPr/>
            <p:nvPr/>
          </p:nvSpPr>
          <p:spPr>
            <a:xfrm>
              <a:off x="5035639" y="3180438"/>
              <a:ext cx="167426" cy="21958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rgbClr val="1F7E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4" name="Shape 794"/>
            <p:cNvSpPr/>
            <p:nvPr/>
          </p:nvSpPr>
          <p:spPr>
            <a:xfrm>
              <a:off x="5248139" y="3180438"/>
              <a:ext cx="167426" cy="21958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rgbClr val="1F7E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5" name="Shape 795"/>
            <p:cNvSpPr/>
            <p:nvPr/>
          </p:nvSpPr>
          <p:spPr>
            <a:xfrm>
              <a:off x="5460642" y="3180438"/>
              <a:ext cx="167426" cy="21958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rgbClr val="1F7E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6" name="Shape 796"/>
            <p:cNvSpPr/>
            <p:nvPr/>
          </p:nvSpPr>
          <p:spPr>
            <a:xfrm>
              <a:off x="5673142" y="3180438"/>
              <a:ext cx="167426" cy="21958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rgbClr val="1F7E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7" name="Shape 797"/>
            <p:cNvSpPr/>
            <p:nvPr/>
          </p:nvSpPr>
          <p:spPr>
            <a:xfrm>
              <a:off x="5840567" y="3180438"/>
              <a:ext cx="167426" cy="21958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rgbClr val="1F7E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8" name="Shape 798"/>
            <p:cNvSpPr/>
            <p:nvPr/>
          </p:nvSpPr>
          <p:spPr>
            <a:xfrm>
              <a:off x="6053069" y="3180438"/>
              <a:ext cx="167426" cy="21958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rgbClr val="1F7E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9" name="Shape 799"/>
            <p:cNvSpPr/>
            <p:nvPr/>
          </p:nvSpPr>
          <p:spPr>
            <a:xfrm>
              <a:off x="6265571" y="3180438"/>
              <a:ext cx="167426" cy="21958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rgbClr val="1F7E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0" name="Shape 800"/>
            <p:cNvSpPr/>
            <p:nvPr/>
          </p:nvSpPr>
          <p:spPr>
            <a:xfrm>
              <a:off x="6478071" y="3180438"/>
              <a:ext cx="167426" cy="21958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rgbClr val="1F7E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1" name="Shape 801"/>
            <p:cNvSpPr/>
            <p:nvPr/>
          </p:nvSpPr>
          <p:spPr>
            <a:xfrm>
              <a:off x="6671256" y="3180438"/>
              <a:ext cx="167426" cy="21958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rgbClr val="1F7E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2" name="Shape 802"/>
            <p:cNvSpPr/>
            <p:nvPr/>
          </p:nvSpPr>
          <p:spPr>
            <a:xfrm>
              <a:off x="6883757" y="3180438"/>
              <a:ext cx="167426" cy="21958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rgbClr val="1F7E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3" name="Shape 803"/>
            <p:cNvSpPr/>
            <p:nvPr/>
          </p:nvSpPr>
          <p:spPr>
            <a:xfrm>
              <a:off x="7096259" y="3180438"/>
              <a:ext cx="167426" cy="21958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rgbClr val="1F7E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4" name="Shape 804"/>
            <p:cNvSpPr/>
            <p:nvPr/>
          </p:nvSpPr>
          <p:spPr>
            <a:xfrm>
              <a:off x="7308760" y="3180438"/>
              <a:ext cx="167426" cy="21958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5875" cap="flat">
              <a:solidFill>
                <a:srgbClr val="1F7E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05" name="Shape 805"/>
          <p:cNvGrpSpPr/>
          <p:nvPr/>
        </p:nvGrpSpPr>
        <p:grpSpPr>
          <a:xfrm>
            <a:off x="3923943" y="2015371"/>
            <a:ext cx="1818098" cy="509945"/>
            <a:chOff x="4990564" y="1788446"/>
            <a:chExt cx="2485622" cy="638505"/>
          </a:xfrm>
        </p:grpSpPr>
        <p:sp>
          <p:nvSpPr>
            <p:cNvPr id="806" name="Shape 806"/>
            <p:cNvSpPr/>
            <p:nvPr/>
          </p:nvSpPr>
          <p:spPr>
            <a:xfrm>
              <a:off x="4990564" y="2220890"/>
              <a:ext cx="2485622" cy="206062"/>
            </a:xfrm>
            <a:prstGeom prst="rect">
              <a:avLst/>
            </a:prstGeom>
            <a:solidFill>
              <a:srgbClr val="262626"/>
            </a:solidFill>
            <a:ln w="15875" cap="flat">
              <a:solidFill>
                <a:srgbClr val="1F7E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7" name="Shape 807"/>
            <p:cNvSpPr/>
            <p:nvPr/>
          </p:nvSpPr>
          <p:spPr>
            <a:xfrm>
              <a:off x="5460642" y="1788446"/>
              <a:ext cx="1590541" cy="45784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 baseline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RCMP</a:t>
              </a:r>
            </a:p>
          </p:txBody>
        </p:sp>
      </p:grpSp>
      <p:sp>
        <p:nvSpPr>
          <p:cNvPr id="808" name="Shape 808"/>
          <p:cNvSpPr/>
          <p:nvPr/>
        </p:nvSpPr>
        <p:spPr>
          <a:xfrm>
            <a:off x="5883900" y="1951531"/>
            <a:ext cx="1331025" cy="161486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flat">
            <a:solidFill>
              <a:srgbClr val="1F7EA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30µm removed</a:t>
            </a:r>
          </a:p>
        </p:txBody>
      </p:sp>
      <p:sp>
        <p:nvSpPr>
          <p:cNvPr id="809" name="Shape 809"/>
          <p:cNvSpPr/>
          <p:nvPr/>
        </p:nvSpPr>
        <p:spPr>
          <a:xfrm>
            <a:off x="7398385" y="2617459"/>
            <a:ext cx="1684941" cy="493716"/>
          </a:xfrm>
          <a:prstGeom prst="rect">
            <a:avLst/>
          </a:prstGeom>
          <a:solidFill>
            <a:schemeClr val="accent1"/>
          </a:solidFill>
          <a:ln w="15875" cap="flat">
            <a:solidFill>
              <a:srgbClr val="1F7EA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300µm</a:t>
            </a:r>
          </a:p>
        </p:txBody>
      </p:sp>
      <p:sp>
        <p:nvSpPr>
          <p:cNvPr id="810" name="Shape 810"/>
          <p:cNvSpPr/>
          <p:nvPr/>
        </p:nvSpPr>
        <p:spPr>
          <a:xfrm>
            <a:off x="7398385" y="3270507"/>
            <a:ext cx="1669738" cy="128186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flat">
            <a:solidFill>
              <a:srgbClr val="1F7EA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Sent to UConn</a:t>
            </a:r>
          </a:p>
        </p:txBody>
      </p:sp>
      <p:sp>
        <p:nvSpPr>
          <p:cNvPr id="811" name="Shape 811"/>
          <p:cNvSpPr/>
          <p:nvPr/>
        </p:nvSpPr>
        <p:spPr>
          <a:xfrm>
            <a:off x="6273048" y="5484764"/>
            <a:ext cx="2125985" cy="603277"/>
          </a:xfrm>
          <a:prstGeom prst="rect">
            <a:avLst/>
          </a:prstGeom>
          <a:solidFill>
            <a:schemeClr val="accent1"/>
          </a:solidFill>
          <a:ln w="15875" cap="flat">
            <a:solidFill>
              <a:srgbClr val="1F7EA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300µm</a:t>
            </a:r>
          </a:p>
        </p:txBody>
      </p:sp>
      <p:grpSp>
        <p:nvGrpSpPr>
          <p:cNvPr id="812" name="Shape 812"/>
          <p:cNvGrpSpPr/>
          <p:nvPr/>
        </p:nvGrpSpPr>
        <p:grpSpPr>
          <a:xfrm>
            <a:off x="2228846" y="5749938"/>
            <a:ext cx="1787680" cy="446184"/>
            <a:chOff x="2889560" y="5571151"/>
            <a:chExt cx="2444035" cy="558669"/>
          </a:xfrm>
        </p:grpSpPr>
        <p:sp>
          <p:nvSpPr>
            <p:cNvPr id="813" name="Shape 813"/>
            <p:cNvSpPr/>
            <p:nvPr/>
          </p:nvSpPr>
          <p:spPr>
            <a:xfrm>
              <a:off x="2891306" y="6044901"/>
              <a:ext cx="2440545" cy="84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4" name="Shape 814"/>
            <p:cNvSpPr/>
            <p:nvPr/>
          </p:nvSpPr>
          <p:spPr>
            <a:xfrm>
              <a:off x="2889560" y="5593817"/>
              <a:ext cx="326128" cy="524122"/>
            </a:xfrm>
            <a:prstGeom prst="trapezoid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5" name="Shape 815"/>
            <p:cNvSpPr/>
            <p:nvPr/>
          </p:nvSpPr>
          <p:spPr>
            <a:xfrm>
              <a:off x="4995932" y="5576544"/>
              <a:ext cx="337664" cy="541396"/>
            </a:xfrm>
            <a:prstGeom prst="trapezoid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6" name="Shape 816"/>
            <p:cNvSpPr/>
            <p:nvPr/>
          </p:nvSpPr>
          <p:spPr>
            <a:xfrm>
              <a:off x="2889560" y="5593817"/>
              <a:ext cx="196537" cy="5241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7" name="Shape 817"/>
            <p:cNvSpPr/>
            <p:nvPr/>
          </p:nvSpPr>
          <p:spPr>
            <a:xfrm>
              <a:off x="5082189" y="5571151"/>
              <a:ext cx="249663" cy="5586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18" name="Shape 818"/>
          <p:cNvSpPr/>
          <p:nvPr/>
        </p:nvSpPr>
        <p:spPr>
          <a:xfrm>
            <a:off x="2744434" y="5670169"/>
            <a:ext cx="756503" cy="4178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20µm</a:t>
            </a:r>
          </a:p>
        </p:txBody>
      </p:sp>
      <p:grpSp>
        <p:nvGrpSpPr>
          <p:cNvPr id="819" name="Shape 819"/>
          <p:cNvGrpSpPr/>
          <p:nvPr/>
        </p:nvGrpSpPr>
        <p:grpSpPr>
          <a:xfrm>
            <a:off x="6027783" y="4159198"/>
            <a:ext cx="1534147" cy="1325566"/>
            <a:chOff x="7179970" y="4127714"/>
            <a:chExt cx="1423115" cy="1418250"/>
          </a:xfrm>
        </p:grpSpPr>
        <p:sp>
          <p:nvSpPr>
            <p:cNvPr id="820" name="Shape 820"/>
            <p:cNvSpPr/>
            <p:nvPr/>
          </p:nvSpPr>
          <p:spPr>
            <a:xfrm rot="10800000">
              <a:off x="7179970" y="4127714"/>
              <a:ext cx="1423115" cy="1418250"/>
            </a:xfrm>
            <a:prstGeom prst="triangle">
              <a:avLst>
                <a:gd name="adj" fmla="val 50000"/>
              </a:avLst>
            </a:prstGeom>
            <a:solidFill>
              <a:srgbClr val="E8188F"/>
            </a:solidFill>
            <a:ln w="15875" cap="flat">
              <a:solidFill>
                <a:srgbClr val="1F7E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1" name="Shape 821"/>
            <p:cNvSpPr/>
            <p:nvPr/>
          </p:nvSpPr>
          <p:spPr>
            <a:xfrm>
              <a:off x="7381013" y="4298762"/>
              <a:ext cx="9984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 baseline="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Laser</a:t>
              </a:r>
            </a:p>
            <a:p>
              <a:pPr marL="0" marR="0" lvl="0" indent="0" algn="ctr" rtl="0">
                <a:spcBef>
                  <a:spcPts val="0"/>
                </a:spcBef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 baseline="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Ablation</a:t>
              </a:r>
            </a:p>
          </p:txBody>
        </p:sp>
      </p:grpSp>
      <p:grpSp>
        <p:nvGrpSpPr>
          <p:cNvPr id="822" name="Shape 822"/>
          <p:cNvGrpSpPr/>
          <p:nvPr/>
        </p:nvGrpSpPr>
        <p:grpSpPr>
          <a:xfrm>
            <a:off x="4162430" y="4264237"/>
            <a:ext cx="1865353" cy="1614868"/>
            <a:chOff x="5404829" y="4127711"/>
            <a:chExt cx="1752592" cy="2021983"/>
          </a:xfrm>
        </p:grpSpPr>
        <p:sp>
          <p:nvSpPr>
            <p:cNvPr id="823" name="Shape 823"/>
            <p:cNvSpPr/>
            <p:nvPr/>
          </p:nvSpPr>
          <p:spPr>
            <a:xfrm rot="10800000">
              <a:off x="5404829" y="4127711"/>
              <a:ext cx="1752592" cy="202198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5875" cap="flat">
              <a:solidFill>
                <a:srgbClr val="1F7E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4" name="Shape 824"/>
            <p:cNvSpPr/>
            <p:nvPr/>
          </p:nvSpPr>
          <p:spPr>
            <a:xfrm>
              <a:off x="5932187" y="4769128"/>
              <a:ext cx="9668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 baseline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280µm</a:t>
              </a:r>
            </a:p>
            <a:p>
              <a:pPr marL="0" marR="0" lvl="0" indent="0" algn="ctr" rtl="0">
                <a:spcBef>
                  <a:spcPts val="0"/>
                </a:spcBef>
                <a:buClr>
                  <a:schemeClr val="lt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 baseline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removed</a:t>
              </a:r>
            </a:p>
          </p:txBody>
        </p:sp>
      </p:grpSp>
      <p:sp>
        <p:nvSpPr>
          <p:cNvPr id="825" name="Shape 825"/>
          <p:cNvSpPr txBox="1"/>
          <p:nvPr/>
        </p:nvSpPr>
        <p:spPr>
          <a:xfrm>
            <a:off x="124125" y="6454600"/>
            <a:ext cx="709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2014		      21</a:t>
            </a:r>
          </a:p>
        </p:txBody>
      </p:sp>
      <p:pic>
        <p:nvPicPr>
          <p:cNvPr id="826" name="Shape 8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4675" y="6101825"/>
            <a:ext cx="715975" cy="71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/>
          <p:nvPr/>
        </p:nvSpPr>
        <p:spPr>
          <a:xfrm>
            <a:off x="1143000" y="228600"/>
            <a:ext cx="6858000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</a:p>
        </p:txBody>
      </p:sp>
      <p:sp>
        <p:nvSpPr>
          <p:cNvPr id="832" name="Shape 832"/>
          <p:cNvSpPr txBox="1"/>
          <p:nvPr/>
        </p:nvSpPr>
        <p:spPr>
          <a:xfrm>
            <a:off x="574075" y="1320875"/>
            <a:ext cx="8344799" cy="493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rgbClr val="000066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Developed a t</a:t>
            </a:r>
            <a:r>
              <a:rPr lang="en-US" sz="2400" b="1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hree</a:t>
            </a:r>
            <a:r>
              <a:rPr lang="en-US" sz="2400" b="1" i="0" u="none" strike="noStrike" cap="none" baseline="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-step process to thin diamond samples</a:t>
            </a:r>
          </a:p>
          <a:p>
            <a:pPr marL="457200" marR="0" lvl="0" indent="-355600" algn="l" rtl="0">
              <a:lnSpc>
                <a:spcPct val="80000"/>
              </a:lnSpc>
              <a:spcBef>
                <a:spcPts val="340"/>
              </a:spcBef>
              <a:buClr>
                <a:srgbClr val="000066"/>
              </a:buClr>
              <a:buSzPct val="100000"/>
              <a:buFont typeface="Times New Roman"/>
              <a:buChar char="●"/>
            </a:pPr>
            <a:r>
              <a:rPr lang="en-US" sz="2000" b="0" i="0" u="none" strike="noStrike" cap="none" baseline="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1: </a:t>
            </a:r>
            <a:r>
              <a:rPr lang="en-US" sz="2000" b="0" i="0" u="sng" strike="noStrike" cap="none" baseline="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Vapor </a:t>
            </a:r>
            <a:r>
              <a:rPr lang="en-US" sz="2000" u="sng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000" b="0" i="0" u="sng" strike="noStrike" cap="none" baseline="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hase etching</a:t>
            </a:r>
            <a:r>
              <a:rPr lang="en-US" sz="2000" b="0" i="0" u="none" strike="noStrike" cap="none" baseline="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process (75 micron/</a:t>
            </a:r>
            <a:r>
              <a:rPr lang="en-US" sz="2000" b="0" i="0" u="none" strike="noStrike" cap="none" baseline="0" dirty="0" err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hr</a:t>
            </a:r>
            <a:r>
              <a:rPr lang="en-US" sz="2000" b="0" i="0" u="none" strike="noStrike" cap="none" baseline="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457200" marR="0" lvl="0" indent="-355600" algn="l" rtl="0">
              <a:lnSpc>
                <a:spcPct val="80000"/>
              </a:lnSpc>
              <a:spcBef>
                <a:spcPts val="340"/>
              </a:spcBef>
              <a:buClr>
                <a:srgbClr val="000066"/>
              </a:buClr>
              <a:buSzPct val="100000"/>
              <a:buFont typeface="Times New Roman"/>
              <a:buChar char="●"/>
            </a:pPr>
            <a:r>
              <a:rPr lang="en-US" sz="2000" b="0" i="0" u="none" strike="noStrike" cap="none" baseline="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2: Polish </a:t>
            </a:r>
            <a:r>
              <a:rPr lang="en-US" sz="20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surface defects with </a:t>
            </a:r>
            <a:r>
              <a:rPr lang="en-US" sz="2000" b="0" i="0" u="sng" strike="noStrike" cap="none" baseline="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RCMP </a:t>
            </a:r>
            <a:r>
              <a:rPr lang="en-US" sz="2000" u="sng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000" b="0" i="0" u="sng" strike="noStrike" cap="none" baseline="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rocess</a:t>
            </a:r>
          </a:p>
          <a:p>
            <a:pPr marL="457200" marR="0" lvl="0" indent="-355600" algn="l" rtl="0">
              <a:lnSpc>
                <a:spcPct val="80000"/>
              </a:lnSpc>
              <a:spcBef>
                <a:spcPts val="340"/>
              </a:spcBef>
              <a:buClr>
                <a:srgbClr val="000066"/>
              </a:buClr>
              <a:buSzPct val="100000"/>
              <a:buFont typeface="Times New Roman"/>
              <a:buChar char="●"/>
            </a:pPr>
            <a:r>
              <a:rPr lang="en-US" sz="20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3: Cut thin central window using </a:t>
            </a:r>
            <a:r>
              <a:rPr lang="en-US" sz="2000" u="sng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laser ablation</a:t>
            </a:r>
          </a:p>
          <a:p>
            <a:pPr marL="914400" marR="0" lvl="0" indent="0" algn="just" rtl="0">
              <a:lnSpc>
                <a:spcPct val="75000"/>
              </a:lnSpc>
              <a:spcBef>
                <a:spcPts val="220"/>
              </a:spcBef>
              <a:buNone/>
            </a:pPr>
            <a:endParaRPr sz="1700" b="0" i="0" u="none" strike="noStrike" cap="none" baseline="0" dirty="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lnSpc>
                <a:spcPct val="80000"/>
              </a:lnSpc>
              <a:spcBef>
                <a:spcPts val="340"/>
              </a:spcBef>
              <a:buNone/>
            </a:pPr>
            <a:r>
              <a:rPr lang="en-US" sz="2400" b="1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Validated results of all proposed steps using X-ray diffraction</a:t>
            </a:r>
          </a:p>
          <a:p>
            <a:pPr marL="457200" marR="0" lvl="0" indent="-355600" algn="l" rtl="0">
              <a:lnSpc>
                <a:spcPct val="80000"/>
              </a:lnSpc>
              <a:spcBef>
                <a:spcPts val="252"/>
              </a:spcBef>
              <a:buClr>
                <a:srgbClr val="000066"/>
              </a:buClr>
              <a:buSzPct val="100000"/>
              <a:buFont typeface="Times New Roman"/>
              <a:buChar char="●"/>
            </a:pPr>
            <a:r>
              <a:rPr lang="en-US" sz="20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Designed a custom diamond diffraction setup at CHESS</a:t>
            </a:r>
          </a:p>
          <a:p>
            <a:pPr marL="457200" marR="0" lvl="0" indent="-355600" algn="l" rtl="0">
              <a:lnSpc>
                <a:spcPct val="80000"/>
              </a:lnSpc>
              <a:spcBef>
                <a:spcPts val="252"/>
              </a:spcBef>
              <a:buClr>
                <a:srgbClr val="000066"/>
              </a:buClr>
              <a:buSzPct val="100000"/>
              <a:buFont typeface="Times New Roman"/>
              <a:buChar char="●"/>
            </a:pPr>
            <a:r>
              <a:rPr lang="en-US" sz="20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Optimized procedures to obtain 3 rocking curves per hour</a:t>
            </a:r>
          </a:p>
          <a:p>
            <a:pPr marL="457200" marR="0" lvl="0" indent="-355600" algn="l" rtl="0">
              <a:lnSpc>
                <a:spcPct val="80000"/>
              </a:lnSpc>
              <a:spcBef>
                <a:spcPts val="252"/>
              </a:spcBef>
              <a:buClr>
                <a:srgbClr val="000066"/>
              </a:buClr>
              <a:buSzPct val="100000"/>
              <a:buFont typeface="Times New Roman"/>
              <a:buChar char="●"/>
            </a:pPr>
            <a:r>
              <a:rPr lang="en-US" sz="20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Developed analysis code to assess X-ray diffraction </a:t>
            </a:r>
            <a:r>
              <a:rPr lang="en-US" sz="2000" dirty="0" err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topograph</a:t>
            </a:r>
            <a:endParaRPr lang="en-US" sz="2000" dirty="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5600" algn="l" rtl="0">
              <a:lnSpc>
                <a:spcPct val="80000"/>
              </a:lnSpc>
              <a:spcBef>
                <a:spcPts val="252"/>
              </a:spcBef>
              <a:buClr>
                <a:srgbClr val="000066"/>
              </a:buClr>
              <a:buSzPct val="100000"/>
              <a:buFont typeface="Times New Roman"/>
              <a:buChar char="●"/>
            </a:pPr>
            <a:r>
              <a:rPr lang="en-US" sz="20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Developed custom analysis code for 2-surface </a:t>
            </a:r>
            <a:r>
              <a:rPr lang="en-US" sz="2000" dirty="0" err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profilometry</a:t>
            </a:r>
            <a:endParaRPr lang="en-US" sz="2000" dirty="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algn="l" rtl="0">
              <a:lnSpc>
                <a:spcPct val="80000"/>
              </a:lnSpc>
              <a:spcBef>
                <a:spcPts val="252"/>
              </a:spcBef>
              <a:buNone/>
            </a:pPr>
            <a:endParaRPr sz="2000" dirty="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algn="l" rtl="0">
              <a:lnSpc>
                <a:spcPct val="80000"/>
              </a:lnSpc>
              <a:spcBef>
                <a:spcPts val="252"/>
              </a:spcBef>
              <a:buNone/>
            </a:pPr>
            <a:r>
              <a:rPr lang="en-US" sz="2400" b="1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Expected by Phase 2 completion</a:t>
            </a:r>
          </a:p>
          <a:p>
            <a:pPr marL="457200" marR="0" lvl="0" indent="-355600" algn="l" rtl="0">
              <a:lnSpc>
                <a:spcPct val="80000"/>
              </a:lnSpc>
              <a:spcBef>
                <a:spcPts val="252"/>
              </a:spcBef>
              <a:buClr>
                <a:srgbClr val="000066"/>
              </a:buClr>
              <a:buSzPct val="100000"/>
              <a:buFont typeface="Times New Roman"/>
              <a:buChar char="●"/>
            </a:pPr>
            <a:r>
              <a:rPr lang="en-US" sz="20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production-quality crystals 7x7 mm</a:t>
            </a:r>
            <a:r>
              <a:rPr lang="en-US" sz="2000" baseline="300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20 micron window</a:t>
            </a:r>
          </a:p>
          <a:p>
            <a:pPr marL="457200" marR="0" lvl="0" indent="-355600" algn="l" rtl="0">
              <a:lnSpc>
                <a:spcPct val="80000"/>
              </a:lnSpc>
              <a:spcBef>
                <a:spcPts val="252"/>
              </a:spcBef>
              <a:buClr>
                <a:srgbClr val="000066"/>
              </a:buClr>
              <a:buSzPct val="100000"/>
              <a:buFont typeface="Times New Roman"/>
              <a:buChar char="●"/>
            </a:pPr>
            <a:r>
              <a:rPr lang="en-US" sz="20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draft publication for NP instrumentation journal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</a:p>
        </p:txBody>
      </p:sp>
      <p:sp>
        <p:nvSpPr>
          <p:cNvPr id="833" name="Shape 833"/>
          <p:cNvSpPr txBox="1"/>
          <p:nvPr/>
        </p:nvSpPr>
        <p:spPr>
          <a:xfrm>
            <a:off x="124125" y="6454600"/>
            <a:ext cx="709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2014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		      22 </a:t>
            </a:r>
          </a:p>
        </p:txBody>
      </p:sp>
      <p:pic>
        <p:nvPicPr>
          <p:cNvPr id="834" name="Shape 8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4675" y="6101825"/>
            <a:ext cx="715975" cy="71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 txBox="1"/>
          <p:nvPr/>
        </p:nvSpPr>
        <p:spPr>
          <a:xfrm>
            <a:off x="1143000" y="228600"/>
            <a:ext cx="6858000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Acknowledgements</a:t>
            </a:r>
          </a:p>
        </p:txBody>
      </p:sp>
      <p:sp>
        <p:nvSpPr>
          <p:cNvPr id="840" name="Shape 840"/>
          <p:cNvSpPr txBox="1"/>
          <p:nvPr/>
        </p:nvSpPr>
        <p:spPr>
          <a:xfrm>
            <a:off x="1288725" y="1020662"/>
            <a:ext cx="6476851" cy="3474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8100" algn="l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UConn students</a:t>
            </a:r>
          </a:p>
          <a:p>
            <a:pPr marL="914400" marR="0" lvl="1" indent="-368300" algn="l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80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Brendan Pratt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(grad)</a:t>
            </a:r>
          </a:p>
          <a:p>
            <a:pPr marL="914400" marR="0" lvl="1" indent="-368300" algn="l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80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Igor </a:t>
            </a:r>
            <a:r>
              <a:rPr lang="en-US" sz="1800" dirty="0" err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Senderovich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(grad)</a:t>
            </a:r>
          </a:p>
          <a:p>
            <a:pPr marL="914400" marR="0" lvl="1" indent="-368300" algn="l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800" dirty="0" err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Fridah</a:t>
            </a:r>
            <a:r>
              <a:rPr lang="en-US" sz="180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Mokaya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(grad)</a:t>
            </a:r>
          </a:p>
          <a:p>
            <a:pPr marL="914400" marR="0" lvl="1" indent="-368300" algn="l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80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Alex Barnes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(grad)</a:t>
            </a:r>
          </a:p>
          <a:p>
            <a:pPr marL="914400" marR="0" lvl="1" indent="-368300" algn="l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80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Liana </a:t>
            </a:r>
            <a:r>
              <a:rPr lang="en-US" sz="1800" dirty="0" err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Hotte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(undergrad)</a:t>
            </a:r>
          </a:p>
          <a:p>
            <a:pPr marL="0" marR="0" lvl="0" indent="38100" algn="l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University of Florida students</a:t>
            </a:r>
          </a:p>
          <a:p>
            <a:pPr marL="914400" marR="0" lvl="1" indent="-368300" algn="l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800" dirty="0" err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Jinhyung</a:t>
            </a:r>
            <a:r>
              <a:rPr lang="en-US" sz="180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Lee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(grad)</a:t>
            </a:r>
          </a:p>
          <a:p>
            <a:pPr marL="914400" lvl="1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80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Jong </a:t>
            </a:r>
            <a:r>
              <a:rPr lang="en-US" sz="1800" dirty="0" err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Cheol</a:t>
            </a:r>
            <a:r>
              <a:rPr lang="en-US" sz="180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Kim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(grad)</a:t>
            </a:r>
          </a:p>
          <a:p>
            <a:pPr marL="914400" marR="0" lvl="1" indent="-368300" algn="l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1800" dirty="0" err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Minfei</a:t>
            </a:r>
            <a:r>
              <a:rPr lang="en-US" sz="180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Xue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(grad)</a:t>
            </a:r>
          </a:p>
          <a:p>
            <a:pPr marR="0" lvl="0" indent="38100" algn="l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Nathan Sparks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Catholic University</a:t>
            </a:r>
          </a:p>
          <a:p>
            <a:pPr marR="0" lvl="0" indent="38100" algn="l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 Finkelstein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180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CHESS staff and collaborator </a:t>
            </a:r>
          </a:p>
          <a:p>
            <a:pPr marL="0" marR="0" lvl="0" indent="1778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 dirty="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1" name="Shape 841"/>
          <p:cNvSpPr txBox="1"/>
          <p:nvPr/>
        </p:nvSpPr>
        <p:spPr>
          <a:xfrm>
            <a:off x="124125" y="6454600"/>
            <a:ext cx="8937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2014		                                         23 </a:t>
            </a:r>
          </a:p>
        </p:txBody>
      </p:sp>
      <p:sp>
        <p:nvSpPr>
          <p:cNvPr id="842" name="Shape 842"/>
          <p:cNvSpPr txBox="1"/>
          <p:nvPr/>
        </p:nvSpPr>
        <p:spPr>
          <a:xfrm>
            <a:off x="124125" y="5340200"/>
            <a:ext cx="8937000" cy="10383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This work was supported by the United States Department of Energy through STTR award number DE-SC0004190, and by the National Science Foundation through grant number 1207857.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125" y="4423560"/>
            <a:ext cx="8937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 is based upon research conducted at the Cornell High Energy Synchrotron Source (CHESS) which is supported by the National Science Foundation and the National Institutes of Health/National Institute of General Medical Sciences under NSF award DMR-1332208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>
            <a:off x="152400" y="427037"/>
            <a:ext cx="9144000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Diamond - a high-energy polarized photon source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124125" y="6454600"/>
            <a:ext cx="77210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2014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		      2 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5300" y="5922449"/>
            <a:ext cx="895349" cy="895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Shape 56"/>
          <p:cNvGrpSpPr/>
          <p:nvPr/>
        </p:nvGrpSpPr>
        <p:grpSpPr>
          <a:xfrm>
            <a:off x="0" y="1314716"/>
            <a:ext cx="8968050" cy="3120961"/>
            <a:chOff x="0" y="0"/>
            <a:chExt cx="2147483646" cy="2147483647"/>
          </a:xfrm>
        </p:grpSpPr>
        <p:pic>
          <p:nvPicPr>
            <p:cNvPr id="57" name="Shape 57"/>
            <p:cNvPicPr preferRelativeResize="0"/>
            <p:nvPr/>
          </p:nvPicPr>
          <p:blipFill rotWithShape="1">
            <a:blip r:embed="rId4">
              <a:alphaModFix/>
            </a:blip>
            <a:srcRect t="18130" b="19606"/>
            <a:stretch/>
          </p:blipFill>
          <p:spPr>
            <a:xfrm>
              <a:off x="0" y="0"/>
              <a:ext cx="2086696038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Shape 58"/>
            <p:cNvSpPr txBox="1"/>
            <p:nvPr/>
          </p:nvSpPr>
          <p:spPr>
            <a:xfrm>
              <a:off x="488072194" y="576921087"/>
              <a:ext cx="263962054" cy="2205652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omic Sans MS"/>
                <a:buNone/>
              </a:pPr>
              <a:r>
                <a:rPr lang="en-US" sz="1600" b="1" i="0" u="none" strike="noStrike" cap="none" baseline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Top View</a:t>
              </a:r>
            </a:p>
          </p:txBody>
        </p:sp>
        <p:sp>
          <p:nvSpPr>
            <p:cNvPr id="59" name="Shape 59"/>
            <p:cNvSpPr txBox="1"/>
            <p:nvPr/>
          </p:nvSpPr>
          <p:spPr>
            <a:xfrm>
              <a:off x="1164465434" y="996298799"/>
              <a:ext cx="42001844" cy="49941479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Shape 60"/>
            <p:cNvGrpSpPr/>
            <p:nvPr/>
          </p:nvGrpSpPr>
          <p:grpSpPr>
            <a:xfrm>
              <a:off x="248752536" y="727863294"/>
              <a:ext cx="1058736580" cy="276840950"/>
              <a:chOff x="0" y="0"/>
              <a:chExt cx="2147483647" cy="2147483647"/>
            </a:xfrm>
          </p:grpSpPr>
          <p:cxnSp>
            <p:nvCxnSpPr>
              <p:cNvPr id="61" name="Shape 61"/>
              <p:cNvCxnSpPr/>
              <p:nvPr/>
            </p:nvCxnSpPr>
            <p:spPr>
              <a:xfrm flipH="1">
                <a:off x="734183" y="516535061"/>
                <a:ext cx="3672377" cy="1396256332"/>
              </a:xfrm>
              <a:prstGeom prst="straightConnector1">
                <a:avLst/>
              </a:prstGeom>
              <a:noFill/>
              <a:ln w="19050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2" name="Shape 62"/>
              <p:cNvCxnSpPr/>
              <p:nvPr/>
            </p:nvCxnSpPr>
            <p:spPr>
              <a:xfrm flipH="1">
                <a:off x="2143811269" y="476178151"/>
                <a:ext cx="3672377" cy="1396261168"/>
              </a:xfrm>
              <a:prstGeom prst="straightConnector1">
                <a:avLst/>
              </a:prstGeom>
              <a:noFill/>
              <a:ln w="19050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3" name="Shape 63"/>
              <p:cNvCxnSpPr/>
              <p:nvPr/>
            </p:nvCxnSpPr>
            <p:spPr>
              <a:xfrm>
                <a:off x="0" y="1170271156"/>
                <a:ext cx="2140873511" cy="56498262"/>
              </a:xfrm>
              <a:prstGeom prst="straightConnector1">
                <a:avLst/>
              </a:prstGeom>
              <a:noFill/>
              <a:ln w="2857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grpSp>
            <p:nvGrpSpPr>
              <p:cNvPr id="64" name="Shape 64"/>
              <p:cNvGrpSpPr/>
              <p:nvPr/>
            </p:nvGrpSpPr>
            <p:grpSpPr>
              <a:xfrm>
                <a:off x="1689211326" y="0"/>
                <a:ext cx="338386472" cy="2147483647"/>
                <a:chOff x="3457109" y="5618162"/>
                <a:chExt cx="703666" cy="422399"/>
              </a:xfrm>
            </p:grpSpPr>
            <p:sp>
              <p:nvSpPr>
                <p:cNvPr id="65" name="Shape 65"/>
                <p:cNvSpPr txBox="1"/>
                <p:nvPr/>
              </p:nvSpPr>
              <p:spPr>
                <a:xfrm>
                  <a:off x="3457575" y="5618162"/>
                  <a:ext cx="703200" cy="4223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6" name="Shape 66"/>
                <p:cNvGrpSpPr/>
                <p:nvPr/>
              </p:nvGrpSpPr>
              <p:grpSpPr>
                <a:xfrm>
                  <a:off x="3457109" y="5734065"/>
                  <a:ext cx="693329" cy="230571"/>
                  <a:chOff x="842962" y="5272137"/>
                  <a:chExt cx="4694175" cy="922286"/>
                </a:xfrm>
              </p:grpSpPr>
              <p:cxnSp>
                <p:nvCxnSpPr>
                  <p:cNvPr id="67" name="Shape 67"/>
                  <p:cNvCxnSpPr/>
                  <p:nvPr/>
                </p:nvCxnSpPr>
                <p:spPr>
                  <a:xfrm rot="10800000" flipH="1">
                    <a:off x="2267786" y="5737973"/>
                    <a:ext cx="457200" cy="455699"/>
                  </a:xfrm>
                  <a:prstGeom prst="straightConnector1">
                    <a:avLst/>
                  </a:prstGeom>
                  <a:noFill/>
                  <a:ln w="28575" cap="rnd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8" name="Shape 68"/>
                  <p:cNvCxnSpPr/>
                  <p:nvPr/>
                </p:nvCxnSpPr>
                <p:spPr>
                  <a:xfrm rot="10800000" flipH="1">
                    <a:off x="2724150" y="5272137"/>
                    <a:ext cx="930299" cy="920699"/>
                  </a:xfrm>
                  <a:prstGeom prst="straightConnector1">
                    <a:avLst/>
                  </a:prstGeom>
                  <a:noFill/>
                  <a:ln w="28575" cap="rnd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" name="Shape 69"/>
                  <p:cNvCxnSpPr/>
                  <p:nvPr/>
                </p:nvCxnSpPr>
                <p:spPr>
                  <a:xfrm>
                    <a:off x="842962" y="5735637"/>
                    <a:ext cx="1427099" cy="0"/>
                  </a:xfrm>
                  <a:prstGeom prst="straightConnector1">
                    <a:avLst/>
                  </a:prstGeom>
                  <a:noFill/>
                  <a:ln w="28575" cap="rnd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0" name="Shape 70"/>
                  <p:cNvCxnSpPr/>
                  <p:nvPr/>
                </p:nvCxnSpPr>
                <p:spPr>
                  <a:xfrm rot="10800000" flipH="1">
                    <a:off x="3653674" y="5274423"/>
                    <a:ext cx="457200" cy="455699"/>
                  </a:xfrm>
                  <a:prstGeom prst="straightConnector1">
                    <a:avLst/>
                  </a:prstGeom>
                  <a:noFill/>
                  <a:ln w="28575" cap="rnd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1" name="Shape 71"/>
                  <p:cNvCxnSpPr/>
                  <p:nvPr/>
                </p:nvCxnSpPr>
                <p:spPr>
                  <a:xfrm>
                    <a:off x="4110037" y="5735637"/>
                    <a:ext cx="1427099" cy="0"/>
                  </a:xfrm>
                  <a:prstGeom prst="straightConnector1">
                    <a:avLst/>
                  </a:prstGeom>
                  <a:noFill/>
                  <a:ln w="28575" cap="rnd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</p:grpSp>
          </p:grpSp>
        </p:grpSp>
        <p:sp>
          <p:nvSpPr>
            <p:cNvPr id="72" name="Shape 72"/>
            <p:cNvSpPr txBox="1"/>
            <p:nvPr/>
          </p:nvSpPr>
          <p:spPr>
            <a:xfrm>
              <a:off x="1014562216" y="1196064548"/>
              <a:ext cx="111884399" cy="113408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Shape 73"/>
            <p:cNvSpPr txBox="1"/>
            <p:nvPr/>
          </p:nvSpPr>
          <p:spPr>
            <a:xfrm>
              <a:off x="777715417" y="953578363"/>
              <a:ext cx="219374712" cy="24033057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omic Sans MS"/>
                <a:buNone/>
              </a:pPr>
              <a:r>
                <a:rPr lang="en-US" sz="1800" b="1" i="0" u="none" strike="noStrike" cap="none" baseline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7</a:t>
              </a:r>
              <a:r>
                <a:rPr lang="en-US" sz="1800"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6</a:t>
              </a:r>
              <a:r>
                <a:rPr lang="en-US" sz="1800" b="1" i="0" u="none" strike="noStrike" cap="none" baseline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m</a:t>
              </a:r>
            </a:p>
          </p:txBody>
        </p:sp>
        <p:cxnSp>
          <p:nvCxnSpPr>
            <p:cNvPr id="74" name="Shape 74"/>
            <p:cNvCxnSpPr/>
            <p:nvPr/>
          </p:nvCxnSpPr>
          <p:spPr>
            <a:xfrm>
              <a:off x="427662484" y="1264738411"/>
              <a:ext cx="1622822196" cy="3285628"/>
            </a:xfrm>
            <a:prstGeom prst="straightConnector1">
              <a:avLst/>
            </a:prstGeom>
            <a:noFill/>
            <a:ln w="28575" cap="rnd">
              <a:solidFill>
                <a:srgbClr val="CC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5" name="Shape 75"/>
            <p:cNvSpPr txBox="1"/>
            <p:nvPr/>
          </p:nvSpPr>
          <p:spPr>
            <a:xfrm>
              <a:off x="402268047" y="1789247647"/>
              <a:ext cx="631526250" cy="2205997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25000"/>
                <a:buFont typeface="Comic Sans MS"/>
                <a:buNone/>
              </a:pPr>
              <a:r>
                <a:rPr lang="en-US" sz="1600" b="1" i="0" u="none" strike="noStrike" cap="none" baseline="0">
                  <a:solidFill>
                    <a:srgbClr val="00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Electron beam dump</a:t>
              </a:r>
            </a:p>
          </p:txBody>
        </p:sp>
        <p:sp>
          <p:nvSpPr>
            <p:cNvPr id="76" name="Shape 76"/>
            <p:cNvSpPr txBox="1"/>
            <p:nvPr/>
          </p:nvSpPr>
          <p:spPr>
            <a:xfrm>
              <a:off x="640996827" y="38985469"/>
              <a:ext cx="781997691" cy="3807857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Comic Sans MS"/>
                <a:buNone/>
              </a:pPr>
              <a:r>
                <a:rPr lang="en-US" sz="1600" b="1" i="0" u="none" strike="noStrike" cap="none" baseline="0" dirty="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Coherent Bremsstrahlung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Comic Sans MS"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9 </a:t>
              </a:r>
              <a:r>
                <a:rPr lang="en-US" sz="1600" b="1" dirty="0" err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GeV</a:t>
              </a:r>
              <a:r>
                <a:rPr lang="en-US" sz="1600" b="1" dirty="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polarized </a:t>
              </a:r>
              <a:r>
                <a:rPr lang="en-US" sz="1600" b="1" i="0" u="none" strike="noStrike" cap="none" baseline="0" dirty="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photon beam</a:t>
              </a:r>
            </a:p>
          </p:txBody>
        </p:sp>
        <p:cxnSp>
          <p:nvCxnSpPr>
            <p:cNvPr id="77" name="Shape 77"/>
            <p:cNvCxnSpPr/>
            <p:nvPr/>
          </p:nvCxnSpPr>
          <p:spPr>
            <a:xfrm>
              <a:off x="1035201392" y="419770910"/>
              <a:ext cx="111887385" cy="847272171"/>
            </a:xfrm>
            <a:prstGeom prst="straightConnector1">
              <a:avLst/>
            </a:prstGeom>
            <a:noFill/>
            <a:ln w="31750" cap="rnd">
              <a:solidFill>
                <a:srgbClr val="FF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sp>
          <p:nvSpPr>
            <p:cNvPr id="78" name="Shape 78"/>
            <p:cNvSpPr txBox="1"/>
            <p:nvPr/>
          </p:nvSpPr>
          <p:spPr>
            <a:xfrm>
              <a:off x="1500480310" y="1497359785"/>
              <a:ext cx="386344828" cy="3808548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omic Sans MS"/>
                <a:buNone/>
              </a:pPr>
              <a:r>
                <a:rPr lang="en-US" sz="1600"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GlueX </a:t>
              </a:r>
              <a:r>
                <a:rPr lang="en-US" sz="1600" b="1" i="0" u="none" strike="noStrike" cap="none" baseline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detector</a:t>
              </a:r>
            </a:p>
          </p:txBody>
        </p:sp>
        <p:grpSp>
          <p:nvGrpSpPr>
            <p:cNvPr id="79" name="Shape 79"/>
            <p:cNvGrpSpPr/>
            <p:nvPr/>
          </p:nvGrpSpPr>
          <p:grpSpPr>
            <a:xfrm>
              <a:off x="1611542697" y="1036933515"/>
              <a:ext cx="239395302" cy="459877794"/>
              <a:chOff x="0" y="0"/>
              <a:chExt cx="2147483646" cy="2147483647"/>
            </a:xfrm>
          </p:grpSpPr>
          <p:sp>
            <p:nvSpPr>
              <p:cNvPr id="80" name="Shape 80"/>
              <p:cNvSpPr txBox="1"/>
              <p:nvPr/>
            </p:nvSpPr>
            <p:spPr>
              <a:xfrm>
                <a:off x="0" y="0"/>
                <a:ext cx="1526590942" cy="558736215"/>
              </a:xfrm>
              <a:prstGeom prst="rect">
                <a:avLst/>
              </a:prstGeom>
              <a:solidFill>
                <a:srgbClr val="9999FF"/>
              </a:solidFill>
              <a:ln w="952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Shape 81"/>
              <p:cNvSpPr txBox="1"/>
              <p:nvPr/>
            </p:nvSpPr>
            <p:spPr>
              <a:xfrm>
                <a:off x="16236228" y="602461893"/>
                <a:ext cx="1494110434" cy="126322829"/>
              </a:xfrm>
              <a:prstGeom prst="rect">
                <a:avLst/>
              </a:prstGeom>
              <a:solidFill>
                <a:srgbClr val="800080"/>
              </a:solidFill>
              <a:ln w="952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Shape 82"/>
              <p:cNvSpPr txBox="1"/>
              <p:nvPr/>
            </p:nvSpPr>
            <p:spPr>
              <a:xfrm>
                <a:off x="32480705" y="772512523"/>
                <a:ext cx="730813960" cy="213776691"/>
              </a:xfrm>
              <a:prstGeom prst="rect">
                <a:avLst/>
              </a:prstGeom>
              <a:solidFill>
                <a:srgbClr val="008000"/>
              </a:solidFill>
              <a:ln w="952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Shape 83"/>
              <p:cNvSpPr txBox="1"/>
              <p:nvPr/>
            </p:nvSpPr>
            <p:spPr>
              <a:xfrm>
                <a:off x="1903878484" y="373342546"/>
                <a:ext cx="29233484" cy="1370114031"/>
              </a:xfrm>
              <a:prstGeom prst="rect">
                <a:avLst/>
              </a:prstGeom>
              <a:solidFill>
                <a:srgbClr val="FF0000"/>
              </a:solidFill>
              <a:ln w="952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Shape 84"/>
              <p:cNvSpPr txBox="1"/>
              <p:nvPr/>
            </p:nvSpPr>
            <p:spPr>
              <a:xfrm>
                <a:off x="1965592031" y="373342546"/>
                <a:ext cx="181891615" cy="1370114031"/>
              </a:xfrm>
              <a:prstGeom prst="rect">
                <a:avLst/>
              </a:prstGeom>
              <a:solidFill>
                <a:srgbClr val="800080"/>
              </a:solidFill>
              <a:ln w="952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Shape 85"/>
              <p:cNvSpPr txBox="1"/>
              <p:nvPr/>
            </p:nvSpPr>
            <p:spPr>
              <a:xfrm>
                <a:off x="42523308" y="1157352949"/>
                <a:ext cx="730813960" cy="213776691"/>
              </a:xfrm>
              <a:prstGeom prst="rect">
                <a:avLst/>
              </a:prstGeom>
              <a:solidFill>
                <a:srgbClr val="008000"/>
              </a:solidFill>
              <a:ln w="952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Shape 86"/>
              <p:cNvSpPr txBox="1"/>
              <p:nvPr/>
            </p:nvSpPr>
            <p:spPr>
              <a:xfrm>
                <a:off x="32480705" y="1418699518"/>
                <a:ext cx="1494110434" cy="126322829"/>
              </a:xfrm>
              <a:prstGeom prst="rect">
                <a:avLst/>
              </a:prstGeom>
              <a:solidFill>
                <a:srgbClr val="800080"/>
              </a:solidFill>
              <a:ln w="952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7" name="Shape 87"/>
              <p:cNvGrpSpPr/>
              <p:nvPr/>
            </p:nvGrpSpPr>
            <p:grpSpPr>
              <a:xfrm>
                <a:off x="806032287" y="787775167"/>
                <a:ext cx="669101038" cy="558732737"/>
                <a:chOff x="0" y="0"/>
                <a:chExt cx="2147483647" cy="2147483647"/>
              </a:xfrm>
            </p:grpSpPr>
            <p:sp>
              <p:nvSpPr>
                <p:cNvPr id="88" name="Shape 88"/>
                <p:cNvSpPr txBox="1"/>
                <p:nvPr/>
              </p:nvSpPr>
              <p:spPr>
                <a:xfrm>
                  <a:off x="688029616" y="0"/>
                  <a:ext cx="93825036" cy="989707020"/>
                </a:xfrm>
                <a:prstGeom prst="rect">
                  <a:avLst/>
                </a:prstGeom>
                <a:solidFill>
                  <a:srgbClr val="008000"/>
                </a:solidFill>
                <a:ln w="9525" cap="rnd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Shape 89"/>
                <p:cNvSpPr txBox="1"/>
                <p:nvPr/>
              </p:nvSpPr>
              <p:spPr>
                <a:xfrm>
                  <a:off x="0" y="0"/>
                  <a:ext cx="93825036" cy="989707020"/>
                </a:xfrm>
                <a:prstGeom prst="rect">
                  <a:avLst/>
                </a:prstGeom>
                <a:solidFill>
                  <a:srgbClr val="008000"/>
                </a:solidFill>
                <a:ln w="9525" cap="rnd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Shape 90"/>
                <p:cNvSpPr txBox="1"/>
                <p:nvPr/>
              </p:nvSpPr>
              <p:spPr>
                <a:xfrm>
                  <a:off x="1459454857" y="0"/>
                  <a:ext cx="104246598" cy="989707020"/>
                </a:xfrm>
                <a:prstGeom prst="rect">
                  <a:avLst/>
                </a:prstGeom>
                <a:solidFill>
                  <a:srgbClr val="008000"/>
                </a:solidFill>
                <a:ln w="9525" cap="rnd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Shape 91"/>
                <p:cNvSpPr txBox="1"/>
                <p:nvPr/>
              </p:nvSpPr>
              <p:spPr>
                <a:xfrm>
                  <a:off x="2053664810" y="0"/>
                  <a:ext cx="93818836" cy="989707020"/>
                </a:xfrm>
                <a:prstGeom prst="rect">
                  <a:avLst/>
                </a:prstGeom>
                <a:solidFill>
                  <a:srgbClr val="008000"/>
                </a:solidFill>
                <a:ln w="9525" cap="rnd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Shape 92"/>
                <p:cNvSpPr txBox="1"/>
                <p:nvPr/>
              </p:nvSpPr>
              <p:spPr>
                <a:xfrm>
                  <a:off x="688029616" y="1157776626"/>
                  <a:ext cx="93825036" cy="989707020"/>
                </a:xfrm>
                <a:prstGeom prst="rect">
                  <a:avLst/>
                </a:prstGeom>
                <a:solidFill>
                  <a:srgbClr val="008000"/>
                </a:solidFill>
                <a:ln w="9525" cap="rnd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Shape 93"/>
                <p:cNvSpPr txBox="1"/>
                <p:nvPr/>
              </p:nvSpPr>
              <p:spPr>
                <a:xfrm>
                  <a:off x="0" y="1157776626"/>
                  <a:ext cx="93825036" cy="989707020"/>
                </a:xfrm>
                <a:prstGeom prst="rect">
                  <a:avLst/>
                </a:prstGeom>
                <a:solidFill>
                  <a:srgbClr val="008000"/>
                </a:solidFill>
                <a:ln w="9525" cap="rnd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Shape 94"/>
                <p:cNvSpPr txBox="1"/>
                <p:nvPr/>
              </p:nvSpPr>
              <p:spPr>
                <a:xfrm>
                  <a:off x="1459454857" y="1157776626"/>
                  <a:ext cx="104246598" cy="989707020"/>
                </a:xfrm>
                <a:prstGeom prst="rect">
                  <a:avLst/>
                </a:prstGeom>
                <a:solidFill>
                  <a:srgbClr val="008000"/>
                </a:solidFill>
                <a:ln w="9525" cap="rnd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Shape 95"/>
                <p:cNvSpPr txBox="1"/>
                <p:nvPr/>
              </p:nvSpPr>
              <p:spPr>
                <a:xfrm>
                  <a:off x="2053664810" y="1157776626"/>
                  <a:ext cx="93818836" cy="989707020"/>
                </a:xfrm>
                <a:prstGeom prst="rect">
                  <a:avLst/>
                </a:prstGeom>
                <a:solidFill>
                  <a:srgbClr val="008000"/>
                </a:solidFill>
                <a:ln w="9525" cap="rnd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6" name="Shape 96"/>
              <p:cNvSpPr txBox="1"/>
              <p:nvPr/>
            </p:nvSpPr>
            <p:spPr>
              <a:xfrm>
                <a:off x="0" y="1588750919"/>
                <a:ext cx="1526590942" cy="558732727"/>
              </a:xfrm>
              <a:prstGeom prst="rect">
                <a:avLst/>
              </a:prstGeom>
              <a:solidFill>
                <a:srgbClr val="9999FF"/>
              </a:solidFill>
              <a:ln w="952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Shape 97"/>
              <p:cNvSpPr txBox="1"/>
              <p:nvPr/>
            </p:nvSpPr>
            <p:spPr>
              <a:xfrm>
                <a:off x="101181800" y="968820114"/>
                <a:ext cx="123459825" cy="171501163"/>
              </a:xfrm>
              <a:prstGeom prst="rect">
                <a:avLst/>
              </a:prstGeom>
              <a:solidFill>
                <a:srgbClr val="FFFF00"/>
              </a:solidFill>
              <a:ln w="952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" name="Shape 98"/>
            <p:cNvSpPr txBox="1"/>
            <p:nvPr/>
          </p:nvSpPr>
          <p:spPr>
            <a:xfrm>
              <a:off x="1162898680" y="1592937291"/>
              <a:ext cx="291086809" cy="2205824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Comic Sans MS"/>
                <a:buNone/>
              </a:pPr>
              <a:r>
                <a:rPr lang="en-US" sz="1600" b="1" i="0" u="none" strike="noStrike" cap="none" baseline="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Collimator</a:t>
              </a:r>
            </a:p>
          </p:txBody>
        </p:sp>
        <p:cxnSp>
          <p:nvCxnSpPr>
            <p:cNvPr id="99" name="Shape 99"/>
            <p:cNvCxnSpPr/>
            <p:nvPr/>
          </p:nvCxnSpPr>
          <p:spPr>
            <a:xfrm rot="10800000" flipH="1">
              <a:off x="1288539797" y="1273289064"/>
              <a:ext cx="38743197" cy="383924737"/>
            </a:xfrm>
            <a:prstGeom prst="straightConnector1">
              <a:avLst/>
            </a:prstGeom>
            <a:noFill/>
            <a:ln w="28575" cap="rnd">
              <a:solidFill>
                <a:srgbClr val="FF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sp>
          <p:nvSpPr>
            <p:cNvPr id="100" name="Shape 100"/>
            <p:cNvSpPr txBox="1"/>
            <p:nvPr/>
          </p:nvSpPr>
          <p:spPr>
            <a:xfrm>
              <a:off x="1830660922" y="377763879"/>
              <a:ext cx="316822724" cy="3808028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Comic Sans MS"/>
                <a:buNone/>
              </a:pPr>
              <a:r>
                <a:rPr lang="en-US" sz="1600" b="1" i="0" u="none" strike="noStrike" cap="none" baseline="0" dirty="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Photon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Comic Sans MS"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</a:t>
              </a:r>
              <a:r>
                <a:rPr lang="en-US" sz="1600" b="1" i="0" u="none" strike="noStrike" cap="none" baseline="0" dirty="0" smtClean="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eam </a:t>
              </a:r>
              <a:r>
                <a:rPr lang="en-US" sz="1600" b="1" i="0" u="none" strike="noStrike" cap="none" baseline="0" dirty="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dump</a:t>
              </a:r>
            </a:p>
          </p:txBody>
        </p:sp>
        <p:cxnSp>
          <p:nvCxnSpPr>
            <p:cNvPr id="101" name="Shape 101"/>
            <p:cNvCxnSpPr/>
            <p:nvPr/>
          </p:nvCxnSpPr>
          <p:spPr>
            <a:xfrm>
              <a:off x="1998347274" y="835029036"/>
              <a:ext cx="24983739" cy="365197472"/>
            </a:xfrm>
            <a:prstGeom prst="straightConnector1">
              <a:avLst/>
            </a:prstGeom>
            <a:noFill/>
            <a:ln w="28575" cap="rnd">
              <a:solidFill>
                <a:srgbClr val="FF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102" name="Shape 102"/>
            <p:cNvCxnSpPr/>
            <p:nvPr/>
          </p:nvCxnSpPr>
          <p:spPr>
            <a:xfrm rot="10800000" flipH="1">
              <a:off x="737020790" y="1609628051"/>
              <a:ext cx="78934513" cy="185199681"/>
            </a:xfrm>
            <a:prstGeom prst="straightConnector1">
              <a:avLst/>
            </a:prstGeom>
            <a:noFill/>
            <a:ln w="38100" cap="rnd">
              <a:solidFill>
                <a:srgbClr val="0000FF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sp>
          <p:nvSpPr>
            <p:cNvPr id="103" name="Shape 103"/>
            <p:cNvSpPr txBox="1"/>
            <p:nvPr/>
          </p:nvSpPr>
          <p:spPr>
            <a:xfrm>
              <a:off x="1622865048" y="93204111"/>
              <a:ext cx="298720252" cy="38085557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omic Sans MS"/>
                <a:buNone/>
              </a:pPr>
              <a:r>
                <a:rPr lang="en-US" sz="1600" b="1" i="0" u="none" strike="noStrike" cap="none" baseline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Counting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omic Sans MS"/>
                <a:buNone/>
              </a:pPr>
              <a:r>
                <a:rPr lang="en-US" sz="1600" b="1" i="0" u="none" strike="noStrike" cap="none" baseline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House</a:t>
              </a:r>
            </a:p>
          </p:txBody>
        </p:sp>
        <p:cxnSp>
          <p:nvCxnSpPr>
            <p:cNvPr id="104" name="Shape 104"/>
            <p:cNvCxnSpPr/>
            <p:nvPr/>
          </p:nvCxnSpPr>
          <p:spPr>
            <a:xfrm>
              <a:off x="1587018784" y="32844394"/>
              <a:ext cx="297633898" cy="0"/>
            </a:xfrm>
            <a:prstGeom prst="straightConnector1">
              <a:avLst/>
            </a:prstGeom>
            <a:noFill/>
            <a:ln w="1587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5" name="Shape 105"/>
            <p:cNvCxnSpPr/>
            <p:nvPr/>
          </p:nvCxnSpPr>
          <p:spPr>
            <a:xfrm>
              <a:off x="1886825219" y="26601601"/>
              <a:ext cx="0" cy="449473303"/>
            </a:xfrm>
            <a:prstGeom prst="straightConnector1">
              <a:avLst/>
            </a:prstGeom>
            <a:noFill/>
            <a:ln w="15875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06" name="Shape 106"/>
            <p:cNvSpPr/>
            <p:nvPr/>
          </p:nvSpPr>
          <p:spPr>
            <a:xfrm>
              <a:off x="1862203354" y="1350050805"/>
              <a:ext cx="85452071" cy="2986081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1862203354" y="1386466190"/>
              <a:ext cx="85452064" cy="262192760"/>
            </a:xfrm>
            <a:custGeom>
              <a:avLst/>
              <a:gdLst/>
              <a:ahLst/>
              <a:cxnLst/>
              <a:rect l="0" t="0" r="0" b="0"/>
              <a:pathLst>
                <a:path w="1652" h="1761" extrusionOk="0">
                  <a:moveTo>
                    <a:pt x="1538" y="885"/>
                  </a:moveTo>
                  <a:lnTo>
                    <a:pt x="1652" y="869"/>
                  </a:lnTo>
                  <a:lnTo>
                    <a:pt x="1538" y="855"/>
                  </a:lnTo>
                  <a:lnTo>
                    <a:pt x="1537" y="819"/>
                  </a:lnTo>
                  <a:lnTo>
                    <a:pt x="1534" y="785"/>
                  </a:lnTo>
                  <a:lnTo>
                    <a:pt x="1530" y="750"/>
                  </a:lnTo>
                  <a:lnTo>
                    <a:pt x="1524" y="716"/>
                  </a:lnTo>
                  <a:lnTo>
                    <a:pt x="1515" y="683"/>
                  </a:lnTo>
                  <a:lnTo>
                    <a:pt x="1506" y="649"/>
                  </a:lnTo>
                  <a:lnTo>
                    <a:pt x="1495" y="617"/>
                  </a:lnTo>
                  <a:lnTo>
                    <a:pt x="1483" y="585"/>
                  </a:lnTo>
                  <a:lnTo>
                    <a:pt x="1469" y="553"/>
                  </a:lnTo>
                  <a:lnTo>
                    <a:pt x="1453" y="523"/>
                  </a:lnTo>
                  <a:lnTo>
                    <a:pt x="1437" y="492"/>
                  </a:lnTo>
                  <a:lnTo>
                    <a:pt x="1417" y="464"/>
                  </a:lnTo>
                  <a:lnTo>
                    <a:pt x="1398" y="436"/>
                  </a:lnTo>
                  <a:lnTo>
                    <a:pt x="1376" y="408"/>
                  </a:lnTo>
                  <a:lnTo>
                    <a:pt x="1354" y="381"/>
                  </a:lnTo>
                  <a:lnTo>
                    <a:pt x="1329" y="356"/>
                  </a:lnTo>
                  <a:lnTo>
                    <a:pt x="1303" y="332"/>
                  </a:lnTo>
                  <a:lnTo>
                    <a:pt x="1277" y="308"/>
                  </a:lnTo>
                  <a:lnTo>
                    <a:pt x="1248" y="287"/>
                  </a:lnTo>
                  <a:lnTo>
                    <a:pt x="1220" y="267"/>
                  </a:lnTo>
                  <a:lnTo>
                    <a:pt x="1191" y="248"/>
                  </a:lnTo>
                  <a:lnTo>
                    <a:pt x="1160" y="230"/>
                  </a:lnTo>
                  <a:lnTo>
                    <a:pt x="1129" y="215"/>
                  </a:lnTo>
                  <a:lnTo>
                    <a:pt x="1098" y="201"/>
                  </a:lnTo>
                  <a:lnTo>
                    <a:pt x="1065" y="188"/>
                  </a:lnTo>
                  <a:lnTo>
                    <a:pt x="1032" y="177"/>
                  </a:lnTo>
                  <a:lnTo>
                    <a:pt x="998" y="168"/>
                  </a:lnTo>
                  <a:lnTo>
                    <a:pt x="964" y="161"/>
                  </a:lnTo>
                  <a:lnTo>
                    <a:pt x="930" y="155"/>
                  </a:lnTo>
                  <a:lnTo>
                    <a:pt x="895" y="150"/>
                  </a:lnTo>
                  <a:lnTo>
                    <a:pt x="860" y="148"/>
                  </a:lnTo>
                  <a:lnTo>
                    <a:pt x="824" y="147"/>
                  </a:lnTo>
                  <a:lnTo>
                    <a:pt x="824" y="147"/>
                  </a:lnTo>
                  <a:lnTo>
                    <a:pt x="824" y="147"/>
                  </a:lnTo>
                  <a:lnTo>
                    <a:pt x="824" y="147"/>
                  </a:lnTo>
                  <a:lnTo>
                    <a:pt x="824" y="147"/>
                  </a:lnTo>
                  <a:lnTo>
                    <a:pt x="806" y="0"/>
                  </a:lnTo>
                  <a:lnTo>
                    <a:pt x="786" y="148"/>
                  </a:lnTo>
                  <a:lnTo>
                    <a:pt x="752" y="151"/>
                  </a:lnTo>
                  <a:lnTo>
                    <a:pt x="717" y="155"/>
                  </a:lnTo>
                  <a:lnTo>
                    <a:pt x="683" y="161"/>
                  </a:lnTo>
                  <a:lnTo>
                    <a:pt x="649" y="168"/>
                  </a:lnTo>
                  <a:lnTo>
                    <a:pt x="617" y="177"/>
                  </a:lnTo>
                  <a:lnTo>
                    <a:pt x="585" y="188"/>
                  </a:lnTo>
                  <a:lnTo>
                    <a:pt x="553" y="200"/>
                  </a:lnTo>
                  <a:lnTo>
                    <a:pt x="523" y="213"/>
                  </a:lnTo>
                  <a:lnTo>
                    <a:pt x="494" y="228"/>
                  </a:lnTo>
                  <a:lnTo>
                    <a:pt x="464" y="245"/>
                  </a:lnTo>
                  <a:lnTo>
                    <a:pt x="436" y="262"/>
                  </a:lnTo>
                  <a:lnTo>
                    <a:pt x="409" y="281"/>
                  </a:lnTo>
                  <a:lnTo>
                    <a:pt x="382" y="300"/>
                  </a:lnTo>
                  <a:lnTo>
                    <a:pt x="357" y="322"/>
                  </a:lnTo>
                  <a:lnTo>
                    <a:pt x="333" y="344"/>
                  </a:lnTo>
                  <a:lnTo>
                    <a:pt x="310" y="367"/>
                  </a:lnTo>
                  <a:lnTo>
                    <a:pt x="287" y="391"/>
                  </a:lnTo>
                  <a:lnTo>
                    <a:pt x="266" y="417"/>
                  </a:lnTo>
                  <a:lnTo>
                    <a:pt x="246" y="443"/>
                  </a:lnTo>
                  <a:lnTo>
                    <a:pt x="228" y="470"/>
                  </a:lnTo>
                  <a:lnTo>
                    <a:pt x="210" y="499"/>
                  </a:lnTo>
                  <a:lnTo>
                    <a:pt x="194" y="528"/>
                  </a:lnTo>
                  <a:lnTo>
                    <a:pt x="179" y="557"/>
                  </a:lnTo>
                  <a:lnTo>
                    <a:pt x="165" y="588"/>
                  </a:lnTo>
                  <a:lnTo>
                    <a:pt x="153" y="619"/>
                  </a:lnTo>
                  <a:lnTo>
                    <a:pt x="143" y="651"/>
                  </a:lnTo>
                  <a:lnTo>
                    <a:pt x="134" y="684"/>
                  </a:lnTo>
                  <a:lnTo>
                    <a:pt x="125" y="717"/>
                  </a:lnTo>
                  <a:lnTo>
                    <a:pt x="119" y="750"/>
                  </a:lnTo>
                  <a:lnTo>
                    <a:pt x="115" y="785"/>
                  </a:lnTo>
                  <a:lnTo>
                    <a:pt x="112" y="819"/>
                  </a:lnTo>
                  <a:lnTo>
                    <a:pt x="111" y="855"/>
                  </a:lnTo>
                  <a:lnTo>
                    <a:pt x="0" y="869"/>
                  </a:lnTo>
                  <a:lnTo>
                    <a:pt x="111" y="885"/>
                  </a:lnTo>
                  <a:lnTo>
                    <a:pt x="113" y="918"/>
                  </a:lnTo>
                  <a:lnTo>
                    <a:pt x="116" y="953"/>
                  </a:lnTo>
                  <a:lnTo>
                    <a:pt x="121" y="985"/>
                  </a:lnTo>
                  <a:lnTo>
                    <a:pt x="128" y="1018"/>
                  </a:lnTo>
                  <a:lnTo>
                    <a:pt x="137" y="1051"/>
                  </a:lnTo>
                  <a:lnTo>
                    <a:pt x="146" y="1082"/>
                  </a:lnTo>
                  <a:lnTo>
                    <a:pt x="157" y="1114"/>
                  </a:lnTo>
                  <a:lnTo>
                    <a:pt x="170" y="1145"/>
                  </a:lnTo>
                  <a:lnTo>
                    <a:pt x="183" y="1175"/>
                  </a:lnTo>
                  <a:lnTo>
                    <a:pt x="199" y="1205"/>
                  </a:lnTo>
                  <a:lnTo>
                    <a:pt x="215" y="1233"/>
                  </a:lnTo>
                  <a:lnTo>
                    <a:pt x="234" y="1261"/>
                  </a:lnTo>
                  <a:lnTo>
                    <a:pt x="253" y="1289"/>
                  </a:lnTo>
                  <a:lnTo>
                    <a:pt x="274" y="1315"/>
                  </a:lnTo>
                  <a:lnTo>
                    <a:pt x="296" y="1340"/>
                  </a:lnTo>
                  <a:lnTo>
                    <a:pt x="320" y="1364"/>
                  </a:lnTo>
                  <a:lnTo>
                    <a:pt x="344" y="1388"/>
                  </a:lnTo>
                  <a:lnTo>
                    <a:pt x="368" y="1409"/>
                  </a:lnTo>
                  <a:lnTo>
                    <a:pt x="394" y="1429"/>
                  </a:lnTo>
                  <a:lnTo>
                    <a:pt x="421" y="1448"/>
                  </a:lnTo>
                  <a:lnTo>
                    <a:pt x="447" y="1467"/>
                  </a:lnTo>
                  <a:lnTo>
                    <a:pt x="475" y="1483"/>
                  </a:lnTo>
                  <a:lnTo>
                    <a:pt x="504" y="1498"/>
                  </a:lnTo>
                  <a:lnTo>
                    <a:pt x="533" y="1512"/>
                  </a:lnTo>
                  <a:lnTo>
                    <a:pt x="562" y="1524"/>
                  </a:lnTo>
                  <a:lnTo>
                    <a:pt x="593" y="1535"/>
                  </a:lnTo>
                  <a:lnTo>
                    <a:pt x="623" y="1546"/>
                  </a:lnTo>
                  <a:lnTo>
                    <a:pt x="655" y="1554"/>
                  </a:lnTo>
                  <a:lnTo>
                    <a:pt x="686" y="1561"/>
                  </a:lnTo>
                  <a:lnTo>
                    <a:pt x="718" y="1566"/>
                  </a:lnTo>
                  <a:lnTo>
                    <a:pt x="751" y="1570"/>
                  </a:lnTo>
                  <a:lnTo>
                    <a:pt x="783" y="1573"/>
                  </a:lnTo>
                  <a:lnTo>
                    <a:pt x="806" y="1761"/>
                  </a:lnTo>
                  <a:lnTo>
                    <a:pt x="827" y="1574"/>
                  </a:lnTo>
                  <a:lnTo>
                    <a:pt x="862" y="1573"/>
                  </a:lnTo>
                  <a:lnTo>
                    <a:pt x="897" y="1570"/>
                  </a:lnTo>
                  <a:lnTo>
                    <a:pt x="932" y="1566"/>
                  </a:lnTo>
                  <a:lnTo>
                    <a:pt x="966" y="1560"/>
                  </a:lnTo>
                  <a:lnTo>
                    <a:pt x="999" y="1552"/>
                  </a:lnTo>
                  <a:lnTo>
                    <a:pt x="1033" y="1542"/>
                  </a:lnTo>
                  <a:lnTo>
                    <a:pt x="1066" y="1531"/>
                  </a:lnTo>
                  <a:lnTo>
                    <a:pt x="1099" y="1519"/>
                  </a:lnTo>
                  <a:lnTo>
                    <a:pt x="1130" y="1505"/>
                  </a:lnTo>
                  <a:lnTo>
                    <a:pt x="1161" y="1490"/>
                  </a:lnTo>
                  <a:lnTo>
                    <a:pt x="1191" y="1473"/>
                  </a:lnTo>
                  <a:lnTo>
                    <a:pt x="1221" y="1453"/>
                  </a:lnTo>
                  <a:lnTo>
                    <a:pt x="1249" y="1433"/>
                  </a:lnTo>
                  <a:lnTo>
                    <a:pt x="1277" y="1412"/>
                  </a:lnTo>
                  <a:lnTo>
                    <a:pt x="1304" y="1389"/>
                  </a:lnTo>
                  <a:lnTo>
                    <a:pt x="1329" y="1364"/>
                  </a:lnTo>
                  <a:lnTo>
                    <a:pt x="1353" y="1340"/>
                  </a:lnTo>
                  <a:lnTo>
                    <a:pt x="1375" y="1315"/>
                  </a:lnTo>
                  <a:lnTo>
                    <a:pt x="1396" y="1289"/>
                  </a:lnTo>
                  <a:lnTo>
                    <a:pt x="1415" y="1261"/>
                  </a:lnTo>
                  <a:lnTo>
                    <a:pt x="1433" y="1233"/>
                  </a:lnTo>
                  <a:lnTo>
                    <a:pt x="1450" y="1205"/>
                  </a:lnTo>
                  <a:lnTo>
                    <a:pt x="1466" y="1175"/>
                  </a:lnTo>
                  <a:lnTo>
                    <a:pt x="1479" y="1145"/>
                  </a:lnTo>
                  <a:lnTo>
                    <a:pt x="1492" y="1115"/>
                  </a:lnTo>
                  <a:lnTo>
                    <a:pt x="1503" y="1083"/>
                  </a:lnTo>
                  <a:lnTo>
                    <a:pt x="1512" y="1051"/>
                  </a:lnTo>
                  <a:lnTo>
                    <a:pt x="1520" y="1018"/>
                  </a:lnTo>
                  <a:lnTo>
                    <a:pt x="1528" y="986"/>
                  </a:lnTo>
                  <a:lnTo>
                    <a:pt x="1533" y="953"/>
                  </a:lnTo>
                  <a:lnTo>
                    <a:pt x="1536" y="919"/>
                  </a:lnTo>
                  <a:lnTo>
                    <a:pt x="1538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1905291445" y="1416639608"/>
              <a:ext cx="33674022" cy="96761286"/>
            </a:xfrm>
            <a:custGeom>
              <a:avLst/>
              <a:gdLst/>
              <a:ahLst/>
              <a:cxnLst/>
              <a:rect l="0" t="0" r="0" b="0"/>
              <a:pathLst>
                <a:path w="652" h="646" extrusionOk="0">
                  <a:moveTo>
                    <a:pt x="459" y="192"/>
                  </a:moveTo>
                  <a:lnTo>
                    <a:pt x="481" y="216"/>
                  </a:lnTo>
                  <a:lnTo>
                    <a:pt x="502" y="240"/>
                  </a:lnTo>
                  <a:lnTo>
                    <a:pt x="522" y="264"/>
                  </a:lnTo>
                  <a:lnTo>
                    <a:pt x="540" y="290"/>
                  </a:lnTo>
                  <a:lnTo>
                    <a:pt x="557" y="317"/>
                  </a:lnTo>
                  <a:lnTo>
                    <a:pt x="572" y="344"/>
                  </a:lnTo>
                  <a:lnTo>
                    <a:pt x="587" y="371"/>
                  </a:lnTo>
                  <a:lnTo>
                    <a:pt x="599" y="401"/>
                  </a:lnTo>
                  <a:lnTo>
                    <a:pt x="612" y="429"/>
                  </a:lnTo>
                  <a:lnTo>
                    <a:pt x="622" y="459"/>
                  </a:lnTo>
                  <a:lnTo>
                    <a:pt x="631" y="489"/>
                  </a:lnTo>
                  <a:lnTo>
                    <a:pt x="638" y="520"/>
                  </a:lnTo>
                  <a:lnTo>
                    <a:pt x="644" y="550"/>
                  </a:lnTo>
                  <a:lnTo>
                    <a:pt x="648" y="582"/>
                  </a:lnTo>
                  <a:lnTo>
                    <a:pt x="651" y="613"/>
                  </a:lnTo>
                  <a:lnTo>
                    <a:pt x="652" y="646"/>
                  </a:lnTo>
                  <a:lnTo>
                    <a:pt x="567" y="635"/>
                  </a:lnTo>
                  <a:lnTo>
                    <a:pt x="565" y="608"/>
                  </a:lnTo>
                  <a:lnTo>
                    <a:pt x="563" y="582"/>
                  </a:lnTo>
                  <a:lnTo>
                    <a:pt x="559" y="556"/>
                  </a:lnTo>
                  <a:lnTo>
                    <a:pt x="553" y="529"/>
                  </a:lnTo>
                  <a:lnTo>
                    <a:pt x="547" y="503"/>
                  </a:lnTo>
                  <a:lnTo>
                    <a:pt x="539" y="478"/>
                  </a:lnTo>
                  <a:lnTo>
                    <a:pt x="530" y="452"/>
                  </a:lnTo>
                  <a:lnTo>
                    <a:pt x="520" y="428"/>
                  </a:lnTo>
                  <a:lnTo>
                    <a:pt x="508" y="404"/>
                  </a:lnTo>
                  <a:lnTo>
                    <a:pt x="496" y="381"/>
                  </a:lnTo>
                  <a:lnTo>
                    <a:pt x="483" y="357"/>
                  </a:lnTo>
                  <a:lnTo>
                    <a:pt x="468" y="335"/>
                  </a:lnTo>
                  <a:lnTo>
                    <a:pt x="453" y="314"/>
                  </a:lnTo>
                  <a:lnTo>
                    <a:pt x="436" y="293"/>
                  </a:lnTo>
                  <a:lnTo>
                    <a:pt x="418" y="271"/>
                  </a:lnTo>
                  <a:lnTo>
                    <a:pt x="399" y="252"/>
                  </a:lnTo>
                  <a:lnTo>
                    <a:pt x="379" y="233"/>
                  </a:lnTo>
                  <a:lnTo>
                    <a:pt x="359" y="215"/>
                  </a:lnTo>
                  <a:lnTo>
                    <a:pt x="337" y="198"/>
                  </a:lnTo>
                  <a:lnTo>
                    <a:pt x="315" y="182"/>
                  </a:lnTo>
                  <a:lnTo>
                    <a:pt x="292" y="168"/>
                  </a:lnTo>
                  <a:lnTo>
                    <a:pt x="269" y="154"/>
                  </a:lnTo>
                  <a:lnTo>
                    <a:pt x="245" y="142"/>
                  </a:lnTo>
                  <a:lnTo>
                    <a:pt x="220" y="131"/>
                  </a:lnTo>
                  <a:lnTo>
                    <a:pt x="196" y="121"/>
                  </a:lnTo>
                  <a:lnTo>
                    <a:pt x="171" y="111"/>
                  </a:lnTo>
                  <a:lnTo>
                    <a:pt x="144" y="104"/>
                  </a:lnTo>
                  <a:lnTo>
                    <a:pt x="118" y="97"/>
                  </a:lnTo>
                  <a:lnTo>
                    <a:pt x="92" y="92"/>
                  </a:lnTo>
                  <a:lnTo>
                    <a:pt x="65" y="88"/>
                  </a:lnTo>
                  <a:lnTo>
                    <a:pt x="38" y="85"/>
                  </a:lnTo>
                  <a:lnTo>
                    <a:pt x="11" y="84"/>
                  </a:lnTo>
                  <a:lnTo>
                    <a:pt x="0" y="0"/>
                  </a:lnTo>
                  <a:lnTo>
                    <a:pt x="32" y="1"/>
                  </a:lnTo>
                  <a:lnTo>
                    <a:pt x="64" y="3"/>
                  </a:lnTo>
                  <a:lnTo>
                    <a:pt x="96" y="8"/>
                  </a:lnTo>
                  <a:lnTo>
                    <a:pt x="127" y="13"/>
                  </a:lnTo>
                  <a:lnTo>
                    <a:pt x="158" y="20"/>
                  </a:lnTo>
                  <a:lnTo>
                    <a:pt x="189" y="29"/>
                  </a:lnTo>
                  <a:lnTo>
                    <a:pt x="219" y="40"/>
                  </a:lnTo>
                  <a:lnTo>
                    <a:pt x="248" y="51"/>
                  </a:lnTo>
                  <a:lnTo>
                    <a:pt x="277" y="64"/>
                  </a:lnTo>
                  <a:lnTo>
                    <a:pt x="305" y="78"/>
                  </a:lnTo>
                  <a:lnTo>
                    <a:pt x="333" y="94"/>
                  </a:lnTo>
                  <a:lnTo>
                    <a:pt x="360" y="110"/>
                  </a:lnTo>
                  <a:lnTo>
                    <a:pt x="386" y="130"/>
                  </a:lnTo>
                  <a:lnTo>
                    <a:pt x="411" y="149"/>
                  </a:lnTo>
                  <a:lnTo>
                    <a:pt x="436" y="170"/>
                  </a:lnTo>
                  <a:lnTo>
                    <a:pt x="459" y="192"/>
                  </a:lnTo>
                  <a:close/>
                </a:path>
              </a:pathLst>
            </a:custGeom>
            <a:solidFill>
              <a:srgbClr val="0099D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1878135142" y="1438488641"/>
              <a:ext cx="23535412" cy="71791203"/>
            </a:xfrm>
            <a:custGeom>
              <a:avLst/>
              <a:gdLst/>
              <a:ahLst/>
              <a:cxnLst/>
              <a:rect l="0" t="0" r="0" b="0"/>
              <a:pathLst>
                <a:path w="454" h="485" extrusionOk="0">
                  <a:moveTo>
                    <a:pt x="370" y="438"/>
                  </a:moveTo>
                  <a:lnTo>
                    <a:pt x="0" y="485"/>
                  </a:lnTo>
                  <a:lnTo>
                    <a:pt x="5" y="438"/>
                  </a:lnTo>
                  <a:lnTo>
                    <a:pt x="14" y="391"/>
                  </a:lnTo>
                  <a:lnTo>
                    <a:pt x="27" y="347"/>
                  </a:lnTo>
                  <a:lnTo>
                    <a:pt x="44" y="302"/>
                  </a:lnTo>
                  <a:lnTo>
                    <a:pt x="65" y="261"/>
                  </a:lnTo>
                  <a:lnTo>
                    <a:pt x="91" y="220"/>
                  </a:lnTo>
                  <a:lnTo>
                    <a:pt x="119" y="183"/>
                  </a:lnTo>
                  <a:lnTo>
                    <a:pt x="151" y="147"/>
                  </a:lnTo>
                  <a:lnTo>
                    <a:pt x="166" y="132"/>
                  </a:lnTo>
                  <a:lnTo>
                    <a:pt x="183" y="118"/>
                  </a:lnTo>
                  <a:lnTo>
                    <a:pt x="200" y="105"/>
                  </a:lnTo>
                  <a:lnTo>
                    <a:pt x="217" y="92"/>
                  </a:lnTo>
                  <a:lnTo>
                    <a:pt x="234" y="80"/>
                  </a:lnTo>
                  <a:lnTo>
                    <a:pt x="252" y="69"/>
                  </a:lnTo>
                  <a:lnTo>
                    <a:pt x="272" y="58"/>
                  </a:lnTo>
                  <a:lnTo>
                    <a:pt x="291" y="48"/>
                  </a:lnTo>
                  <a:lnTo>
                    <a:pt x="310" y="39"/>
                  </a:lnTo>
                  <a:lnTo>
                    <a:pt x="329" y="31"/>
                  </a:lnTo>
                  <a:lnTo>
                    <a:pt x="350" y="24"/>
                  </a:lnTo>
                  <a:lnTo>
                    <a:pt x="370" y="17"/>
                  </a:lnTo>
                  <a:lnTo>
                    <a:pt x="390" y="12"/>
                  </a:lnTo>
                  <a:lnTo>
                    <a:pt x="411" y="7"/>
                  </a:lnTo>
                  <a:lnTo>
                    <a:pt x="432" y="3"/>
                  </a:lnTo>
                  <a:lnTo>
                    <a:pt x="454" y="0"/>
                  </a:lnTo>
                  <a:lnTo>
                    <a:pt x="407" y="343"/>
                  </a:lnTo>
                  <a:lnTo>
                    <a:pt x="201" y="198"/>
                  </a:lnTo>
                  <a:lnTo>
                    <a:pt x="370" y="438"/>
                  </a:lnTo>
                  <a:close/>
                </a:path>
              </a:pathLst>
            </a:custGeom>
            <a:solidFill>
              <a:srgbClr val="E5FFA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1878135142" y="1522765276"/>
              <a:ext cx="23535411" cy="68669534"/>
            </a:xfrm>
            <a:custGeom>
              <a:avLst/>
              <a:gdLst/>
              <a:ahLst/>
              <a:cxnLst/>
              <a:rect l="0" t="0" r="0" b="0"/>
              <a:pathLst>
                <a:path w="453" h="464" extrusionOk="0">
                  <a:moveTo>
                    <a:pt x="348" y="49"/>
                  </a:moveTo>
                  <a:lnTo>
                    <a:pt x="193" y="273"/>
                  </a:lnTo>
                  <a:lnTo>
                    <a:pt x="410" y="121"/>
                  </a:lnTo>
                  <a:lnTo>
                    <a:pt x="453" y="464"/>
                  </a:lnTo>
                  <a:lnTo>
                    <a:pt x="431" y="461"/>
                  </a:lnTo>
                  <a:lnTo>
                    <a:pt x="410" y="457"/>
                  </a:lnTo>
                  <a:lnTo>
                    <a:pt x="389" y="451"/>
                  </a:lnTo>
                  <a:lnTo>
                    <a:pt x="369" y="446"/>
                  </a:lnTo>
                  <a:lnTo>
                    <a:pt x="349" y="439"/>
                  </a:lnTo>
                  <a:lnTo>
                    <a:pt x="328" y="432"/>
                  </a:lnTo>
                  <a:lnTo>
                    <a:pt x="309" y="424"/>
                  </a:lnTo>
                  <a:lnTo>
                    <a:pt x="290" y="416"/>
                  </a:lnTo>
                  <a:lnTo>
                    <a:pt x="271" y="406"/>
                  </a:lnTo>
                  <a:lnTo>
                    <a:pt x="251" y="396"/>
                  </a:lnTo>
                  <a:lnTo>
                    <a:pt x="233" y="385"/>
                  </a:lnTo>
                  <a:lnTo>
                    <a:pt x="216" y="373"/>
                  </a:lnTo>
                  <a:lnTo>
                    <a:pt x="199" y="359"/>
                  </a:lnTo>
                  <a:lnTo>
                    <a:pt x="182" y="346"/>
                  </a:lnTo>
                  <a:lnTo>
                    <a:pt x="165" y="332"/>
                  </a:lnTo>
                  <a:lnTo>
                    <a:pt x="150" y="317"/>
                  </a:lnTo>
                  <a:lnTo>
                    <a:pt x="120" y="284"/>
                  </a:lnTo>
                  <a:lnTo>
                    <a:pt x="93" y="248"/>
                  </a:lnTo>
                  <a:lnTo>
                    <a:pt x="68" y="211"/>
                  </a:lnTo>
                  <a:lnTo>
                    <a:pt x="47" y="171"/>
                  </a:lnTo>
                  <a:lnTo>
                    <a:pt x="30" y="130"/>
                  </a:lnTo>
                  <a:lnTo>
                    <a:pt x="16" y="88"/>
                  </a:lnTo>
                  <a:lnTo>
                    <a:pt x="6" y="45"/>
                  </a:lnTo>
                  <a:lnTo>
                    <a:pt x="0" y="0"/>
                  </a:lnTo>
                  <a:lnTo>
                    <a:pt x="348" y="49"/>
                  </a:lnTo>
                  <a:close/>
                </a:path>
              </a:pathLst>
            </a:custGeom>
            <a:solidFill>
              <a:srgbClr val="E5FFA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1906015570" y="1522765276"/>
              <a:ext cx="25708150" cy="69709650"/>
            </a:xfrm>
            <a:custGeom>
              <a:avLst/>
              <a:gdLst/>
              <a:ahLst/>
              <a:cxnLst/>
              <a:rect l="0" t="0" r="0" b="0"/>
              <a:pathLst>
                <a:path w="492" h="468" extrusionOk="0">
                  <a:moveTo>
                    <a:pt x="142" y="48"/>
                  </a:moveTo>
                  <a:lnTo>
                    <a:pt x="492" y="0"/>
                  </a:lnTo>
                  <a:lnTo>
                    <a:pt x="485" y="48"/>
                  </a:lnTo>
                  <a:lnTo>
                    <a:pt x="475" y="93"/>
                  </a:lnTo>
                  <a:lnTo>
                    <a:pt x="460" y="137"/>
                  </a:lnTo>
                  <a:lnTo>
                    <a:pt x="442" y="179"/>
                  </a:lnTo>
                  <a:lnTo>
                    <a:pt x="420" y="219"/>
                  </a:lnTo>
                  <a:lnTo>
                    <a:pt x="394" y="257"/>
                  </a:lnTo>
                  <a:lnTo>
                    <a:pt x="365" y="293"/>
                  </a:lnTo>
                  <a:lnTo>
                    <a:pt x="334" y="325"/>
                  </a:lnTo>
                  <a:lnTo>
                    <a:pt x="299" y="354"/>
                  </a:lnTo>
                  <a:lnTo>
                    <a:pt x="263" y="382"/>
                  </a:lnTo>
                  <a:lnTo>
                    <a:pt x="223" y="405"/>
                  </a:lnTo>
                  <a:lnTo>
                    <a:pt x="182" y="425"/>
                  </a:lnTo>
                  <a:lnTo>
                    <a:pt x="139" y="442"/>
                  </a:lnTo>
                  <a:lnTo>
                    <a:pt x="94" y="454"/>
                  </a:lnTo>
                  <a:lnTo>
                    <a:pt x="47" y="464"/>
                  </a:lnTo>
                  <a:lnTo>
                    <a:pt x="0" y="468"/>
                  </a:lnTo>
                  <a:lnTo>
                    <a:pt x="40" y="92"/>
                  </a:lnTo>
                  <a:lnTo>
                    <a:pt x="314" y="273"/>
                  </a:lnTo>
                  <a:lnTo>
                    <a:pt x="142" y="48"/>
                  </a:lnTo>
                  <a:close/>
                </a:path>
              </a:pathLst>
            </a:custGeom>
            <a:solidFill>
              <a:srgbClr val="E5FFA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1906015570" y="1437448589"/>
              <a:ext cx="25708151" cy="72831324"/>
            </a:xfrm>
            <a:custGeom>
              <a:avLst/>
              <a:gdLst/>
              <a:ahLst/>
              <a:cxnLst/>
              <a:rect l="0" t="0" r="0" b="0"/>
              <a:pathLst>
                <a:path w="495" h="489" extrusionOk="0">
                  <a:moveTo>
                    <a:pt x="122" y="443"/>
                  </a:moveTo>
                  <a:lnTo>
                    <a:pt x="293" y="202"/>
                  </a:lnTo>
                  <a:lnTo>
                    <a:pt x="45" y="376"/>
                  </a:lnTo>
                  <a:lnTo>
                    <a:pt x="0" y="0"/>
                  </a:lnTo>
                  <a:lnTo>
                    <a:pt x="24" y="2"/>
                  </a:lnTo>
                  <a:lnTo>
                    <a:pt x="48" y="4"/>
                  </a:lnTo>
                  <a:lnTo>
                    <a:pt x="72" y="8"/>
                  </a:lnTo>
                  <a:lnTo>
                    <a:pt x="95" y="13"/>
                  </a:lnTo>
                  <a:lnTo>
                    <a:pt x="118" y="19"/>
                  </a:lnTo>
                  <a:lnTo>
                    <a:pt x="141" y="26"/>
                  </a:lnTo>
                  <a:lnTo>
                    <a:pt x="164" y="34"/>
                  </a:lnTo>
                  <a:lnTo>
                    <a:pt x="186" y="43"/>
                  </a:lnTo>
                  <a:lnTo>
                    <a:pt x="207" y="53"/>
                  </a:lnTo>
                  <a:lnTo>
                    <a:pt x="228" y="64"/>
                  </a:lnTo>
                  <a:lnTo>
                    <a:pt x="249" y="77"/>
                  </a:lnTo>
                  <a:lnTo>
                    <a:pt x="269" y="90"/>
                  </a:lnTo>
                  <a:lnTo>
                    <a:pt x="288" y="104"/>
                  </a:lnTo>
                  <a:lnTo>
                    <a:pt x="307" y="119"/>
                  </a:lnTo>
                  <a:lnTo>
                    <a:pt x="325" y="134"/>
                  </a:lnTo>
                  <a:lnTo>
                    <a:pt x="344" y="151"/>
                  </a:lnTo>
                  <a:lnTo>
                    <a:pt x="376" y="187"/>
                  </a:lnTo>
                  <a:lnTo>
                    <a:pt x="404" y="224"/>
                  </a:lnTo>
                  <a:lnTo>
                    <a:pt x="430" y="265"/>
                  </a:lnTo>
                  <a:lnTo>
                    <a:pt x="451" y="306"/>
                  </a:lnTo>
                  <a:lnTo>
                    <a:pt x="468" y="351"/>
                  </a:lnTo>
                  <a:lnTo>
                    <a:pt x="481" y="395"/>
                  </a:lnTo>
                  <a:lnTo>
                    <a:pt x="490" y="442"/>
                  </a:lnTo>
                  <a:lnTo>
                    <a:pt x="495" y="489"/>
                  </a:lnTo>
                  <a:lnTo>
                    <a:pt x="122" y="443"/>
                  </a:lnTo>
                  <a:close/>
                </a:path>
              </a:pathLst>
            </a:custGeom>
            <a:solidFill>
              <a:srgbClr val="E5FFA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1870893431" y="1416639608"/>
              <a:ext cx="31501283" cy="96761288"/>
            </a:xfrm>
            <a:custGeom>
              <a:avLst/>
              <a:gdLst/>
              <a:ahLst/>
              <a:cxnLst/>
              <a:rect l="0" t="0" r="0" b="0"/>
              <a:pathLst>
                <a:path w="613" h="645" extrusionOk="0">
                  <a:moveTo>
                    <a:pt x="193" y="191"/>
                  </a:moveTo>
                  <a:lnTo>
                    <a:pt x="214" y="171"/>
                  </a:lnTo>
                  <a:lnTo>
                    <a:pt x="238" y="151"/>
                  </a:lnTo>
                  <a:lnTo>
                    <a:pt x="260" y="133"/>
                  </a:lnTo>
                  <a:lnTo>
                    <a:pt x="284" y="115"/>
                  </a:lnTo>
                  <a:lnTo>
                    <a:pt x="308" y="99"/>
                  </a:lnTo>
                  <a:lnTo>
                    <a:pt x="334" y="84"/>
                  </a:lnTo>
                  <a:lnTo>
                    <a:pt x="360" y="70"/>
                  </a:lnTo>
                  <a:lnTo>
                    <a:pt x="386" y="58"/>
                  </a:lnTo>
                  <a:lnTo>
                    <a:pt x="413" y="46"/>
                  </a:lnTo>
                  <a:lnTo>
                    <a:pt x="440" y="36"/>
                  </a:lnTo>
                  <a:lnTo>
                    <a:pt x="468" y="26"/>
                  </a:lnTo>
                  <a:lnTo>
                    <a:pt x="497" y="18"/>
                  </a:lnTo>
                  <a:lnTo>
                    <a:pt x="525" y="12"/>
                  </a:lnTo>
                  <a:lnTo>
                    <a:pt x="554" y="7"/>
                  </a:lnTo>
                  <a:lnTo>
                    <a:pt x="584" y="3"/>
                  </a:lnTo>
                  <a:lnTo>
                    <a:pt x="613" y="0"/>
                  </a:lnTo>
                  <a:lnTo>
                    <a:pt x="601" y="86"/>
                  </a:lnTo>
                  <a:lnTo>
                    <a:pt x="548" y="94"/>
                  </a:lnTo>
                  <a:lnTo>
                    <a:pt x="498" y="106"/>
                  </a:lnTo>
                  <a:lnTo>
                    <a:pt x="449" y="123"/>
                  </a:lnTo>
                  <a:lnTo>
                    <a:pt x="403" y="144"/>
                  </a:lnTo>
                  <a:lnTo>
                    <a:pt x="358" y="168"/>
                  </a:lnTo>
                  <a:lnTo>
                    <a:pt x="317" y="196"/>
                  </a:lnTo>
                  <a:lnTo>
                    <a:pt x="277" y="228"/>
                  </a:lnTo>
                  <a:lnTo>
                    <a:pt x="242" y="263"/>
                  </a:lnTo>
                  <a:lnTo>
                    <a:pt x="208" y="302"/>
                  </a:lnTo>
                  <a:lnTo>
                    <a:pt x="179" y="342"/>
                  </a:lnTo>
                  <a:lnTo>
                    <a:pt x="153" y="386"/>
                  </a:lnTo>
                  <a:lnTo>
                    <a:pt x="130" y="431"/>
                  </a:lnTo>
                  <a:lnTo>
                    <a:pt x="112" y="480"/>
                  </a:lnTo>
                  <a:lnTo>
                    <a:pt x="99" y="529"/>
                  </a:lnTo>
                  <a:lnTo>
                    <a:pt x="89" y="581"/>
                  </a:lnTo>
                  <a:lnTo>
                    <a:pt x="85" y="634"/>
                  </a:lnTo>
                  <a:lnTo>
                    <a:pt x="0" y="645"/>
                  </a:lnTo>
                  <a:lnTo>
                    <a:pt x="1" y="612"/>
                  </a:lnTo>
                  <a:lnTo>
                    <a:pt x="4" y="581"/>
                  </a:lnTo>
                  <a:lnTo>
                    <a:pt x="8" y="549"/>
                  </a:lnTo>
                  <a:lnTo>
                    <a:pt x="14" y="519"/>
                  </a:lnTo>
                  <a:lnTo>
                    <a:pt x="21" y="488"/>
                  </a:lnTo>
                  <a:lnTo>
                    <a:pt x="30" y="458"/>
                  </a:lnTo>
                  <a:lnTo>
                    <a:pt x="40" y="428"/>
                  </a:lnTo>
                  <a:lnTo>
                    <a:pt x="52" y="400"/>
                  </a:lnTo>
                  <a:lnTo>
                    <a:pt x="65" y="370"/>
                  </a:lnTo>
                  <a:lnTo>
                    <a:pt x="79" y="343"/>
                  </a:lnTo>
                  <a:lnTo>
                    <a:pt x="95" y="316"/>
                  </a:lnTo>
                  <a:lnTo>
                    <a:pt x="112" y="289"/>
                  </a:lnTo>
                  <a:lnTo>
                    <a:pt x="130" y="263"/>
                  </a:lnTo>
                  <a:lnTo>
                    <a:pt x="150" y="239"/>
                  </a:lnTo>
                  <a:lnTo>
                    <a:pt x="171" y="215"/>
                  </a:lnTo>
                  <a:lnTo>
                    <a:pt x="193" y="191"/>
                  </a:lnTo>
                  <a:close/>
                </a:path>
              </a:pathLst>
            </a:custGeom>
            <a:solidFill>
              <a:srgbClr val="0099D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1870893431" y="1519643467"/>
              <a:ext cx="31501282" cy="92600149"/>
            </a:xfrm>
            <a:custGeom>
              <a:avLst/>
              <a:gdLst/>
              <a:ahLst/>
              <a:cxnLst/>
              <a:rect l="0" t="0" r="0" b="0"/>
              <a:pathLst>
                <a:path w="610" h="625" extrusionOk="0">
                  <a:moveTo>
                    <a:pt x="193" y="434"/>
                  </a:moveTo>
                  <a:lnTo>
                    <a:pt x="172" y="412"/>
                  </a:lnTo>
                  <a:lnTo>
                    <a:pt x="152" y="388"/>
                  </a:lnTo>
                  <a:lnTo>
                    <a:pt x="132" y="365"/>
                  </a:lnTo>
                  <a:lnTo>
                    <a:pt x="114" y="340"/>
                  </a:lnTo>
                  <a:lnTo>
                    <a:pt x="98" y="315"/>
                  </a:lnTo>
                  <a:lnTo>
                    <a:pt x="83" y="289"/>
                  </a:lnTo>
                  <a:lnTo>
                    <a:pt x="69" y="262"/>
                  </a:lnTo>
                  <a:lnTo>
                    <a:pt x="56" y="235"/>
                  </a:lnTo>
                  <a:lnTo>
                    <a:pt x="44" y="207"/>
                  </a:lnTo>
                  <a:lnTo>
                    <a:pt x="33" y="179"/>
                  </a:lnTo>
                  <a:lnTo>
                    <a:pt x="24" y="151"/>
                  </a:lnTo>
                  <a:lnTo>
                    <a:pt x="17" y="121"/>
                  </a:lnTo>
                  <a:lnTo>
                    <a:pt x="11" y="91"/>
                  </a:lnTo>
                  <a:lnTo>
                    <a:pt x="6" y="62"/>
                  </a:lnTo>
                  <a:lnTo>
                    <a:pt x="2" y="30"/>
                  </a:lnTo>
                  <a:lnTo>
                    <a:pt x="0" y="0"/>
                  </a:lnTo>
                  <a:lnTo>
                    <a:pt x="86" y="12"/>
                  </a:lnTo>
                  <a:lnTo>
                    <a:pt x="88" y="37"/>
                  </a:lnTo>
                  <a:lnTo>
                    <a:pt x="92" y="63"/>
                  </a:lnTo>
                  <a:lnTo>
                    <a:pt x="97" y="88"/>
                  </a:lnTo>
                  <a:lnTo>
                    <a:pt x="102" y="113"/>
                  </a:lnTo>
                  <a:lnTo>
                    <a:pt x="109" y="138"/>
                  </a:lnTo>
                  <a:lnTo>
                    <a:pt x="117" y="162"/>
                  </a:lnTo>
                  <a:lnTo>
                    <a:pt x="126" y="185"/>
                  </a:lnTo>
                  <a:lnTo>
                    <a:pt x="135" y="208"/>
                  </a:lnTo>
                  <a:lnTo>
                    <a:pt x="147" y="231"/>
                  </a:lnTo>
                  <a:lnTo>
                    <a:pt x="159" y="253"/>
                  </a:lnTo>
                  <a:lnTo>
                    <a:pt x="172" y="275"/>
                  </a:lnTo>
                  <a:lnTo>
                    <a:pt x="186" y="296"/>
                  </a:lnTo>
                  <a:lnTo>
                    <a:pt x="201" y="317"/>
                  </a:lnTo>
                  <a:lnTo>
                    <a:pt x="217" y="337"/>
                  </a:lnTo>
                  <a:lnTo>
                    <a:pt x="234" y="356"/>
                  </a:lnTo>
                  <a:lnTo>
                    <a:pt x="252" y="374"/>
                  </a:lnTo>
                  <a:lnTo>
                    <a:pt x="270" y="392"/>
                  </a:lnTo>
                  <a:lnTo>
                    <a:pt x="288" y="409"/>
                  </a:lnTo>
                  <a:lnTo>
                    <a:pt x="308" y="424"/>
                  </a:lnTo>
                  <a:lnTo>
                    <a:pt x="328" y="438"/>
                  </a:lnTo>
                  <a:lnTo>
                    <a:pt x="348" y="452"/>
                  </a:lnTo>
                  <a:lnTo>
                    <a:pt x="369" y="465"/>
                  </a:lnTo>
                  <a:lnTo>
                    <a:pt x="390" y="478"/>
                  </a:lnTo>
                  <a:lnTo>
                    <a:pt x="413" y="488"/>
                  </a:lnTo>
                  <a:lnTo>
                    <a:pt x="434" y="498"/>
                  </a:lnTo>
                  <a:lnTo>
                    <a:pt x="457" y="507"/>
                  </a:lnTo>
                  <a:lnTo>
                    <a:pt x="480" y="515"/>
                  </a:lnTo>
                  <a:lnTo>
                    <a:pt x="504" y="522"/>
                  </a:lnTo>
                  <a:lnTo>
                    <a:pt x="527" y="528"/>
                  </a:lnTo>
                  <a:lnTo>
                    <a:pt x="551" y="533"/>
                  </a:lnTo>
                  <a:lnTo>
                    <a:pt x="576" y="537"/>
                  </a:lnTo>
                  <a:lnTo>
                    <a:pt x="600" y="540"/>
                  </a:lnTo>
                  <a:lnTo>
                    <a:pt x="610" y="625"/>
                  </a:lnTo>
                  <a:lnTo>
                    <a:pt x="581" y="622"/>
                  </a:lnTo>
                  <a:lnTo>
                    <a:pt x="551" y="618"/>
                  </a:lnTo>
                  <a:lnTo>
                    <a:pt x="523" y="613"/>
                  </a:lnTo>
                  <a:lnTo>
                    <a:pt x="494" y="607"/>
                  </a:lnTo>
                  <a:lnTo>
                    <a:pt x="466" y="599"/>
                  </a:lnTo>
                  <a:lnTo>
                    <a:pt x="438" y="590"/>
                  </a:lnTo>
                  <a:lnTo>
                    <a:pt x="411" y="580"/>
                  </a:lnTo>
                  <a:lnTo>
                    <a:pt x="384" y="568"/>
                  </a:lnTo>
                  <a:lnTo>
                    <a:pt x="358" y="555"/>
                  </a:lnTo>
                  <a:lnTo>
                    <a:pt x="333" y="541"/>
                  </a:lnTo>
                  <a:lnTo>
                    <a:pt x="307" y="526"/>
                  </a:lnTo>
                  <a:lnTo>
                    <a:pt x="283" y="510"/>
                  </a:lnTo>
                  <a:lnTo>
                    <a:pt x="260" y="493"/>
                  </a:lnTo>
                  <a:lnTo>
                    <a:pt x="237" y="474"/>
                  </a:lnTo>
                  <a:lnTo>
                    <a:pt x="214" y="454"/>
                  </a:lnTo>
                  <a:lnTo>
                    <a:pt x="193" y="434"/>
                  </a:lnTo>
                  <a:close/>
                </a:path>
              </a:pathLst>
            </a:custGeom>
            <a:solidFill>
              <a:srgbClr val="0099D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1905291445" y="1519643467"/>
              <a:ext cx="33674021" cy="92600149"/>
            </a:xfrm>
            <a:custGeom>
              <a:avLst/>
              <a:gdLst/>
              <a:ahLst/>
              <a:cxnLst/>
              <a:rect l="0" t="0" r="0" b="0"/>
              <a:pathLst>
                <a:path w="649" h="627" extrusionOk="0">
                  <a:moveTo>
                    <a:pt x="0" y="627"/>
                  </a:moveTo>
                  <a:lnTo>
                    <a:pt x="10" y="542"/>
                  </a:lnTo>
                  <a:lnTo>
                    <a:pt x="37" y="541"/>
                  </a:lnTo>
                  <a:lnTo>
                    <a:pt x="64" y="538"/>
                  </a:lnTo>
                  <a:lnTo>
                    <a:pt x="91" y="534"/>
                  </a:lnTo>
                  <a:lnTo>
                    <a:pt x="117" y="529"/>
                  </a:lnTo>
                  <a:lnTo>
                    <a:pt x="143" y="522"/>
                  </a:lnTo>
                  <a:lnTo>
                    <a:pt x="169" y="515"/>
                  </a:lnTo>
                  <a:lnTo>
                    <a:pt x="194" y="506"/>
                  </a:lnTo>
                  <a:lnTo>
                    <a:pt x="219" y="496"/>
                  </a:lnTo>
                  <a:lnTo>
                    <a:pt x="243" y="485"/>
                  </a:lnTo>
                  <a:lnTo>
                    <a:pt x="268" y="472"/>
                  </a:lnTo>
                  <a:lnTo>
                    <a:pt x="291" y="458"/>
                  </a:lnTo>
                  <a:lnTo>
                    <a:pt x="313" y="444"/>
                  </a:lnTo>
                  <a:lnTo>
                    <a:pt x="335" y="428"/>
                  </a:lnTo>
                  <a:lnTo>
                    <a:pt x="357" y="412"/>
                  </a:lnTo>
                  <a:lnTo>
                    <a:pt x="377" y="394"/>
                  </a:lnTo>
                  <a:lnTo>
                    <a:pt x="397" y="374"/>
                  </a:lnTo>
                  <a:lnTo>
                    <a:pt x="415" y="356"/>
                  </a:lnTo>
                  <a:lnTo>
                    <a:pt x="433" y="337"/>
                  </a:lnTo>
                  <a:lnTo>
                    <a:pt x="449" y="317"/>
                  </a:lnTo>
                  <a:lnTo>
                    <a:pt x="464" y="296"/>
                  </a:lnTo>
                  <a:lnTo>
                    <a:pt x="478" y="275"/>
                  </a:lnTo>
                  <a:lnTo>
                    <a:pt x="491" y="253"/>
                  </a:lnTo>
                  <a:lnTo>
                    <a:pt x="503" y="231"/>
                  </a:lnTo>
                  <a:lnTo>
                    <a:pt x="514" y="208"/>
                  </a:lnTo>
                  <a:lnTo>
                    <a:pt x="524" y="185"/>
                  </a:lnTo>
                  <a:lnTo>
                    <a:pt x="533" y="162"/>
                  </a:lnTo>
                  <a:lnTo>
                    <a:pt x="541" y="138"/>
                  </a:lnTo>
                  <a:lnTo>
                    <a:pt x="548" y="113"/>
                  </a:lnTo>
                  <a:lnTo>
                    <a:pt x="553" y="88"/>
                  </a:lnTo>
                  <a:lnTo>
                    <a:pt x="558" y="63"/>
                  </a:lnTo>
                  <a:lnTo>
                    <a:pt x="562" y="37"/>
                  </a:lnTo>
                  <a:lnTo>
                    <a:pt x="564" y="12"/>
                  </a:lnTo>
                  <a:lnTo>
                    <a:pt x="649" y="0"/>
                  </a:lnTo>
                  <a:lnTo>
                    <a:pt x="643" y="64"/>
                  </a:lnTo>
                  <a:lnTo>
                    <a:pt x="631" y="126"/>
                  </a:lnTo>
                  <a:lnTo>
                    <a:pt x="613" y="186"/>
                  </a:lnTo>
                  <a:lnTo>
                    <a:pt x="589" y="244"/>
                  </a:lnTo>
                  <a:lnTo>
                    <a:pt x="561" y="298"/>
                  </a:lnTo>
                  <a:lnTo>
                    <a:pt x="529" y="350"/>
                  </a:lnTo>
                  <a:lnTo>
                    <a:pt x="491" y="398"/>
                  </a:lnTo>
                  <a:lnTo>
                    <a:pt x="449" y="442"/>
                  </a:lnTo>
                  <a:lnTo>
                    <a:pt x="403" y="483"/>
                  </a:lnTo>
                  <a:lnTo>
                    <a:pt x="355" y="519"/>
                  </a:lnTo>
                  <a:lnTo>
                    <a:pt x="302" y="550"/>
                  </a:lnTo>
                  <a:lnTo>
                    <a:pt x="246" y="577"/>
                  </a:lnTo>
                  <a:lnTo>
                    <a:pt x="188" y="598"/>
                  </a:lnTo>
                  <a:lnTo>
                    <a:pt x="127" y="613"/>
                  </a:lnTo>
                  <a:lnTo>
                    <a:pt x="64" y="623"/>
                  </a:lnTo>
                  <a:lnTo>
                    <a:pt x="0" y="627"/>
                  </a:lnTo>
                  <a:close/>
                </a:path>
              </a:pathLst>
            </a:custGeom>
            <a:solidFill>
              <a:srgbClr val="0099D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1898773859" y="1499875200"/>
              <a:ext cx="10500579" cy="30172648"/>
            </a:xfrm>
            <a:custGeom>
              <a:avLst/>
              <a:gdLst/>
              <a:ahLst/>
              <a:cxnLst/>
              <a:rect l="0" t="0" r="0" b="0"/>
              <a:pathLst>
                <a:path w="202" h="203" extrusionOk="0">
                  <a:moveTo>
                    <a:pt x="101" y="203"/>
                  </a:moveTo>
                  <a:lnTo>
                    <a:pt x="122" y="201"/>
                  </a:lnTo>
                  <a:lnTo>
                    <a:pt x="141" y="195"/>
                  </a:lnTo>
                  <a:lnTo>
                    <a:pt x="158" y="186"/>
                  </a:lnTo>
                  <a:lnTo>
                    <a:pt x="173" y="173"/>
                  </a:lnTo>
                  <a:lnTo>
                    <a:pt x="185" y="158"/>
                  </a:lnTo>
                  <a:lnTo>
                    <a:pt x="194" y="140"/>
                  </a:lnTo>
                  <a:lnTo>
                    <a:pt x="200" y="121"/>
                  </a:lnTo>
                  <a:lnTo>
                    <a:pt x="202" y="101"/>
                  </a:lnTo>
                  <a:lnTo>
                    <a:pt x="200" y="80"/>
                  </a:lnTo>
                  <a:lnTo>
                    <a:pt x="194" y="61"/>
                  </a:lnTo>
                  <a:lnTo>
                    <a:pt x="185" y="44"/>
                  </a:lnTo>
                  <a:lnTo>
                    <a:pt x="173" y="29"/>
                  </a:lnTo>
                  <a:lnTo>
                    <a:pt x="158" y="17"/>
                  </a:lnTo>
                  <a:lnTo>
                    <a:pt x="141" y="8"/>
                  </a:lnTo>
                  <a:lnTo>
                    <a:pt x="122" y="2"/>
                  </a:lnTo>
                  <a:lnTo>
                    <a:pt x="101" y="0"/>
                  </a:lnTo>
                  <a:lnTo>
                    <a:pt x="81" y="2"/>
                  </a:lnTo>
                  <a:lnTo>
                    <a:pt x="62" y="8"/>
                  </a:lnTo>
                  <a:lnTo>
                    <a:pt x="45" y="17"/>
                  </a:lnTo>
                  <a:lnTo>
                    <a:pt x="29" y="29"/>
                  </a:lnTo>
                  <a:lnTo>
                    <a:pt x="17" y="44"/>
                  </a:lnTo>
                  <a:lnTo>
                    <a:pt x="8" y="61"/>
                  </a:lnTo>
                  <a:lnTo>
                    <a:pt x="2" y="80"/>
                  </a:lnTo>
                  <a:lnTo>
                    <a:pt x="0" y="101"/>
                  </a:lnTo>
                  <a:lnTo>
                    <a:pt x="2" y="121"/>
                  </a:lnTo>
                  <a:lnTo>
                    <a:pt x="8" y="140"/>
                  </a:lnTo>
                  <a:lnTo>
                    <a:pt x="17" y="158"/>
                  </a:lnTo>
                  <a:lnTo>
                    <a:pt x="29" y="173"/>
                  </a:lnTo>
                  <a:lnTo>
                    <a:pt x="45" y="186"/>
                  </a:lnTo>
                  <a:lnTo>
                    <a:pt x="62" y="195"/>
                  </a:lnTo>
                  <a:lnTo>
                    <a:pt x="81" y="201"/>
                  </a:lnTo>
                  <a:lnTo>
                    <a:pt x="101" y="203"/>
                  </a:lnTo>
                  <a:close/>
                </a:path>
              </a:pathLst>
            </a:custGeom>
            <a:solidFill>
              <a:srgbClr val="0099D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1897687786" y="1350050805"/>
              <a:ext cx="12672861" cy="42658019"/>
            </a:xfrm>
            <a:custGeom>
              <a:avLst/>
              <a:gdLst/>
              <a:ahLst/>
              <a:cxnLst/>
              <a:rect l="0" t="0" r="0" b="0"/>
              <a:pathLst>
                <a:path w="243" h="289" extrusionOk="0">
                  <a:moveTo>
                    <a:pt x="0" y="30"/>
                  </a:moveTo>
                  <a:lnTo>
                    <a:pt x="1" y="23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6" y="1"/>
                  </a:lnTo>
                  <a:lnTo>
                    <a:pt x="43" y="4"/>
                  </a:lnTo>
                  <a:lnTo>
                    <a:pt x="50" y="8"/>
                  </a:lnTo>
                  <a:lnTo>
                    <a:pt x="56" y="13"/>
                  </a:lnTo>
                  <a:lnTo>
                    <a:pt x="182" y="182"/>
                  </a:lnTo>
                  <a:lnTo>
                    <a:pt x="183" y="182"/>
                  </a:lnTo>
                  <a:lnTo>
                    <a:pt x="183" y="30"/>
                  </a:lnTo>
                  <a:lnTo>
                    <a:pt x="185" y="17"/>
                  </a:lnTo>
                  <a:lnTo>
                    <a:pt x="192" y="8"/>
                  </a:lnTo>
                  <a:lnTo>
                    <a:pt x="201" y="2"/>
                  </a:lnTo>
                  <a:lnTo>
                    <a:pt x="212" y="0"/>
                  </a:lnTo>
                  <a:lnTo>
                    <a:pt x="218" y="1"/>
                  </a:lnTo>
                  <a:lnTo>
                    <a:pt x="224" y="2"/>
                  </a:lnTo>
                  <a:lnTo>
                    <a:pt x="230" y="4"/>
                  </a:lnTo>
                  <a:lnTo>
                    <a:pt x="234" y="8"/>
                  </a:lnTo>
                  <a:lnTo>
                    <a:pt x="238" y="12"/>
                  </a:lnTo>
                  <a:lnTo>
                    <a:pt x="241" y="17"/>
                  </a:lnTo>
                  <a:lnTo>
                    <a:pt x="242" y="23"/>
                  </a:lnTo>
                  <a:lnTo>
                    <a:pt x="243" y="30"/>
                  </a:lnTo>
                  <a:lnTo>
                    <a:pt x="243" y="258"/>
                  </a:lnTo>
                  <a:lnTo>
                    <a:pt x="242" y="265"/>
                  </a:lnTo>
                  <a:lnTo>
                    <a:pt x="241" y="271"/>
                  </a:lnTo>
                  <a:lnTo>
                    <a:pt x="238" y="277"/>
                  </a:lnTo>
                  <a:lnTo>
                    <a:pt x="234" y="281"/>
                  </a:lnTo>
                  <a:lnTo>
                    <a:pt x="230" y="284"/>
                  </a:lnTo>
                  <a:lnTo>
                    <a:pt x="224" y="287"/>
                  </a:lnTo>
                  <a:lnTo>
                    <a:pt x="218" y="288"/>
                  </a:lnTo>
                  <a:lnTo>
                    <a:pt x="212" y="289"/>
                  </a:lnTo>
                  <a:lnTo>
                    <a:pt x="206" y="288"/>
                  </a:lnTo>
                  <a:lnTo>
                    <a:pt x="199" y="285"/>
                  </a:lnTo>
                  <a:lnTo>
                    <a:pt x="193" y="281"/>
                  </a:lnTo>
                  <a:lnTo>
                    <a:pt x="188" y="276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258"/>
                  </a:lnTo>
                  <a:lnTo>
                    <a:pt x="60" y="265"/>
                  </a:lnTo>
                  <a:lnTo>
                    <a:pt x="59" y="271"/>
                  </a:lnTo>
                  <a:lnTo>
                    <a:pt x="56" y="277"/>
                  </a:lnTo>
                  <a:lnTo>
                    <a:pt x="51" y="281"/>
                  </a:lnTo>
                  <a:lnTo>
                    <a:pt x="47" y="284"/>
                  </a:lnTo>
                  <a:lnTo>
                    <a:pt x="42" y="287"/>
                  </a:lnTo>
                  <a:lnTo>
                    <a:pt x="36" y="288"/>
                  </a:lnTo>
                  <a:lnTo>
                    <a:pt x="30" y="289"/>
                  </a:lnTo>
                  <a:lnTo>
                    <a:pt x="24" y="288"/>
                  </a:lnTo>
                  <a:lnTo>
                    <a:pt x="18" y="287"/>
                  </a:lnTo>
                  <a:lnTo>
                    <a:pt x="13" y="284"/>
                  </a:lnTo>
                  <a:lnTo>
                    <a:pt x="9" y="281"/>
                  </a:lnTo>
                  <a:lnTo>
                    <a:pt x="5" y="277"/>
                  </a:lnTo>
                  <a:lnTo>
                    <a:pt x="2" y="271"/>
                  </a:lnTo>
                  <a:lnTo>
                    <a:pt x="1" y="265"/>
                  </a:lnTo>
                  <a:lnTo>
                    <a:pt x="0" y="25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9" name="Shape 119"/>
          <p:cNvCxnSpPr/>
          <p:nvPr/>
        </p:nvCxnSpPr>
        <p:spPr>
          <a:xfrm flipH="1" flipV="1">
            <a:off x="571274" y="2540425"/>
            <a:ext cx="476608" cy="582797"/>
          </a:xfrm>
          <a:prstGeom prst="straightConnector1">
            <a:avLst/>
          </a:prstGeom>
          <a:noFill/>
          <a:ln w="38100" cap="rnd">
            <a:solidFill>
              <a:srgbClr val="0000FF"/>
            </a:solidFill>
            <a:prstDash val="solid"/>
            <a:miter/>
            <a:headEnd type="triangle" w="med" len="med"/>
            <a:tailEnd type="none" w="med" len="med"/>
          </a:ln>
        </p:spPr>
      </p:cxnSp>
      <p:sp>
        <p:nvSpPr>
          <p:cNvPr id="120" name="Shape 120"/>
          <p:cNvSpPr txBox="1"/>
          <p:nvPr/>
        </p:nvSpPr>
        <p:spPr>
          <a:xfrm>
            <a:off x="13451" y="1328599"/>
            <a:ext cx="1215725" cy="34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1800" b="1" i="0" u="none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Radiator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6232626" y="3086524"/>
            <a:ext cx="175400" cy="120975"/>
          </a:xfrm>
          <a:prstGeom prst="rect">
            <a:avLst/>
          </a:prstGeom>
          <a:solidFill>
            <a:srgbClr val="FF0000"/>
          </a:solidFill>
          <a:ln w="9525" cap="rnd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Shape 122"/>
          <p:cNvCxnSpPr/>
          <p:nvPr/>
        </p:nvCxnSpPr>
        <p:spPr>
          <a:xfrm>
            <a:off x="6200901" y="2523224"/>
            <a:ext cx="107375" cy="530750"/>
          </a:xfrm>
          <a:prstGeom prst="straightConnector1">
            <a:avLst/>
          </a:prstGeom>
          <a:noFill/>
          <a:ln w="34925" cap="rnd">
            <a:solidFill>
              <a:srgbClr val="FF0000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123" name="Shape 123"/>
          <p:cNvSpPr txBox="1"/>
          <p:nvPr/>
        </p:nvSpPr>
        <p:spPr>
          <a:xfrm>
            <a:off x="5157149" y="1988549"/>
            <a:ext cx="1613400" cy="55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16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Pair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16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Spectrometer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461251" y="1685600"/>
            <a:ext cx="1215600" cy="349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18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Tagger</a:t>
            </a:r>
          </a:p>
        </p:txBody>
      </p:sp>
      <p:cxnSp>
        <p:nvCxnSpPr>
          <p:cNvPr id="125" name="Shape 125"/>
          <p:cNvCxnSpPr/>
          <p:nvPr/>
        </p:nvCxnSpPr>
        <p:spPr>
          <a:xfrm rot="10800000" flipH="1">
            <a:off x="1578551" y="2086099"/>
            <a:ext cx="240600" cy="1002300"/>
          </a:xfrm>
          <a:prstGeom prst="straightConnector1">
            <a:avLst/>
          </a:prstGeom>
          <a:noFill/>
          <a:ln w="38100" cap="rnd">
            <a:solidFill>
              <a:srgbClr val="0000FF"/>
            </a:solidFill>
            <a:prstDash val="solid"/>
            <a:miter/>
            <a:headEnd type="triangle" w="med" len="med"/>
            <a:tailEnd type="none" w="med" len="med"/>
          </a:ln>
        </p:spPr>
      </p:cxnSp>
      <p:sp>
        <p:nvSpPr>
          <p:cNvPr id="126" name="Shape 126"/>
          <p:cNvSpPr/>
          <p:nvPr/>
        </p:nvSpPr>
        <p:spPr>
          <a:xfrm rot="415120">
            <a:off x="1271956" y="3123777"/>
            <a:ext cx="485636" cy="90645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27" name="Shape 127"/>
          <p:cNvCxnSpPr/>
          <p:nvPr/>
        </p:nvCxnSpPr>
        <p:spPr>
          <a:xfrm>
            <a:off x="1204925" y="3067025"/>
            <a:ext cx="561899" cy="66599"/>
          </a:xfrm>
          <a:prstGeom prst="straightConnector1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1667175"/>
            <a:ext cx="895350" cy="873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Shape 129"/>
          <p:cNvCxnSpPr/>
          <p:nvPr/>
        </p:nvCxnSpPr>
        <p:spPr>
          <a:xfrm rot="10800000" flipH="1">
            <a:off x="76200" y="3152700"/>
            <a:ext cx="933300" cy="9599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0" name="Shape 130"/>
          <p:cNvSpPr txBox="1"/>
          <p:nvPr/>
        </p:nvSpPr>
        <p:spPr>
          <a:xfrm>
            <a:off x="0" y="3609975"/>
            <a:ext cx="1762200" cy="6095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12 GeV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electron beam</a:t>
            </a:r>
          </a:p>
        </p:txBody>
      </p:sp>
      <p:cxnSp>
        <p:nvCxnSpPr>
          <p:cNvPr id="131" name="Shape 131"/>
          <p:cNvCxnSpPr/>
          <p:nvPr/>
        </p:nvCxnSpPr>
        <p:spPr>
          <a:xfrm rot="10800000" flipH="1">
            <a:off x="409575" y="3181274"/>
            <a:ext cx="161699" cy="504900"/>
          </a:xfrm>
          <a:prstGeom prst="straightConnector1">
            <a:avLst/>
          </a:prstGeom>
          <a:noFill/>
          <a:ln w="38100" cap="rnd">
            <a:solidFill>
              <a:srgbClr val="0000FF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32" name="Shape 132"/>
          <p:cNvSpPr txBox="1"/>
          <p:nvPr/>
        </p:nvSpPr>
        <p:spPr>
          <a:xfrm>
            <a:off x="75225" y="4327025"/>
            <a:ext cx="8817599" cy="20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8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Crystalline radiator =&gt; electrons “bremsstrahlung” from entire planes of atoms at a time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discrete peaks in energy spectrum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photons are polarized within the peaks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Diamond is the unique choice for crystal radiator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low atomic number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dense atomic packing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high thermal conductivity</a:t>
            </a: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radiation hard, mechanically robust, large-area monocrystals, ...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76200" y="400050"/>
            <a:ext cx="7658100" cy="77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Coherent bremsstrahlung beam properties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401850" y="5080100"/>
            <a:ext cx="4057499" cy="92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Bremsstrahlung spectrum with (bl</a:t>
            </a: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ack) 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without (red) an oriented diamond crystal radiator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l="3232" b="3540"/>
          <a:stretch/>
        </p:blipFill>
        <p:spPr>
          <a:xfrm>
            <a:off x="152400" y="1054100"/>
            <a:ext cx="4556400" cy="40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 t="7928" r="11103" b="4758"/>
          <a:stretch/>
        </p:blipFill>
        <p:spPr>
          <a:xfrm>
            <a:off x="4629300" y="1066800"/>
            <a:ext cx="4057499" cy="398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4897650" y="5080100"/>
            <a:ext cx="4057499" cy="92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Same spectrum, after cleanup using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small-angle collimation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124125" y="6454600"/>
            <a:ext cx="8015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2014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		      3 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0075" y="5937225"/>
            <a:ext cx="880573" cy="880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466725" y="400050"/>
            <a:ext cx="7267499" cy="77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Diamond radiator requirements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24125" y="6454600"/>
            <a:ext cx="709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2014		      4 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2450" y="5889599"/>
            <a:ext cx="928199" cy="928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Shape 152"/>
          <p:cNvGrpSpPr/>
          <p:nvPr/>
        </p:nvGrpSpPr>
        <p:grpSpPr>
          <a:xfrm>
            <a:off x="2929629" y="2484805"/>
            <a:ext cx="430224" cy="408594"/>
            <a:chOff x="1535" y="1392"/>
            <a:chExt cx="339" cy="322"/>
          </a:xfrm>
        </p:grpSpPr>
        <p:sp>
          <p:nvSpPr>
            <p:cNvPr id="153" name="Shape 153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58" name="Shape 158"/>
          <p:cNvGrpSpPr/>
          <p:nvPr/>
        </p:nvGrpSpPr>
        <p:grpSpPr>
          <a:xfrm>
            <a:off x="3234213" y="2484805"/>
            <a:ext cx="430224" cy="408594"/>
            <a:chOff x="1535" y="1392"/>
            <a:chExt cx="339" cy="322"/>
          </a:xfrm>
        </p:grpSpPr>
        <p:sp>
          <p:nvSpPr>
            <p:cNvPr id="159" name="Shape 159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64" name="Shape 164"/>
          <p:cNvGrpSpPr/>
          <p:nvPr/>
        </p:nvGrpSpPr>
        <p:grpSpPr>
          <a:xfrm>
            <a:off x="2929629" y="3093890"/>
            <a:ext cx="430224" cy="408594"/>
            <a:chOff x="1535" y="1392"/>
            <a:chExt cx="339" cy="322"/>
          </a:xfrm>
        </p:grpSpPr>
        <p:sp>
          <p:nvSpPr>
            <p:cNvPr id="165" name="Shape 165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0" name="Shape 170"/>
          <p:cNvGrpSpPr/>
          <p:nvPr/>
        </p:nvGrpSpPr>
        <p:grpSpPr>
          <a:xfrm>
            <a:off x="3234213" y="2789348"/>
            <a:ext cx="430224" cy="408594"/>
            <a:chOff x="1535" y="1392"/>
            <a:chExt cx="339" cy="322"/>
          </a:xfrm>
        </p:grpSpPr>
        <p:sp>
          <p:nvSpPr>
            <p:cNvPr id="171" name="Shape 171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6" name="Shape 176"/>
          <p:cNvGrpSpPr/>
          <p:nvPr/>
        </p:nvGrpSpPr>
        <p:grpSpPr>
          <a:xfrm>
            <a:off x="2929629" y="2789348"/>
            <a:ext cx="430224" cy="408594"/>
            <a:chOff x="1535" y="1392"/>
            <a:chExt cx="339" cy="322"/>
          </a:xfrm>
        </p:grpSpPr>
        <p:sp>
          <p:nvSpPr>
            <p:cNvPr id="177" name="Shape 177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2" name="Shape 182"/>
          <p:cNvGrpSpPr/>
          <p:nvPr/>
        </p:nvGrpSpPr>
        <p:grpSpPr>
          <a:xfrm>
            <a:off x="3234213" y="3093890"/>
            <a:ext cx="430224" cy="408594"/>
            <a:chOff x="1535" y="1392"/>
            <a:chExt cx="339" cy="322"/>
          </a:xfrm>
        </p:grpSpPr>
        <p:sp>
          <p:nvSpPr>
            <p:cNvPr id="183" name="Shape 183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8" name="Shape 188"/>
          <p:cNvGrpSpPr/>
          <p:nvPr/>
        </p:nvGrpSpPr>
        <p:grpSpPr>
          <a:xfrm>
            <a:off x="3538796" y="2484805"/>
            <a:ext cx="430224" cy="408594"/>
            <a:chOff x="1535" y="1392"/>
            <a:chExt cx="339" cy="322"/>
          </a:xfrm>
        </p:grpSpPr>
        <p:sp>
          <p:nvSpPr>
            <p:cNvPr id="189" name="Shape 189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4" name="Shape 194"/>
          <p:cNvGrpSpPr/>
          <p:nvPr/>
        </p:nvGrpSpPr>
        <p:grpSpPr>
          <a:xfrm>
            <a:off x="3843380" y="2484805"/>
            <a:ext cx="430224" cy="408594"/>
            <a:chOff x="1535" y="1392"/>
            <a:chExt cx="339" cy="322"/>
          </a:xfrm>
        </p:grpSpPr>
        <p:sp>
          <p:nvSpPr>
            <p:cNvPr id="195" name="Shape 195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00" name="Shape 200"/>
          <p:cNvGrpSpPr/>
          <p:nvPr/>
        </p:nvGrpSpPr>
        <p:grpSpPr>
          <a:xfrm>
            <a:off x="3538796" y="3093890"/>
            <a:ext cx="430224" cy="408594"/>
            <a:chOff x="1535" y="1392"/>
            <a:chExt cx="339" cy="322"/>
          </a:xfrm>
        </p:grpSpPr>
        <p:sp>
          <p:nvSpPr>
            <p:cNvPr id="201" name="Shape 201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06" name="Shape 206"/>
          <p:cNvGrpSpPr/>
          <p:nvPr/>
        </p:nvGrpSpPr>
        <p:grpSpPr>
          <a:xfrm>
            <a:off x="3843380" y="2789348"/>
            <a:ext cx="430224" cy="408594"/>
            <a:chOff x="1535" y="1392"/>
            <a:chExt cx="339" cy="322"/>
          </a:xfrm>
        </p:grpSpPr>
        <p:sp>
          <p:nvSpPr>
            <p:cNvPr id="207" name="Shape 207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12" name="Shape 212"/>
          <p:cNvGrpSpPr/>
          <p:nvPr/>
        </p:nvGrpSpPr>
        <p:grpSpPr>
          <a:xfrm>
            <a:off x="3538796" y="2789348"/>
            <a:ext cx="430224" cy="408594"/>
            <a:chOff x="1535" y="1392"/>
            <a:chExt cx="339" cy="322"/>
          </a:xfrm>
        </p:grpSpPr>
        <p:sp>
          <p:nvSpPr>
            <p:cNvPr id="213" name="Shape 213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18" name="Shape 218"/>
          <p:cNvGrpSpPr/>
          <p:nvPr/>
        </p:nvGrpSpPr>
        <p:grpSpPr>
          <a:xfrm>
            <a:off x="3843380" y="3093890"/>
            <a:ext cx="430224" cy="408594"/>
            <a:chOff x="1535" y="1392"/>
            <a:chExt cx="339" cy="322"/>
          </a:xfrm>
        </p:grpSpPr>
        <p:sp>
          <p:nvSpPr>
            <p:cNvPr id="219" name="Shape 219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4" name="Shape 224"/>
          <p:cNvGrpSpPr/>
          <p:nvPr/>
        </p:nvGrpSpPr>
        <p:grpSpPr>
          <a:xfrm rot="454346">
            <a:off x="4205841" y="2487549"/>
            <a:ext cx="430233" cy="408605"/>
            <a:chOff x="1535" y="1392"/>
            <a:chExt cx="339" cy="322"/>
          </a:xfrm>
        </p:grpSpPr>
        <p:sp>
          <p:nvSpPr>
            <p:cNvPr id="225" name="Shape 225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0" name="Shape 230"/>
          <p:cNvGrpSpPr/>
          <p:nvPr/>
        </p:nvGrpSpPr>
        <p:grpSpPr>
          <a:xfrm rot="454346">
            <a:off x="4510424" y="2548457"/>
            <a:ext cx="430233" cy="408605"/>
            <a:chOff x="1535" y="1392"/>
            <a:chExt cx="339" cy="322"/>
          </a:xfrm>
        </p:grpSpPr>
        <p:sp>
          <p:nvSpPr>
            <p:cNvPr id="231" name="Shape 231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6" name="Shape 236"/>
          <p:cNvGrpSpPr/>
          <p:nvPr/>
        </p:nvGrpSpPr>
        <p:grpSpPr>
          <a:xfrm rot="454346">
            <a:off x="4144924" y="2792091"/>
            <a:ext cx="430233" cy="408605"/>
            <a:chOff x="1535" y="1392"/>
            <a:chExt cx="339" cy="322"/>
          </a:xfrm>
        </p:grpSpPr>
        <p:sp>
          <p:nvSpPr>
            <p:cNvPr id="237" name="Shape 237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2" name="Shape 242"/>
          <p:cNvGrpSpPr/>
          <p:nvPr/>
        </p:nvGrpSpPr>
        <p:grpSpPr>
          <a:xfrm rot="454346">
            <a:off x="4815008" y="2609366"/>
            <a:ext cx="430233" cy="408605"/>
            <a:chOff x="1535" y="1392"/>
            <a:chExt cx="339" cy="322"/>
          </a:xfrm>
        </p:grpSpPr>
        <p:sp>
          <p:nvSpPr>
            <p:cNvPr id="243" name="Shape 243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8" name="Shape 248"/>
          <p:cNvGrpSpPr/>
          <p:nvPr/>
        </p:nvGrpSpPr>
        <p:grpSpPr>
          <a:xfrm rot="454346">
            <a:off x="4449508" y="2853000"/>
            <a:ext cx="430233" cy="408605"/>
            <a:chOff x="1535" y="1392"/>
            <a:chExt cx="339" cy="322"/>
          </a:xfrm>
        </p:grpSpPr>
        <p:sp>
          <p:nvSpPr>
            <p:cNvPr id="249" name="Shape 249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4" name="Shape 254"/>
          <p:cNvGrpSpPr/>
          <p:nvPr/>
        </p:nvGrpSpPr>
        <p:grpSpPr>
          <a:xfrm rot="454346">
            <a:off x="4754091" y="2913908"/>
            <a:ext cx="430233" cy="408605"/>
            <a:chOff x="1535" y="1392"/>
            <a:chExt cx="339" cy="322"/>
          </a:xfrm>
        </p:grpSpPr>
        <p:sp>
          <p:nvSpPr>
            <p:cNvPr id="255" name="Shape 255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0" name="Shape 260"/>
          <p:cNvGrpSpPr/>
          <p:nvPr/>
        </p:nvGrpSpPr>
        <p:grpSpPr>
          <a:xfrm rot="454346">
            <a:off x="4388591" y="3157542"/>
            <a:ext cx="430233" cy="408605"/>
            <a:chOff x="1535" y="1392"/>
            <a:chExt cx="339" cy="322"/>
          </a:xfrm>
        </p:grpSpPr>
        <p:sp>
          <p:nvSpPr>
            <p:cNvPr id="261" name="Shape 261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6" name="Shape 266"/>
          <p:cNvGrpSpPr/>
          <p:nvPr/>
        </p:nvGrpSpPr>
        <p:grpSpPr>
          <a:xfrm rot="454346">
            <a:off x="4693174" y="3218451"/>
            <a:ext cx="430233" cy="408605"/>
            <a:chOff x="1535" y="1392"/>
            <a:chExt cx="339" cy="322"/>
          </a:xfrm>
        </p:grpSpPr>
        <p:sp>
          <p:nvSpPr>
            <p:cNvPr id="267" name="Shape 267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72" name="Shape 272"/>
          <p:cNvGrpSpPr/>
          <p:nvPr/>
        </p:nvGrpSpPr>
        <p:grpSpPr>
          <a:xfrm rot="454346">
            <a:off x="4327674" y="3462085"/>
            <a:ext cx="430233" cy="408605"/>
            <a:chOff x="1535" y="1392"/>
            <a:chExt cx="339" cy="322"/>
          </a:xfrm>
        </p:grpSpPr>
        <p:sp>
          <p:nvSpPr>
            <p:cNvPr id="273" name="Shape 273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78" name="Shape 278"/>
          <p:cNvGrpSpPr/>
          <p:nvPr/>
        </p:nvGrpSpPr>
        <p:grpSpPr>
          <a:xfrm rot="454346">
            <a:off x="4632258" y="3522994"/>
            <a:ext cx="430233" cy="408605"/>
            <a:chOff x="1535" y="1392"/>
            <a:chExt cx="339" cy="322"/>
          </a:xfrm>
        </p:grpSpPr>
        <p:sp>
          <p:nvSpPr>
            <p:cNvPr id="279" name="Shape 279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4" name="Shape 284"/>
          <p:cNvGrpSpPr/>
          <p:nvPr/>
        </p:nvGrpSpPr>
        <p:grpSpPr>
          <a:xfrm rot="454346">
            <a:off x="4936841" y="3583902"/>
            <a:ext cx="430233" cy="408605"/>
            <a:chOff x="1535" y="1392"/>
            <a:chExt cx="339" cy="322"/>
          </a:xfrm>
        </p:grpSpPr>
        <p:sp>
          <p:nvSpPr>
            <p:cNvPr id="285" name="Shape 285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90" name="Shape 290"/>
          <p:cNvGrpSpPr/>
          <p:nvPr/>
        </p:nvGrpSpPr>
        <p:grpSpPr>
          <a:xfrm rot="454346">
            <a:off x="4571341" y="3827533"/>
            <a:ext cx="430233" cy="408605"/>
            <a:chOff x="1535" y="1392"/>
            <a:chExt cx="339" cy="322"/>
          </a:xfrm>
        </p:grpSpPr>
        <p:sp>
          <p:nvSpPr>
            <p:cNvPr id="291" name="Shape 291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96" name="Shape 296"/>
          <p:cNvGrpSpPr/>
          <p:nvPr/>
        </p:nvGrpSpPr>
        <p:grpSpPr>
          <a:xfrm rot="454346">
            <a:off x="4875925" y="3888442"/>
            <a:ext cx="430233" cy="408605"/>
            <a:chOff x="1535" y="1392"/>
            <a:chExt cx="339" cy="322"/>
          </a:xfrm>
        </p:grpSpPr>
        <p:sp>
          <p:nvSpPr>
            <p:cNvPr id="297" name="Shape 297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2" name="Shape 302"/>
          <p:cNvGrpSpPr/>
          <p:nvPr/>
        </p:nvGrpSpPr>
        <p:grpSpPr>
          <a:xfrm rot="454346">
            <a:off x="4510424" y="4132076"/>
            <a:ext cx="430233" cy="408605"/>
            <a:chOff x="1535" y="1392"/>
            <a:chExt cx="339" cy="322"/>
          </a:xfrm>
        </p:grpSpPr>
        <p:sp>
          <p:nvSpPr>
            <p:cNvPr id="303" name="Shape 303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8" name="Shape 308"/>
          <p:cNvGrpSpPr/>
          <p:nvPr/>
        </p:nvGrpSpPr>
        <p:grpSpPr>
          <a:xfrm rot="454346">
            <a:off x="4266758" y="3766628"/>
            <a:ext cx="430233" cy="408605"/>
            <a:chOff x="1535" y="1392"/>
            <a:chExt cx="339" cy="322"/>
          </a:xfrm>
        </p:grpSpPr>
        <p:sp>
          <p:nvSpPr>
            <p:cNvPr id="309" name="Shape 309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4" name="Shape 314"/>
          <p:cNvGrpSpPr/>
          <p:nvPr/>
        </p:nvGrpSpPr>
        <p:grpSpPr>
          <a:xfrm>
            <a:off x="2929629" y="3398433"/>
            <a:ext cx="430224" cy="408594"/>
            <a:chOff x="1535" y="1392"/>
            <a:chExt cx="339" cy="322"/>
          </a:xfrm>
        </p:grpSpPr>
        <p:sp>
          <p:nvSpPr>
            <p:cNvPr id="315" name="Shape 315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20" name="Shape 320"/>
          <p:cNvGrpSpPr/>
          <p:nvPr/>
        </p:nvGrpSpPr>
        <p:grpSpPr>
          <a:xfrm>
            <a:off x="3234213" y="3398433"/>
            <a:ext cx="430224" cy="408594"/>
            <a:chOff x="1535" y="1392"/>
            <a:chExt cx="339" cy="322"/>
          </a:xfrm>
        </p:grpSpPr>
        <p:sp>
          <p:nvSpPr>
            <p:cNvPr id="321" name="Shape 321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26" name="Shape 326"/>
          <p:cNvGrpSpPr/>
          <p:nvPr/>
        </p:nvGrpSpPr>
        <p:grpSpPr>
          <a:xfrm>
            <a:off x="2929629" y="4007519"/>
            <a:ext cx="430224" cy="408594"/>
            <a:chOff x="1535" y="1392"/>
            <a:chExt cx="339" cy="322"/>
          </a:xfrm>
        </p:grpSpPr>
        <p:sp>
          <p:nvSpPr>
            <p:cNvPr id="327" name="Shape 327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32" name="Shape 332"/>
          <p:cNvGrpSpPr/>
          <p:nvPr/>
        </p:nvGrpSpPr>
        <p:grpSpPr>
          <a:xfrm>
            <a:off x="3234213" y="3702976"/>
            <a:ext cx="430224" cy="408594"/>
            <a:chOff x="1535" y="1392"/>
            <a:chExt cx="339" cy="322"/>
          </a:xfrm>
        </p:grpSpPr>
        <p:sp>
          <p:nvSpPr>
            <p:cNvPr id="333" name="Shape 333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38" name="Shape 338"/>
          <p:cNvGrpSpPr/>
          <p:nvPr/>
        </p:nvGrpSpPr>
        <p:grpSpPr>
          <a:xfrm>
            <a:off x="2929629" y="3702976"/>
            <a:ext cx="430224" cy="408594"/>
            <a:chOff x="1535" y="1392"/>
            <a:chExt cx="339" cy="322"/>
          </a:xfrm>
        </p:grpSpPr>
        <p:sp>
          <p:nvSpPr>
            <p:cNvPr id="339" name="Shape 339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4" name="Shape 344"/>
          <p:cNvGrpSpPr/>
          <p:nvPr/>
        </p:nvGrpSpPr>
        <p:grpSpPr>
          <a:xfrm>
            <a:off x="3234213" y="4007519"/>
            <a:ext cx="430224" cy="408594"/>
            <a:chOff x="1535" y="1392"/>
            <a:chExt cx="339" cy="322"/>
          </a:xfrm>
        </p:grpSpPr>
        <p:sp>
          <p:nvSpPr>
            <p:cNvPr id="345" name="Shape 345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0" name="Shape 350"/>
          <p:cNvGrpSpPr/>
          <p:nvPr/>
        </p:nvGrpSpPr>
        <p:grpSpPr>
          <a:xfrm>
            <a:off x="3538796" y="3398433"/>
            <a:ext cx="430224" cy="408594"/>
            <a:chOff x="1535" y="1392"/>
            <a:chExt cx="339" cy="322"/>
          </a:xfrm>
        </p:grpSpPr>
        <p:sp>
          <p:nvSpPr>
            <p:cNvPr id="351" name="Shape 351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6" name="Shape 356"/>
          <p:cNvGrpSpPr/>
          <p:nvPr/>
        </p:nvGrpSpPr>
        <p:grpSpPr>
          <a:xfrm>
            <a:off x="3843380" y="3398433"/>
            <a:ext cx="430224" cy="408594"/>
            <a:chOff x="1535" y="1392"/>
            <a:chExt cx="339" cy="322"/>
          </a:xfrm>
        </p:grpSpPr>
        <p:sp>
          <p:nvSpPr>
            <p:cNvPr id="357" name="Shape 357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2" name="Shape 362"/>
          <p:cNvGrpSpPr/>
          <p:nvPr/>
        </p:nvGrpSpPr>
        <p:grpSpPr>
          <a:xfrm>
            <a:off x="3538796" y="4007519"/>
            <a:ext cx="430224" cy="408594"/>
            <a:chOff x="1535" y="1392"/>
            <a:chExt cx="339" cy="322"/>
          </a:xfrm>
        </p:grpSpPr>
        <p:sp>
          <p:nvSpPr>
            <p:cNvPr id="363" name="Shape 363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8" name="Shape 368"/>
          <p:cNvGrpSpPr/>
          <p:nvPr/>
        </p:nvGrpSpPr>
        <p:grpSpPr>
          <a:xfrm>
            <a:off x="3843380" y="3702976"/>
            <a:ext cx="430224" cy="408594"/>
            <a:chOff x="1535" y="1392"/>
            <a:chExt cx="339" cy="322"/>
          </a:xfrm>
        </p:grpSpPr>
        <p:sp>
          <p:nvSpPr>
            <p:cNvPr id="369" name="Shape 369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4" name="Shape 374"/>
          <p:cNvGrpSpPr/>
          <p:nvPr/>
        </p:nvGrpSpPr>
        <p:grpSpPr>
          <a:xfrm>
            <a:off x="3538796" y="3702976"/>
            <a:ext cx="430224" cy="408594"/>
            <a:chOff x="1535" y="1392"/>
            <a:chExt cx="339" cy="322"/>
          </a:xfrm>
        </p:grpSpPr>
        <p:sp>
          <p:nvSpPr>
            <p:cNvPr id="375" name="Shape 375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80" name="Shape 380"/>
          <p:cNvGrpSpPr/>
          <p:nvPr/>
        </p:nvGrpSpPr>
        <p:grpSpPr>
          <a:xfrm>
            <a:off x="3843380" y="4007519"/>
            <a:ext cx="430224" cy="408594"/>
            <a:chOff x="1535" y="1392"/>
            <a:chExt cx="339" cy="322"/>
          </a:xfrm>
        </p:grpSpPr>
        <p:sp>
          <p:nvSpPr>
            <p:cNvPr id="381" name="Shape 381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86" name="Shape 386"/>
          <p:cNvGrpSpPr/>
          <p:nvPr/>
        </p:nvGrpSpPr>
        <p:grpSpPr>
          <a:xfrm rot="454346">
            <a:off x="4815008" y="4192988"/>
            <a:ext cx="430233" cy="408605"/>
            <a:chOff x="1535" y="1392"/>
            <a:chExt cx="339" cy="322"/>
          </a:xfrm>
        </p:grpSpPr>
        <p:sp>
          <p:nvSpPr>
            <p:cNvPr id="387" name="Shape 387"/>
            <p:cNvSpPr/>
            <p:nvPr/>
          </p:nvSpPr>
          <p:spPr>
            <a:xfrm>
              <a:off x="1575" y="1414"/>
              <a:ext cx="299" cy="299"/>
            </a:xfrm>
            <a:prstGeom prst="rect">
              <a:avLst/>
            </a:prstGeom>
            <a:solidFill>
              <a:srgbClr val="CCCCE6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1535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1535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1793" y="1631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1793" y="1392"/>
              <a:ext cx="0" cy="0"/>
            </a:xfrm>
            <a:prstGeom prst="ellipse">
              <a:avLst/>
            </a:prstGeom>
            <a:solidFill>
              <a:srgbClr val="9999FF"/>
            </a:solidFill>
            <a:ln w="9525" cap="flat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92" name="Shape 392"/>
          <p:cNvGrpSpPr/>
          <p:nvPr/>
        </p:nvGrpSpPr>
        <p:grpSpPr>
          <a:xfrm rot="-575350">
            <a:off x="5308654" y="2480563"/>
            <a:ext cx="1343936" cy="1931268"/>
            <a:chOff x="4175" y="2063"/>
            <a:chExt cx="1058" cy="1521"/>
          </a:xfrm>
        </p:grpSpPr>
        <p:grpSp>
          <p:nvGrpSpPr>
            <p:cNvPr id="393" name="Shape 393"/>
            <p:cNvGrpSpPr/>
            <p:nvPr/>
          </p:nvGrpSpPr>
          <p:grpSpPr>
            <a:xfrm>
              <a:off x="4175" y="2063"/>
              <a:ext cx="339" cy="322"/>
              <a:chOff x="1535" y="1392"/>
              <a:chExt cx="339" cy="322"/>
            </a:xfrm>
          </p:grpSpPr>
          <p:sp>
            <p:nvSpPr>
              <p:cNvPr id="394" name="Shape 394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5" name="Shape 395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6" name="Shape 396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7" name="Shape 397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8" name="Shape 398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99" name="Shape 399"/>
            <p:cNvGrpSpPr/>
            <p:nvPr/>
          </p:nvGrpSpPr>
          <p:grpSpPr>
            <a:xfrm>
              <a:off x="4415" y="2063"/>
              <a:ext cx="339" cy="322"/>
              <a:chOff x="1535" y="1392"/>
              <a:chExt cx="339" cy="322"/>
            </a:xfrm>
          </p:grpSpPr>
          <p:sp>
            <p:nvSpPr>
              <p:cNvPr id="400" name="Shape 400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01" name="Shape 401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02" name="Shape 402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03" name="Shape 403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04" name="Shape 404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05" name="Shape 405"/>
            <p:cNvGrpSpPr/>
            <p:nvPr/>
          </p:nvGrpSpPr>
          <p:grpSpPr>
            <a:xfrm>
              <a:off x="4175" y="2544"/>
              <a:ext cx="339" cy="322"/>
              <a:chOff x="1535" y="1392"/>
              <a:chExt cx="339" cy="322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07" name="Shape 407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08" name="Shape 408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09" name="Shape 409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0" name="Shape 410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11" name="Shape 411"/>
            <p:cNvGrpSpPr/>
            <p:nvPr/>
          </p:nvGrpSpPr>
          <p:grpSpPr>
            <a:xfrm>
              <a:off x="4415" y="2303"/>
              <a:ext cx="339" cy="322"/>
              <a:chOff x="1535" y="1392"/>
              <a:chExt cx="339" cy="322"/>
            </a:xfrm>
          </p:grpSpPr>
          <p:sp>
            <p:nvSpPr>
              <p:cNvPr id="412" name="Shape 412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3" name="Shape 413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4" name="Shape 414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5" name="Shape 415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6" name="Shape 416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17" name="Shape 417"/>
            <p:cNvGrpSpPr/>
            <p:nvPr/>
          </p:nvGrpSpPr>
          <p:grpSpPr>
            <a:xfrm>
              <a:off x="4175" y="2303"/>
              <a:ext cx="339" cy="322"/>
              <a:chOff x="1535" y="1392"/>
              <a:chExt cx="339" cy="322"/>
            </a:xfrm>
          </p:grpSpPr>
          <p:sp>
            <p:nvSpPr>
              <p:cNvPr id="418" name="Shape 418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9" name="Shape 419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0" name="Shape 420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1" name="Shape 421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2" name="Shape 422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23" name="Shape 423"/>
            <p:cNvGrpSpPr/>
            <p:nvPr/>
          </p:nvGrpSpPr>
          <p:grpSpPr>
            <a:xfrm>
              <a:off x="4415" y="2544"/>
              <a:ext cx="339" cy="322"/>
              <a:chOff x="1535" y="1392"/>
              <a:chExt cx="339" cy="322"/>
            </a:xfrm>
          </p:grpSpPr>
          <p:sp>
            <p:nvSpPr>
              <p:cNvPr id="424" name="Shape 424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5" name="Shape 425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6" name="Shape 426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7" name="Shape 427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8" name="Shape 428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29" name="Shape 429"/>
            <p:cNvGrpSpPr/>
            <p:nvPr/>
          </p:nvGrpSpPr>
          <p:grpSpPr>
            <a:xfrm>
              <a:off x="4656" y="2063"/>
              <a:ext cx="339" cy="322"/>
              <a:chOff x="1535" y="1392"/>
              <a:chExt cx="339" cy="322"/>
            </a:xfrm>
          </p:grpSpPr>
          <p:sp>
            <p:nvSpPr>
              <p:cNvPr id="430" name="Shape 430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1" name="Shape 431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2" name="Shape 432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3" name="Shape 433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4" name="Shape 434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35" name="Shape 435"/>
            <p:cNvGrpSpPr/>
            <p:nvPr/>
          </p:nvGrpSpPr>
          <p:grpSpPr>
            <a:xfrm>
              <a:off x="4895" y="2063"/>
              <a:ext cx="339" cy="322"/>
              <a:chOff x="1535" y="1392"/>
              <a:chExt cx="339" cy="322"/>
            </a:xfrm>
          </p:grpSpPr>
          <p:sp>
            <p:nvSpPr>
              <p:cNvPr id="436" name="Shape 436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7" name="Shape 437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8" name="Shape 438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9" name="Shape 439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0" name="Shape 440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41" name="Shape 441"/>
            <p:cNvGrpSpPr/>
            <p:nvPr/>
          </p:nvGrpSpPr>
          <p:grpSpPr>
            <a:xfrm>
              <a:off x="4656" y="2544"/>
              <a:ext cx="339" cy="322"/>
              <a:chOff x="1535" y="1392"/>
              <a:chExt cx="339" cy="322"/>
            </a:xfrm>
          </p:grpSpPr>
          <p:sp>
            <p:nvSpPr>
              <p:cNvPr id="442" name="Shape 442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3" name="Shape 443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4" name="Shape 444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5" name="Shape 445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6" name="Shape 446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47" name="Shape 447"/>
            <p:cNvGrpSpPr/>
            <p:nvPr/>
          </p:nvGrpSpPr>
          <p:grpSpPr>
            <a:xfrm>
              <a:off x="4895" y="2303"/>
              <a:ext cx="339" cy="322"/>
              <a:chOff x="1535" y="1392"/>
              <a:chExt cx="339" cy="322"/>
            </a:xfrm>
          </p:grpSpPr>
          <p:sp>
            <p:nvSpPr>
              <p:cNvPr id="448" name="Shape 448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9" name="Shape 449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0" name="Shape 450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1" name="Shape 451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2" name="Shape 452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53" name="Shape 453"/>
            <p:cNvGrpSpPr/>
            <p:nvPr/>
          </p:nvGrpSpPr>
          <p:grpSpPr>
            <a:xfrm>
              <a:off x="4656" y="2303"/>
              <a:ext cx="339" cy="322"/>
              <a:chOff x="1535" y="1392"/>
              <a:chExt cx="339" cy="322"/>
            </a:xfrm>
          </p:grpSpPr>
          <p:sp>
            <p:nvSpPr>
              <p:cNvPr id="454" name="Shape 454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5" name="Shape 455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6" name="Shape 456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7" name="Shape 457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8" name="Shape 458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59" name="Shape 459"/>
            <p:cNvGrpSpPr/>
            <p:nvPr/>
          </p:nvGrpSpPr>
          <p:grpSpPr>
            <a:xfrm>
              <a:off x="4895" y="2544"/>
              <a:ext cx="339" cy="322"/>
              <a:chOff x="1535" y="1392"/>
              <a:chExt cx="339" cy="322"/>
            </a:xfrm>
          </p:grpSpPr>
          <p:sp>
            <p:nvSpPr>
              <p:cNvPr id="460" name="Shape 460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1" name="Shape 461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2" name="Shape 462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3" name="Shape 463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4" name="Shape 464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65" name="Shape 465"/>
            <p:cNvGrpSpPr/>
            <p:nvPr/>
          </p:nvGrpSpPr>
          <p:grpSpPr>
            <a:xfrm>
              <a:off x="4175" y="2784"/>
              <a:ext cx="339" cy="322"/>
              <a:chOff x="1535" y="1392"/>
              <a:chExt cx="339" cy="322"/>
            </a:xfrm>
          </p:grpSpPr>
          <p:sp>
            <p:nvSpPr>
              <p:cNvPr id="466" name="Shape 466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7" name="Shape 467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8" name="Shape 468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9" name="Shape 469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0" name="Shape 470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71" name="Shape 471"/>
            <p:cNvGrpSpPr/>
            <p:nvPr/>
          </p:nvGrpSpPr>
          <p:grpSpPr>
            <a:xfrm>
              <a:off x="4415" y="2784"/>
              <a:ext cx="339" cy="322"/>
              <a:chOff x="1535" y="1392"/>
              <a:chExt cx="339" cy="322"/>
            </a:xfrm>
          </p:grpSpPr>
          <p:sp>
            <p:nvSpPr>
              <p:cNvPr id="472" name="Shape 472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3" name="Shape 473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4" name="Shape 474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5" name="Shape 475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6" name="Shape 476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77" name="Shape 477"/>
            <p:cNvGrpSpPr/>
            <p:nvPr/>
          </p:nvGrpSpPr>
          <p:grpSpPr>
            <a:xfrm>
              <a:off x="4175" y="3263"/>
              <a:ext cx="339" cy="322"/>
              <a:chOff x="1535" y="1392"/>
              <a:chExt cx="339" cy="322"/>
            </a:xfrm>
          </p:grpSpPr>
          <p:sp>
            <p:nvSpPr>
              <p:cNvPr id="478" name="Shape 478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9" name="Shape 479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0" name="Shape 480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1" name="Shape 481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2" name="Shape 482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83" name="Shape 483"/>
            <p:cNvGrpSpPr/>
            <p:nvPr/>
          </p:nvGrpSpPr>
          <p:grpSpPr>
            <a:xfrm>
              <a:off x="4415" y="3023"/>
              <a:ext cx="339" cy="322"/>
              <a:chOff x="1535" y="1392"/>
              <a:chExt cx="339" cy="322"/>
            </a:xfrm>
          </p:grpSpPr>
          <p:sp>
            <p:nvSpPr>
              <p:cNvPr id="484" name="Shape 484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5" name="Shape 485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6" name="Shape 486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7" name="Shape 487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8" name="Shape 488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89" name="Shape 489"/>
            <p:cNvGrpSpPr/>
            <p:nvPr/>
          </p:nvGrpSpPr>
          <p:grpSpPr>
            <a:xfrm>
              <a:off x="4175" y="3023"/>
              <a:ext cx="339" cy="322"/>
              <a:chOff x="1535" y="1392"/>
              <a:chExt cx="339" cy="322"/>
            </a:xfrm>
          </p:grpSpPr>
          <p:sp>
            <p:nvSpPr>
              <p:cNvPr id="490" name="Shape 490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1" name="Shape 491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2" name="Shape 492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3" name="Shape 493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4" name="Shape 494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95" name="Shape 495"/>
            <p:cNvGrpSpPr/>
            <p:nvPr/>
          </p:nvGrpSpPr>
          <p:grpSpPr>
            <a:xfrm>
              <a:off x="4415" y="3263"/>
              <a:ext cx="339" cy="322"/>
              <a:chOff x="1535" y="1392"/>
              <a:chExt cx="339" cy="322"/>
            </a:xfrm>
          </p:grpSpPr>
          <p:sp>
            <p:nvSpPr>
              <p:cNvPr id="496" name="Shape 496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7" name="Shape 497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8" name="Shape 498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9" name="Shape 499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0" name="Shape 500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01" name="Shape 501"/>
            <p:cNvGrpSpPr/>
            <p:nvPr/>
          </p:nvGrpSpPr>
          <p:grpSpPr>
            <a:xfrm>
              <a:off x="4656" y="2784"/>
              <a:ext cx="339" cy="322"/>
              <a:chOff x="1535" y="1392"/>
              <a:chExt cx="339" cy="322"/>
            </a:xfrm>
          </p:grpSpPr>
          <p:sp>
            <p:nvSpPr>
              <p:cNvPr id="502" name="Shape 502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3" name="Shape 503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4" name="Shape 504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5" name="Shape 505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6" name="Shape 506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07" name="Shape 507"/>
            <p:cNvGrpSpPr/>
            <p:nvPr/>
          </p:nvGrpSpPr>
          <p:grpSpPr>
            <a:xfrm>
              <a:off x="4895" y="2784"/>
              <a:ext cx="339" cy="322"/>
              <a:chOff x="1535" y="1392"/>
              <a:chExt cx="339" cy="322"/>
            </a:xfrm>
          </p:grpSpPr>
          <p:sp>
            <p:nvSpPr>
              <p:cNvPr id="508" name="Shape 508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9" name="Shape 509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10" name="Shape 510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11" name="Shape 511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12" name="Shape 512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13" name="Shape 513"/>
            <p:cNvGrpSpPr/>
            <p:nvPr/>
          </p:nvGrpSpPr>
          <p:grpSpPr>
            <a:xfrm>
              <a:off x="4656" y="3263"/>
              <a:ext cx="339" cy="322"/>
              <a:chOff x="1535" y="1392"/>
              <a:chExt cx="339" cy="322"/>
            </a:xfrm>
          </p:grpSpPr>
          <p:sp>
            <p:nvSpPr>
              <p:cNvPr id="514" name="Shape 514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15" name="Shape 515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16" name="Shape 516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17" name="Shape 517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18" name="Shape 518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19" name="Shape 519"/>
            <p:cNvGrpSpPr/>
            <p:nvPr/>
          </p:nvGrpSpPr>
          <p:grpSpPr>
            <a:xfrm>
              <a:off x="4895" y="3023"/>
              <a:ext cx="339" cy="322"/>
              <a:chOff x="1535" y="1392"/>
              <a:chExt cx="339" cy="322"/>
            </a:xfrm>
          </p:grpSpPr>
          <p:sp>
            <p:nvSpPr>
              <p:cNvPr id="520" name="Shape 520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21" name="Shape 521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22" name="Shape 522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23" name="Shape 523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24" name="Shape 524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25" name="Shape 525"/>
            <p:cNvGrpSpPr/>
            <p:nvPr/>
          </p:nvGrpSpPr>
          <p:grpSpPr>
            <a:xfrm>
              <a:off x="4656" y="3023"/>
              <a:ext cx="339" cy="322"/>
              <a:chOff x="1535" y="1392"/>
              <a:chExt cx="339" cy="322"/>
            </a:xfrm>
          </p:grpSpPr>
          <p:sp>
            <p:nvSpPr>
              <p:cNvPr id="526" name="Shape 526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27" name="Shape 527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28" name="Shape 528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29" name="Shape 529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0" name="Shape 530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31" name="Shape 531"/>
            <p:cNvGrpSpPr/>
            <p:nvPr/>
          </p:nvGrpSpPr>
          <p:grpSpPr>
            <a:xfrm>
              <a:off x="4895" y="3263"/>
              <a:ext cx="339" cy="322"/>
              <a:chOff x="1535" y="1392"/>
              <a:chExt cx="339" cy="322"/>
            </a:xfrm>
          </p:grpSpPr>
          <p:sp>
            <p:nvSpPr>
              <p:cNvPr id="532" name="Shape 532"/>
              <p:cNvSpPr/>
              <p:nvPr/>
            </p:nvSpPr>
            <p:spPr>
              <a:xfrm>
                <a:off x="1575" y="1414"/>
                <a:ext cx="299" cy="299"/>
              </a:xfrm>
              <a:prstGeom prst="rect">
                <a:avLst/>
              </a:prstGeom>
              <a:solidFill>
                <a:srgbClr val="CCCCE6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3" name="Shape 533"/>
              <p:cNvSpPr/>
              <p:nvPr/>
            </p:nvSpPr>
            <p:spPr>
              <a:xfrm>
                <a:off x="1535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4" name="Shape 534"/>
              <p:cNvSpPr/>
              <p:nvPr/>
            </p:nvSpPr>
            <p:spPr>
              <a:xfrm>
                <a:off x="1535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5" name="Shape 535"/>
              <p:cNvSpPr/>
              <p:nvPr/>
            </p:nvSpPr>
            <p:spPr>
              <a:xfrm>
                <a:off x="1793" y="1631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6" name="Shape 536"/>
              <p:cNvSpPr/>
              <p:nvPr/>
            </p:nvSpPr>
            <p:spPr>
              <a:xfrm>
                <a:off x="1793" y="1392"/>
                <a:ext cx="0" cy="0"/>
              </a:xfrm>
              <a:prstGeom prst="ellipse">
                <a:avLst/>
              </a:prstGeom>
              <a:solidFill>
                <a:srgbClr val="9999FF"/>
              </a:solidFill>
              <a:ln w="9525" cap="flat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537" name="Shape 537"/>
          <p:cNvSpPr/>
          <p:nvPr/>
        </p:nvSpPr>
        <p:spPr>
          <a:xfrm>
            <a:off x="1650378" y="2975880"/>
            <a:ext cx="6274418" cy="290584"/>
          </a:xfrm>
          <a:custGeom>
            <a:avLst/>
            <a:gdLst/>
            <a:ahLst/>
            <a:cxnLst/>
            <a:rect l="0" t="0" r="0" b="0"/>
            <a:pathLst>
              <a:path w="4944" h="229" extrusionOk="0">
                <a:moveTo>
                  <a:pt x="0" y="93"/>
                </a:moveTo>
                <a:lnTo>
                  <a:pt x="1031" y="118"/>
                </a:lnTo>
                <a:lnTo>
                  <a:pt x="2005" y="110"/>
                </a:lnTo>
                <a:lnTo>
                  <a:pt x="2733" y="229"/>
                </a:lnTo>
                <a:lnTo>
                  <a:pt x="4004" y="0"/>
                </a:lnTo>
                <a:lnTo>
                  <a:pt x="4944" y="45"/>
                </a:lnTo>
              </a:path>
            </a:pathLst>
          </a:custGeom>
          <a:noFill/>
          <a:ln w="9525" cap="flat">
            <a:solidFill>
              <a:srgbClr val="1934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8" name="Shape 538"/>
          <p:cNvSpPr/>
          <p:nvPr/>
        </p:nvSpPr>
        <p:spPr>
          <a:xfrm>
            <a:off x="1650378" y="2667531"/>
            <a:ext cx="6274418" cy="290584"/>
          </a:xfrm>
          <a:custGeom>
            <a:avLst/>
            <a:gdLst/>
            <a:ahLst/>
            <a:cxnLst/>
            <a:rect l="0" t="0" r="0" b="0"/>
            <a:pathLst>
              <a:path w="4944" h="229" extrusionOk="0">
                <a:moveTo>
                  <a:pt x="0" y="93"/>
                </a:moveTo>
                <a:lnTo>
                  <a:pt x="1031" y="118"/>
                </a:lnTo>
                <a:lnTo>
                  <a:pt x="2005" y="110"/>
                </a:lnTo>
                <a:lnTo>
                  <a:pt x="2733" y="229"/>
                </a:lnTo>
                <a:lnTo>
                  <a:pt x="4004" y="0"/>
                </a:lnTo>
                <a:lnTo>
                  <a:pt x="4944" y="45"/>
                </a:lnTo>
              </a:path>
            </a:pathLst>
          </a:custGeom>
          <a:noFill/>
          <a:ln w="9525" cap="flat">
            <a:solidFill>
              <a:srgbClr val="1934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Shape 539"/>
          <p:cNvSpPr/>
          <p:nvPr/>
        </p:nvSpPr>
        <p:spPr>
          <a:xfrm>
            <a:off x="1832003" y="3305166"/>
            <a:ext cx="6274418" cy="290584"/>
          </a:xfrm>
          <a:custGeom>
            <a:avLst/>
            <a:gdLst/>
            <a:ahLst/>
            <a:cxnLst/>
            <a:rect l="0" t="0" r="0" b="0"/>
            <a:pathLst>
              <a:path w="4944" h="229" extrusionOk="0">
                <a:moveTo>
                  <a:pt x="0" y="93"/>
                </a:moveTo>
                <a:lnTo>
                  <a:pt x="1031" y="118"/>
                </a:lnTo>
                <a:lnTo>
                  <a:pt x="2005" y="110"/>
                </a:lnTo>
                <a:lnTo>
                  <a:pt x="2733" y="229"/>
                </a:lnTo>
                <a:lnTo>
                  <a:pt x="4004" y="0"/>
                </a:lnTo>
                <a:lnTo>
                  <a:pt x="4944" y="45"/>
                </a:lnTo>
              </a:path>
            </a:pathLst>
          </a:custGeom>
          <a:noFill/>
          <a:ln w="9525" cap="flat">
            <a:solidFill>
              <a:srgbClr val="1934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0" name="Shape 540"/>
          <p:cNvSpPr/>
          <p:nvPr/>
        </p:nvSpPr>
        <p:spPr>
          <a:xfrm>
            <a:off x="1528545" y="3567201"/>
            <a:ext cx="6274418" cy="310887"/>
          </a:xfrm>
          <a:custGeom>
            <a:avLst/>
            <a:gdLst/>
            <a:ahLst/>
            <a:cxnLst/>
            <a:rect l="0" t="0" r="0" b="0"/>
            <a:pathLst>
              <a:path w="4944" h="245" extrusionOk="0">
                <a:moveTo>
                  <a:pt x="0" y="104"/>
                </a:moveTo>
                <a:lnTo>
                  <a:pt x="1031" y="129"/>
                </a:lnTo>
                <a:lnTo>
                  <a:pt x="2005" y="121"/>
                </a:lnTo>
                <a:lnTo>
                  <a:pt x="2770" y="245"/>
                </a:lnTo>
                <a:lnTo>
                  <a:pt x="4210" y="0"/>
                </a:lnTo>
                <a:lnTo>
                  <a:pt x="4944" y="56"/>
                </a:lnTo>
              </a:path>
            </a:pathLst>
          </a:custGeom>
          <a:noFill/>
          <a:ln w="9525" cap="flat">
            <a:solidFill>
              <a:srgbClr val="1934FF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541" name="Shape 541"/>
          <p:cNvCxnSpPr/>
          <p:nvPr/>
        </p:nvCxnSpPr>
        <p:spPr>
          <a:xfrm rot="10800000">
            <a:off x="2381379" y="2027948"/>
            <a:ext cx="0" cy="76140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2" name="Shape 542"/>
          <p:cNvCxnSpPr/>
          <p:nvPr/>
        </p:nvCxnSpPr>
        <p:spPr>
          <a:xfrm rot="10800000">
            <a:off x="3721546" y="2027948"/>
            <a:ext cx="0" cy="76140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3" name="Shape 543"/>
          <p:cNvCxnSpPr/>
          <p:nvPr/>
        </p:nvCxnSpPr>
        <p:spPr>
          <a:xfrm rot="10800000" flipH="1">
            <a:off x="4725526" y="2143181"/>
            <a:ext cx="141600" cy="72420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4" name="Shape 544"/>
          <p:cNvCxnSpPr/>
          <p:nvPr/>
        </p:nvCxnSpPr>
        <p:spPr>
          <a:xfrm rot="10800000">
            <a:off x="5914881" y="2038448"/>
            <a:ext cx="121500" cy="750899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5" name="Shape 545"/>
          <p:cNvCxnSpPr/>
          <p:nvPr/>
        </p:nvCxnSpPr>
        <p:spPr>
          <a:xfrm rot="10800000">
            <a:off x="7011048" y="1906131"/>
            <a:ext cx="0" cy="76140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6" name="Shape 546"/>
          <p:cNvSpPr txBox="1"/>
          <p:nvPr/>
        </p:nvSpPr>
        <p:spPr>
          <a:xfrm>
            <a:off x="306250" y="2350225"/>
            <a:ext cx="1558799" cy="18350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25000"/>
              <a:buFont typeface="Arial"/>
              <a:buNone/>
            </a:pPr>
            <a:r>
              <a:rPr lang="en-US" sz="180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crystal appears as  a </a:t>
            </a:r>
            <a:r>
              <a:rPr lang="en-US" sz="1800" b="0" i="0" u="none" strike="noStrike" cap="none" baseline="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mosaic of microscop</a:t>
            </a:r>
            <a:r>
              <a:rPr lang="en-US" sz="180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</a:t>
            </a:r>
            <a:r>
              <a:rPr lang="en-US" sz="1800" b="0" i="0" u="none" strike="noStrike" cap="none" baseline="0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quasi-perfect domains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865925" y="4716262"/>
            <a:ext cx="7962899" cy="14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ct val="100000"/>
              <a:buFont typeface="Times New Roman"/>
              <a:buChar char="❑"/>
            </a:pPr>
            <a:r>
              <a:rPr lang="en-US" sz="180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Actually includes other kinds of effects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660033"/>
              </a:buClr>
              <a:buSzPct val="100000"/>
              <a:buFont typeface="Times New Roman"/>
              <a:buChar char="▪"/>
            </a:pPr>
            <a:r>
              <a:rPr lang="en-US" sz="180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distributed strain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660033"/>
              </a:buClr>
              <a:buSzPct val="100000"/>
              <a:buFont typeface="Times New Roman"/>
              <a:buChar char="▪"/>
            </a:pPr>
            <a:r>
              <a:rPr lang="en-US" sz="180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plastic deformation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660033"/>
              </a:buClr>
              <a:buSzPct val="100000"/>
              <a:buFont typeface="Times New Roman"/>
              <a:buChar char="❑"/>
            </a:pPr>
            <a:r>
              <a:rPr lang="en-US" sz="1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Measured directly by X-ray diffraction: “rocking curves”</a:t>
            </a:r>
          </a:p>
        </p:txBody>
      </p:sp>
      <p:sp>
        <p:nvSpPr>
          <p:cNvPr id="548" name="Shape 548"/>
          <p:cNvSpPr txBox="1"/>
          <p:nvPr/>
        </p:nvSpPr>
        <p:spPr>
          <a:xfrm>
            <a:off x="552750" y="1000125"/>
            <a:ext cx="8048400" cy="98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741B47"/>
              </a:buClr>
              <a:buSzPct val="100000"/>
              <a:buFont typeface="Times New Roman"/>
              <a:buAutoNum type="arabicPeriod"/>
            </a:pPr>
            <a:r>
              <a:rPr lang="en-US" sz="2000" b="1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thickness 10</a:t>
            </a:r>
            <a:r>
              <a:rPr lang="en-US" sz="2000" b="1" baseline="300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-4</a:t>
            </a:r>
            <a:r>
              <a:rPr lang="en-US" sz="2000" b="1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radiation lengths ~ 20 microns</a:t>
            </a:r>
          </a:p>
          <a:p>
            <a:pPr marL="457200" lvl="0" indent="-355600" rtl="0">
              <a:spcBef>
                <a:spcPts val="0"/>
              </a:spcBef>
              <a:buClr>
                <a:srgbClr val="741B47"/>
              </a:buClr>
              <a:buSzPct val="100000"/>
              <a:buFont typeface="Times New Roman"/>
              <a:buAutoNum type="arabicPeriod"/>
            </a:pPr>
            <a:r>
              <a:rPr lang="en-US" sz="2000" b="1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“mosaic spread” of the crystal planes ~ 20 μrad RMS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/>
        </p:nvSpPr>
        <p:spPr>
          <a:xfrm>
            <a:off x="124125" y="6454600"/>
            <a:ext cx="709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2014 	                        5 </a:t>
            </a:r>
          </a:p>
        </p:txBody>
      </p:sp>
      <p:pic>
        <p:nvPicPr>
          <p:cNvPr id="554" name="Shape 554"/>
          <p:cNvPicPr preferRelativeResize="0"/>
          <p:nvPr/>
        </p:nvPicPr>
        <p:blipFill rotWithShape="1">
          <a:blip r:embed="rId3">
            <a:alphaModFix/>
          </a:blip>
          <a:srcRect l="-7758" t="-7758"/>
          <a:stretch/>
        </p:blipFill>
        <p:spPr>
          <a:xfrm>
            <a:off x="6336650" y="0"/>
            <a:ext cx="891550" cy="8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Shape 555"/>
          <p:cNvSpPr txBox="1"/>
          <p:nvPr/>
        </p:nvSpPr>
        <p:spPr>
          <a:xfrm>
            <a:off x="466725" y="400050"/>
            <a:ext cx="7267499" cy="77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E6 single-crystal CVD(!) diamond</a:t>
            </a:r>
          </a:p>
        </p:txBody>
      </p:sp>
      <p:pic>
        <p:nvPicPr>
          <p:cNvPr id="556" name="Shape 5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2239" y="1076325"/>
            <a:ext cx="3347700" cy="25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Shape 5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7200" y="3680433"/>
            <a:ext cx="3066599" cy="25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Shape 5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72239" y="3680433"/>
            <a:ext cx="3347700" cy="25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Shape 55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7200" y="1076325"/>
            <a:ext cx="3066599" cy="256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0" name="Shape 560"/>
          <p:cNvCxnSpPr/>
          <p:nvPr/>
        </p:nvCxnSpPr>
        <p:spPr>
          <a:xfrm rot="10800000">
            <a:off x="1922946" y="2545386"/>
            <a:ext cx="1911599" cy="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561" name="Shape 561"/>
          <p:cNvSpPr/>
          <p:nvPr/>
        </p:nvSpPr>
        <p:spPr>
          <a:xfrm>
            <a:off x="5695950" y="1666875"/>
            <a:ext cx="1419300" cy="238499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2" name="Shape 562"/>
          <p:cNvSpPr/>
          <p:nvPr/>
        </p:nvSpPr>
        <p:spPr>
          <a:xfrm>
            <a:off x="5695950" y="4257675"/>
            <a:ext cx="1419300" cy="238499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3" name="Shape 563"/>
          <p:cNvSpPr txBox="1"/>
          <p:nvPr/>
        </p:nvSpPr>
        <p:spPr>
          <a:xfrm>
            <a:off x="7115250" y="1557525"/>
            <a:ext cx="1911599" cy="38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8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close to theoretical rocking curve RMS width for diamond !</a:t>
            </a:r>
          </a:p>
          <a:p>
            <a:pPr rt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but…</a:t>
            </a:r>
          </a:p>
          <a:p>
            <a:pPr rt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i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crystals are 300 microns thick.</a:t>
            </a:r>
          </a:p>
        </p:txBody>
      </p:sp>
      <p:sp>
        <p:nvSpPr>
          <p:cNvPr id="564" name="Shape 564"/>
          <p:cNvSpPr txBox="1"/>
          <p:nvPr/>
        </p:nvSpPr>
        <p:spPr>
          <a:xfrm>
            <a:off x="676275" y="6162675"/>
            <a:ext cx="7334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X-ray measurements performed at Cornell High Energy Synchrotron Source (CHESS)</a:t>
            </a:r>
          </a:p>
        </p:txBody>
      </p:sp>
      <p:pic>
        <p:nvPicPr>
          <p:cNvPr id="565" name="Shape 56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30900" y="6347391"/>
            <a:ext cx="1911599" cy="50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/>
        </p:nvSpPr>
        <p:spPr>
          <a:xfrm>
            <a:off x="124125" y="6454600"/>
            <a:ext cx="8124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2014		      6 </a:t>
            </a:r>
          </a:p>
        </p:txBody>
      </p:sp>
      <p:pic>
        <p:nvPicPr>
          <p:cNvPr id="571" name="Shape 5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8649" y="5965799"/>
            <a:ext cx="851998" cy="851998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Shape 572"/>
          <p:cNvSpPr txBox="1"/>
          <p:nvPr/>
        </p:nvSpPr>
        <p:spPr>
          <a:xfrm>
            <a:off x="466725" y="400050"/>
            <a:ext cx="7267499" cy="77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E6 CVD diamond thinned to 15 microns</a:t>
            </a:r>
          </a:p>
        </p:txBody>
      </p:sp>
      <p:pic>
        <p:nvPicPr>
          <p:cNvPr id="573" name="Shape 573"/>
          <p:cNvPicPr preferRelativeResize="0"/>
          <p:nvPr/>
        </p:nvPicPr>
        <p:blipFill rotWithShape="1">
          <a:blip r:embed="rId4">
            <a:alphaModFix/>
          </a:blip>
          <a:srcRect r="4834"/>
          <a:stretch/>
        </p:blipFill>
        <p:spPr>
          <a:xfrm>
            <a:off x="4652950" y="2126300"/>
            <a:ext cx="4045500" cy="336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Shape 5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875" y="2126300"/>
            <a:ext cx="3892500" cy="336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5" name="Shape 575"/>
          <p:cNvCxnSpPr/>
          <p:nvPr/>
        </p:nvCxnSpPr>
        <p:spPr>
          <a:xfrm rot="10800000" flipH="1">
            <a:off x="2124075" y="4335462"/>
            <a:ext cx="576300" cy="64770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76" name="Shape 576"/>
          <p:cNvCxnSpPr/>
          <p:nvPr/>
        </p:nvCxnSpPr>
        <p:spPr>
          <a:xfrm rot="10800000">
            <a:off x="1331911" y="4335548"/>
            <a:ext cx="647700" cy="649199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577" name="Shape 577"/>
          <p:cNvSpPr txBox="1"/>
          <p:nvPr/>
        </p:nvSpPr>
        <p:spPr>
          <a:xfrm>
            <a:off x="2411411" y="4551362"/>
            <a:ext cx="6954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(1,0,0)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x="971550" y="4551362"/>
            <a:ext cx="6954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(0,1,0)</a:t>
            </a:r>
          </a:p>
        </p:txBody>
      </p:sp>
      <p:sp>
        <p:nvSpPr>
          <p:cNvPr id="579" name="Shape 579"/>
          <p:cNvSpPr txBox="1"/>
          <p:nvPr/>
        </p:nvSpPr>
        <p:spPr>
          <a:xfrm>
            <a:off x="323850" y="5553075"/>
            <a:ext cx="7686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X-ray measurements performed at Cornell High Energy Synchrotron Source (CHESS) - </a:t>
            </a:r>
            <a:r>
              <a:rPr lang="en-US" sz="1200" b="1" i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STTR phase 1</a:t>
            </a:r>
          </a:p>
        </p:txBody>
      </p:sp>
      <p:sp>
        <p:nvSpPr>
          <p:cNvPr id="580" name="Shape 580"/>
          <p:cNvSpPr txBox="1"/>
          <p:nvPr/>
        </p:nvSpPr>
        <p:spPr>
          <a:xfrm>
            <a:off x="600075" y="1056375"/>
            <a:ext cx="7953299" cy="77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Sample was thinned using proprietary Sinmat RCMP process (presented in early talk)</a:t>
            </a:r>
          </a:p>
          <a:p>
            <a:pPr marL="457200" lvl="0" indent="-317500" rtl="0">
              <a:spcBef>
                <a:spcPts val="0"/>
              </a:spcBef>
              <a:buClr>
                <a:srgbClr val="CC0000"/>
              </a:buClr>
              <a:buSzPct val="100000"/>
              <a:buFont typeface="Times New Roman"/>
              <a:buChar char="●"/>
            </a:pPr>
            <a:r>
              <a:rPr lang="en-US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fragile -- notice the corner broken off</a:t>
            </a:r>
          </a:p>
          <a:p>
            <a:pPr marL="457200" lvl="0" indent="-317500">
              <a:spcBef>
                <a:spcPts val="0"/>
              </a:spcBef>
              <a:buClr>
                <a:srgbClr val="CC0000"/>
              </a:buClr>
              <a:buSzPct val="100000"/>
              <a:buFont typeface="Times New Roman"/>
              <a:buChar char="●"/>
            </a:pPr>
            <a:r>
              <a:rPr lang="en-US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rocking curve shows very large bending deformation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/>
          <p:nvPr/>
        </p:nvSpPr>
        <p:spPr>
          <a:xfrm>
            <a:off x="359850" y="400050"/>
            <a:ext cx="7267499" cy="77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R&amp;D challenge in Phase 2</a:t>
            </a:r>
          </a:p>
        </p:txBody>
      </p:sp>
      <p:sp>
        <p:nvSpPr>
          <p:cNvPr id="586" name="Shape 586"/>
          <p:cNvSpPr txBox="1"/>
          <p:nvPr/>
        </p:nvSpPr>
        <p:spPr>
          <a:xfrm>
            <a:off x="571500" y="1133475"/>
            <a:ext cx="80295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>
                <a:solidFill>
                  <a:srgbClr val="990000"/>
                </a:solidFill>
                <a:latin typeface="Arial Black"/>
                <a:ea typeface="Arial Black"/>
                <a:cs typeface="Arial Black"/>
                <a:sym typeface="Arial Black"/>
              </a:rPr>
              <a:t>Understand and overcome the thin diamond warping problem.</a:t>
            </a:r>
          </a:p>
        </p:txBody>
      </p:sp>
      <p:sp>
        <p:nvSpPr>
          <p:cNvPr id="587" name="Shape 587"/>
          <p:cNvSpPr txBox="1"/>
          <p:nvPr/>
        </p:nvSpPr>
        <p:spPr>
          <a:xfrm>
            <a:off x="124125" y="6454600"/>
            <a:ext cx="709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2014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7 </a:t>
            </a:r>
          </a:p>
        </p:txBody>
      </p:sp>
      <p:pic>
        <p:nvPicPr>
          <p:cNvPr id="588" name="Shape 5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850" y="102200"/>
            <a:ext cx="770698" cy="770698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Shape 589"/>
          <p:cNvSpPr/>
          <p:nvPr/>
        </p:nvSpPr>
        <p:spPr>
          <a:xfrm>
            <a:off x="990600" y="2819400"/>
            <a:ext cx="2514600" cy="2743200"/>
          </a:xfrm>
          <a:custGeom>
            <a:avLst/>
            <a:gdLst/>
            <a:ahLst/>
            <a:cxnLst/>
            <a:rect l="0" t="0" r="0" b="0"/>
            <a:pathLst>
              <a:path w="1584" h="1728" extrusionOk="0">
                <a:moveTo>
                  <a:pt x="144" y="240"/>
                </a:moveTo>
                <a:lnTo>
                  <a:pt x="0" y="672"/>
                </a:lnTo>
                <a:lnTo>
                  <a:pt x="192" y="1344"/>
                </a:lnTo>
                <a:lnTo>
                  <a:pt x="96" y="1728"/>
                </a:lnTo>
                <a:lnTo>
                  <a:pt x="672" y="1680"/>
                </a:lnTo>
                <a:lnTo>
                  <a:pt x="1152" y="1728"/>
                </a:lnTo>
                <a:lnTo>
                  <a:pt x="1584" y="1536"/>
                </a:lnTo>
                <a:lnTo>
                  <a:pt x="1536" y="912"/>
                </a:lnTo>
                <a:lnTo>
                  <a:pt x="1344" y="384"/>
                </a:lnTo>
                <a:lnTo>
                  <a:pt x="1440" y="48"/>
                </a:lnTo>
                <a:lnTo>
                  <a:pt x="432" y="0"/>
                </a:lnTo>
                <a:lnTo>
                  <a:pt x="144" y="96"/>
                </a:lnTo>
                <a:lnTo>
                  <a:pt x="144" y="240"/>
                </a:lnTo>
                <a:close/>
              </a:path>
            </a:pathLst>
          </a:custGeom>
          <a:solidFill>
            <a:srgbClr val="5B9BD5">
              <a:alpha val="28630"/>
            </a:srgbClr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Shape 590"/>
          <p:cNvSpPr txBox="1"/>
          <p:nvPr/>
        </p:nvSpPr>
        <p:spPr>
          <a:xfrm>
            <a:off x="741347" y="1611313"/>
            <a:ext cx="308940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iamonds appear to warp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severely when thinned to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microns.</a:t>
            </a:r>
          </a:p>
        </p:txBody>
      </p:sp>
      <p:sp>
        <p:nvSpPr>
          <p:cNvPr id="591" name="Shape 591"/>
          <p:cNvSpPr/>
          <p:nvPr/>
        </p:nvSpPr>
        <p:spPr>
          <a:xfrm>
            <a:off x="5029200" y="2819400"/>
            <a:ext cx="2971799" cy="2743199"/>
          </a:xfrm>
          <a:prstGeom prst="rect">
            <a:avLst/>
          </a:prstGeom>
          <a:solidFill>
            <a:srgbClr val="ED7D31">
              <a:alpha val="28630"/>
            </a:srgbClr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5334000" y="3048000"/>
            <a:ext cx="2362200" cy="2286000"/>
          </a:xfrm>
          <a:prstGeom prst="rect">
            <a:avLst/>
          </a:prstGeom>
          <a:solidFill>
            <a:schemeClr val="lt2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Shape 593"/>
          <p:cNvSpPr txBox="1"/>
          <p:nvPr/>
        </p:nvSpPr>
        <p:spPr>
          <a:xfrm>
            <a:off x="4876801" y="1676400"/>
            <a:ext cx="3357599" cy="100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ry to stiffen the diamond by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leaving a thick outer frame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around the 20 micron region.</a:t>
            </a:r>
          </a:p>
        </p:txBody>
      </p:sp>
      <p:sp>
        <p:nvSpPr>
          <p:cNvPr id="594" name="Shape 594"/>
          <p:cNvSpPr txBox="1"/>
          <p:nvPr/>
        </p:nvSpPr>
        <p:spPr>
          <a:xfrm>
            <a:off x="4324350" y="5715000"/>
            <a:ext cx="4343400" cy="641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b="1" i="0" u="none" strike="noStrike" cap="none" baseline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rame around 20 micron window is still part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b="1" i="0" u="none" strike="noStrike" cap="none" baseline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</a:t>
            </a:r>
            <a:r>
              <a:rPr lang="en-US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i="0" u="none" strike="noStrike" cap="none" baseline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single crystal, </a:t>
            </a:r>
            <a:r>
              <a:rPr lang="en-US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acts like a drum head.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428625" y="5724525"/>
            <a:ext cx="3587699" cy="641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b="1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-US" b="1" i="0" u="none" strike="noStrike" cap="none" baseline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arping is from combination of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b="1" i="0" u="none" strike="noStrike" cap="none" baseline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mounting and internal stresses.</a:t>
            </a:r>
          </a:p>
        </p:txBody>
      </p:sp>
      <p:pic>
        <p:nvPicPr>
          <p:cNvPr id="596" name="Shape 5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0900" y="6423591"/>
            <a:ext cx="1911599" cy="50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/>
          <p:nvPr/>
        </p:nvSpPr>
        <p:spPr>
          <a:xfrm>
            <a:off x="4191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Two-prong method of attack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229095" y="1402400"/>
            <a:ext cx="8229600" cy="4945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75000"/>
              </a:lnSpc>
              <a:spcBef>
                <a:spcPts val="0"/>
              </a:spcBef>
              <a:buClr>
                <a:srgbClr val="274E13"/>
              </a:buClr>
              <a:buSzPct val="100000"/>
              <a:buFont typeface="Times New Roman"/>
              <a:buAutoNum type="arabicPeriod"/>
            </a:pPr>
            <a:r>
              <a:rPr lang="en-US" sz="2400" b="1" dirty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etching using a mask	- </a:t>
            </a:r>
            <a:r>
              <a:rPr lang="en-US" sz="2400" b="1" dirty="0" err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Sinmat</a:t>
            </a:r>
            <a:endParaRPr lang="en-US" sz="2400" b="1" dirty="0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34950" algn="l" rtl="0">
              <a:spcBef>
                <a:spcPts val="520"/>
              </a:spcBef>
              <a:buClr>
                <a:srgbClr val="274E13"/>
              </a:buClr>
              <a:buSzPct val="100000"/>
              <a:buFont typeface="Times New Roman"/>
              <a:buChar char="–"/>
            </a:pPr>
            <a:r>
              <a:rPr lang="en-US" sz="1800" b="0" i="0" u="none" strike="noStrike" cap="none" baseline="0" dirty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1: </a:t>
            </a:r>
            <a:r>
              <a:rPr lang="en-US" sz="1800" dirty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Deposit a metallic mask covering the outer frame region.</a:t>
            </a:r>
          </a:p>
          <a:p>
            <a:pPr marL="742950" marR="0" lvl="1" indent="-234950" algn="l" rtl="0">
              <a:spcBef>
                <a:spcPts val="520"/>
              </a:spcBef>
              <a:buClr>
                <a:srgbClr val="274E13"/>
              </a:buClr>
              <a:buSzPct val="100000"/>
              <a:buFont typeface="Times New Roman"/>
              <a:buChar char="–"/>
            </a:pPr>
            <a:r>
              <a:rPr lang="en-US" sz="1800" dirty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2: Etch masked sample using oxygen VPIE.</a:t>
            </a:r>
          </a:p>
          <a:p>
            <a:pPr marL="1600200" marR="0" lvl="3" indent="-225425" algn="l" rtl="0">
              <a:spcBef>
                <a:spcPts val="370"/>
              </a:spcBef>
              <a:buClr>
                <a:srgbClr val="274E13"/>
              </a:buClr>
              <a:buSzPct val="100000"/>
              <a:buFont typeface="Times New Roman"/>
              <a:buChar char="–"/>
            </a:pPr>
            <a:r>
              <a:rPr lang="en-US" sz="1800" dirty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Monitor r</a:t>
            </a:r>
            <a:r>
              <a:rPr lang="en-US" sz="1800" b="0" i="0" u="none" strike="noStrike" cap="none" baseline="0" dirty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emoval rates, expect &gt;50 microns/</a:t>
            </a:r>
            <a:r>
              <a:rPr lang="en-US" sz="1800" b="0" i="0" u="none" strike="noStrike" cap="none" baseline="0" dirty="0" err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hr</a:t>
            </a:r>
            <a:r>
              <a:rPr lang="en-US" sz="1800" b="0" i="0" u="none" strike="noStrike" cap="none" baseline="0" dirty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1600200" marR="0" lvl="3" indent="-225425" algn="l" rtl="0">
              <a:spcBef>
                <a:spcPts val="370"/>
              </a:spcBef>
              <a:buClr>
                <a:srgbClr val="274E13"/>
              </a:buClr>
              <a:buSzPct val="100000"/>
              <a:buFont typeface="Times New Roman"/>
              <a:buChar char="–"/>
            </a:pPr>
            <a:r>
              <a:rPr lang="en-US" sz="1800" dirty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Watch when mask sputters away, when gone return to step 1.</a:t>
            </a:r>
          </a:p>
          <a:p>
            <a:pPr marL="742950" marR="0" lvl="1" indent="-222250" algn="l" rtl="0">
              <a:spcBef>
                <a:spcPts val="370"/>
              </a:spcBef>
              <a:buClr>
                <a:srgbClr val="274E13"/>
              </a:buClr>
              <a:buSzPct val="100000"/>
              <a:buFont typeface="Times New Roman"/>
              <a:buChar char="–"/>
            </a:pPr>
            <a:r>
              <a:rPr lang="en-US" sz="1800" dirty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3: Measure central thickness, remove residual mask when </a:t>
            </a:r>
            <a:r>
              <a:rPr lang="en-US" sz="1800" dirty="0" smtClean="0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done.</a:t>
            </a:r>
          </a:p>
          <a:p>
            <a:pPr marL="457200" marR="0" lvl="0" indent="0" algn="l" rtl="0">
              <a:lnSpc>
                <a:spcPct val="75000"/>
              </a:lnSpc>
              <a:spcBef>
                <a:spcPts val="370"/>
              </a:spcBef>
              <a:buNone/>
            </a:pPr>
            <a:endParaRPr lang="en-US" sz="1800" dirty="0" smtClean="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75000"/>
              </a:lnSpc>
              <a:spcBef>
                <a:spcPts val="370"/>
              </a:spcBef>
              <a:buNone/>
            </a:pPr>
            <a:endParaRPr sz="1800" dirty="0" smtClean="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200" marR="0" lvl="0" algn="l" rtl="0">
              <a:lnSpc>
                <a:spcPct val="75000"/>
              </a:lnSpc>
              <a:spcBef>
                <a:spcPts val="370"/>
              </a:spcBef>
              <a:buClr>
                <a:srgbClr val="000066"/>
              </a:buClr>
              <a:buSzPct val="100000"/>
            </a:pPr>
            <a:r>
              <a:rPr lang="en-US" sz="2400" b="1" dirty="0" smtClean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Precision milling with a UV laser - UConn</a:t>
            </a:r>
          </a:p>
          <a:p>
            <a:pPr marL="742950" marR="0" lvl="1" indent="-222250" algn="l" rtl="0">
              <a:spcBef>
                <a:spcPts val="370"/>
              </a:spcBef>
              <a:buClr>
                <a:srgbClr val="000066"/>
              </a:buClr>
              <a:buSzPct val="100000"/>
              <a:buFont typeface="Times New Roman"/>
              <a:buChar char="–"/>
            </a:pPr>
            <a:r>
              <a:rPr lang="en-US" sz="1800" dirty="0" smtClean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</a:t>
            </a:r>
            <a:r>
              <a:rPr lang="en-US" sz="18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ablation facility built at UConn for this project</a:t>
            </a:r>
          </a:p>
          <a:p>
            <a:pPr marL="1371600" marR="0" lvl="2" indent="-317500" algn="l" rtl="0">
              <a:spcBef>
                <a:spcPts val="370"/>
              </a:spcBef>
              <a:buClr>
                <a:srgbClr val="000066"/>
              </a:buClr>
              <a:buSzPct val="77777"/>
              <a:buFont typeface="Wingdings"/>
              <a:buChar char="§"/>
            </a:pPr>
            <a:r>
              <a:rPr lang="en-US" sz="18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5W pulsed </a:t>
            </a:r>
            <a:r>
              <a:rPr lang="en-US" sz="1800" dirty="0" err="1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excimer</a:t>
            </a:r>
            <a:r>
              <a:rPr lang="en-US" sz="18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laser generates 5W at 193</a:t>
            </a:r>
            <a:r>
              <a:rPr lang="en-US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nm</a:t>
            </a:r>
          </a:p>
          <a:p>
            <a:pPr marL="1371600" marR="0" lvl="2" indent="-317500" algn="l" rtl="0">
              <a:spcBef>
                <a:spcPts val="370"/>
              </a:spcBef>
              <a:buClr>
                <a:srgbClr val="000066"/>
              </a:buClr>
              <a:buSzPct val="77777"/>
              <a:buFont typeface="Wingdings"/>
              <a:buChar char="§"/>
            </a:pPr>
            <a:r>
              <a:rPr lang="en-US" sz="18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UV optics to expand beam, focus to 0.1mm spot</a:t>
            </a:r>
          </a:p>
          <a:p>
            <a:pPr marL="1371600" marR="0" lvl="2" indent="-317500" algn="l" rtl="0">
              <a:spcBef>
                <a:spcPts val="370"/>
              </a:spcBef>
              <a:buClr>
                <a:srgbClr val="000066"/>
              </a:buClr>
              <a:buSzPct val="77777"/>
              <a:buFont typeface="Wingdings"/>
              <a:buChar char="§"/>
            </a:pPr>
            <a:r>
              <a:rPr lang="en-US" sz="18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evacuated ablation chamber with tilted sample</a:t>
            </a:r>
            <a:r>
              <a:rPr lang="en-US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holder</a:t>
            </a:r>
          </a:p>
          <a:p>
            <a:pPr marL="1371600" marR="0" lvl="2" indent="-317500" algn="l" rtl="0">
              <a:spcBef>
                <a:spcPts val="370"/>
              </a:spcBef>
              <a:buClr>
                <a:srgbClr val="000066"/>
              </a:buClr>
              <a:buSzPct val="77777"/>
              <a:buFont typeface="Wingdings"/>
              <a:buChar char="§"/>
            </a:pPr>
            <a:r>
              <a:rPr lang="en-US" sz="18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3D motion controls to raster the diamond across the</a:t>
            </a:r>
            <a:r>
              <a:rPr lang="en-US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beam</a:t>
            </a:r>
          </a:p>
          <a:p>
            <a:pPr marL="742950" marR="0" lvl="1" indent="-222250" algn="l" rtl="0">
              <a:spcBef>
                <a:spcPts val="370"/>
              </a:spcBef>
              <a:buClr>
                <a:srgbClr val="000066"/>
              </a:buClr>
              <a:buSzPct val="100000"/>
              <a:buFont typeface="Times New Roman"/>
              <a:buChar char="–"/>
            </a:pPr>
            <a:r>
              <a:rPr lang="en-US" sz="18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Software developed to generate smooth flat ablated surface </a:t>
            </a:r>
          </a:p>
          <a:p>
            <a:pPr marL="1600200" marR="0" lvl="3" indent="-134619" algn="l" rtl="0">
              <a:lnSpc>
                <a:spcPct val="75000"/>
              </a:lnSpc>
              <a:spcBef>
                <a:spcPts val="296"/>
              </a:spcBef>
              <a:buClr>
                <a:schemeClr val="dk1"/>
              </a:buClr>
              <a:buFont typeface="Calibri"/>
              <a:buNone/>
            </a:pPr>
            <a:endParaRPr sz="1500" b="0" i="0" u="none" strike="noStrike" cap="none" baseline="0" dirty="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121284" algn="l" rtl="0">
              <a:lnSpc>
                <a:spcPct val="75000"/>
              </a:lnSpc>
              <a:spcBef>
                <a:spcPts val="518"/>
              </a:spcBef>
              <a:buClr>
                <a:schemeClr val="dk1"/>
              </a:buClr>
              <a:buFont typeface="Calibri"/>
              <a:buNone/>
            </a:pPr>
            <a:endParaRPr sz="2600" b="0" i="0" u="none" strike="noStrike" cap="none" baseline="0" dirty="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75000"/>
              </a:lnSpc>
              <a:spcBef>
                <a:spcPts val="518"/>
              </a:spcBef>
              <a:buClr>
                <a:schemeClr val="dk1"/>
              </a:buClr>
              <a:buFont typeface="Calibri"/>
              <a:buNone/>
            </a:pPr>
            <a:endParaRPr sz="2600" b="0" i="0" u="none" strike="noStrike" cap="none" baseline="0" dirty="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3" name="Shape 603"/>
          <p:cNvSpPr txBox="1"/>
          <p:nvPr/>
        </p:nvSpPr>
        <p:spPr>
          <a:xfrm>
            <a:off x="124125" y="6454600"/>
            <a:ext cx="7392956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SBIR / STTR Exchange Meeting, Gaithersburg, August 6-7,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2014	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	      8 </a:t>
            </a:r>
          </a:p>
        </p:txBody>
      </p:sp>
      <p:pic>
        <p:nvPicPr>
          <p:cNvPr id="604" name="Shape 6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9124" y="5956274"/>
            <a:ext cx="861527" cy="86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Shape 605"/>
          <p:cNvPicPr preferRelativeResize="0"/>
          <p:nvPr/>
        </p:nvPicPr>
        <p:blipFill rotWithShape="1">
          <a:blip r:embed="rId4">
            <a:alphaModFix/>
          </a:blip>
          <a:srcRect t="3025" r="18180"/>
          <a:stretch/>
        </p:blipFill>
        <p:spPr>
          <a:xfrm>
            <a:off x="7267575" y="990600"/>
            <a:ext cx="1838099" cy="16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Shape 6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67575" y="3847605"/>
            <a:ext cx="1876500" cy="1455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1241</Words>
  <Application>Microsoft Office PowerPoint</Application>
  <PresentationFormat>On-screen Show (4:3)</PresentationFormat>
  <Paragraphs>258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Comic Sans MS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Jones, Richard</cp:lastModifiedBy>
  <cp:revision>5</cp:revision>
  <dcterms:modified xsi:type="dcterms:W3CDTF">2014-08-07T20:03:06Z</dcterms:modified>
</cp:coreProperties>
</file>