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61" r:id="rId5"/>
    <p:sldId id="258" r:id="rId6"/>
    <p:sldId id="259" r:id="rId7"/>
    <p:sldId id="262" r:id="rId8"/>
    <p:sldId id="263" r:id="rId9"/>
    <p:sldId id="260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showOutlineIcons="0">
    <p:restoredLeft sz="32787"/>
    <p:restoredTop sz="90929"/>
  </p:normalViewPr>
  <p:slideViewPr>
    <p:cSldViewPr>
      <p:cViewPr varScale="1">
        <p:scale>
          <a:sx n="93" d="100"/>
          <a:sy n="93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838" y="-11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95844-B8F1-479D-A242-2DFDEA80674E}" type="datetimeFigureOut">
              <a:rPr lang="en-US" smtClean="0"/>
              <a:pPr/>
              <a:t>4/22/2009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A35DD-D53E-40A0-9181-000F786E0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72200" y="6477000"/>
            <a:ext cx="1905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Y.</a:t>
            </a:r>
            <a:r>
              <a:rPr lang="en-US" sz="1000" baseline="0" dirty="0" smtClean="0"/>
              <a:t> R. Roblin, Apr </a:t>
            </a:r>
            <a:r>
              <a:rPr lang="en-US" sz="1000" baseline="0" dirty="0" smtClean="0"/>
              <a:t>23, 2009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143000"/>
            <a:ext cx="7772400" cy="1143000"/>
          </a:xfrm>
        </p:spPr>
        <p:txBody>
          <a:bodyPr/>
          <a:lstStyle/>
          <a:p>
            <a:r>
              <a:rPr lang="en-US" dirty="0" smtClean="0"/>
              <a:t>Hall D Fast Feedback System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95600"/>
            <a:ext cx="6400800" cy="1752600"/>
          </a:xfrm>
        </p:spPr>
        <p:txBody>
          <a:bodyPr/>
          <a:lstStyle/>
          <a:p>
            <a:r>
              <a:rPr lang="en-US" dirty="0" smtClean="0"/>
              <a:t>Performance and configuration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range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FFB is currently configured to taper off correction past 400 Hz</a:t>
            </a:r>
          </a:p>
          <a:p>
            <a:r>
              <a:rPr lang="en-US" dirty="0" smtClean="0"/>
              <a:t>May be modified to go up to 1Khz if necessary</a:t>
            </a:r>
          </a:p>
          <a:p>
            <a:r>
              <a:rPr lang="en-US" dirty="0" smtClean="0"/>
              <a:t>Actual bandwidth is around 2Khz so could in principle correct up to 1Khz.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772400" cy="4114800"/>
          </a:xfrm>
        </p:spPr>
        <p:txBody>
          <a:bodyPr/>
          <a:lstStyle/>
          <a:p>
            <a:r>
              <a:rPr lang="en-US" dirty="0" smtClean="0"/>
              <a:t>FFB system can meet all (most) of the requirements</a:t>
            </a:r>
          </a:p>
          <a:p>
            <a:r>
              <a:rPr lang="en-US" dirty="0" smtClean="0"/>
              <a:t>System is robust to tuning of line due to mismatches</a:t>
            </a:r>
          </a:p>
          <a:p>
            <a:r>
              <a:rPr lang="en-US" dirty="0" smtClean="0"/>
              <a:t>If mismatch greater, then will need to tune upstream of </a:t>
            </a:r>
            <a:r>
              <a:rPr lang="en-US" dirty="0" err="1" smtClean="0"/>
              <a:t>hallD</a:t>
            </a:r>
            <a:endParaRPr lang="en-US" dirty="0"/>
          </a:p>
          <a:p>
            <a:r>
              <a:rPr lang="en-US" dirty="0" smtClean="0"/>
              <a:t>Several choices of bpm and correctors are possible</a:t>
            </a:r>
          </a:p>
          <a:p>
            <a:r>
              <a:rPr lang="en-US" dirty="0" smtClean="0"/>
              <a:t>Correctors can easily be moved on </a:t>
            </a:r>
            <a:r>
              <a:rPr lang="en-US" dirty="0" err="1" smtClean="0"/>
              <a:t>beamline</a:t>
            </a:r>
            <a:r>
              <a:rPr lang="en-US" dirty="0" smtClean="0"/>
              <a:t> once we determine optimal configuration</a:t>
            </a:r>
          </a:p>
          <a:p>
            <a:r>
              <a:rPr lang="en-US" dirty="0" smtClean="0"/>
              <a:t>System can work with/without active collimator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Feedback specifications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Stability </a:t>
            </a:r>
            <a:r>
              <a:rPr lang="el-GR" dirty="0" smtClean="0"/>
              <a:t>σ</a:t>
            </a:r>
            <a:r>
              <a:rPr lang="en-US" baseline="-25000" dirty="0" smtClean="0"/>
              <a:t>x  </a:t>
            </a:r>
            <a:r>
              <a:rPr lang="en-US" dirty="0" smtClean="0"/>
              <a:t> &lt;200</a:t>
            </a:r>
            <a:r>
              <a:rPr lang="el-GR" dirty="0" smtClean="0"/>
              <a:t>μ</a:t>
            </a:r>
            <a:r>
              <a:rPr lang="en-US" dirty="0" smtClean="0"/>
              <a:t>m,</a:t>
            </a:r>
            <a:r>
              <a:rPr lang="el-GR" dirty="0" smtClean="0"/>
              <a:t> σ</a:t>
            </a:r>
            <a:r>
              <a:rPr lang="en-US" baseline="-25000" dirty="0"/>
              <a:t>y</a:t>
            </a:r>
            <a:r>
              <a:rPr lang="en-US" baseline="-25000" dirty="0" smtClean="0"/>
              <a:t>  </a:t>
            </a:r>
            <a:r>
              <a:rPr lang="en-US" dirty="0" smtClean="0"/>
              <a:t> &lt;200</a:t>
            </a:r>
            <a:r>
              <a:rPr lang="el-GR" dirty="0" smtClean="0"/>
              <a:t>μ</a:t>
            </a:r>
            <a:r>
              <a:rPr lang="en-US" dirty="0" smtClean="0"/>
              <a:t>m at collimator</a:t>
            </a:r>
            <a:endParaRPr lang="en-US" dirty="0"/>
          </a:p>
          <a:p>
            <a:r>
              <a:rPr lang="en-US" dirty="0" smtClean="0"/>
              <a:t>Ability to run without active collimator</a:t>
            </a:r>
          </a:p>
          <a:p>
            <a:r>
              <a:rPr lang="en-US" dirty="0" smtClean="0"/>
              <a:t>Current range  500nA &lt;I &lt;5</a:t>
            </a:r>
            <a:r>
              <a:rPr lang="el-GR" dirty="0" smtClean="0"/>
              <a:t> μ</a:t>
            </a:r>
            <a:r>
              <a:rPr lang="en-US" dirty="0" smtClean="0"/>
              <a:t>A</a:t>
            </a:r>
          </a:p>
          <a:p>
            <a:r>
              <a:rPr lang="el-GR" dirty="0" smtClean="0"/>
              <a:t>σ</a:t>
            </a:r>
            <a:r>
              <a:rPr lang="en-US" baseline="-25000" dirty="0" smtClean="0"/>
              <a:t>x  </a:t>
            </a:r>
            <a:r>
              <a:rPr lang="en-US" dirty="0" smtClean="0"/>
              <a:t> &lt;200</a:t>
            </a:r>
            <a:r>
              <a:rPr lang="el-GR" dirty="0" smtClean="0"/>
              <a:t>μ</a:t>
            </a:r>
            <a:r>
              <a:rPr lang="en-US" dirty="0" smtClean="0"/>
              <a:t>m,</a:t>
            </a:r>
            <a:r>
              <a:rPr lang="el-GR" dirty="0" smtClean="0"/>
              <a:t> σ</a:t>
            </a:r>
            <a:r>
              <a:rPr lang="en-US" baseline="-25000" dirty="0" smtClean="0"/>
              <a:t>y  </a:t>
            </a:r>
            <a:r>
              <a:rPr lang="en-US" dirty="0" smtClean="0"/>
              <a:t> &lt;200</a:t>
            </a:r>
            <a:r>
              <a:rPr lang="el-GR" dirty="0" smtClean="0"/>
              <a:t>μ</a:t>
            </a:r>
            <a:r>
              <a:rPr lang="en-US" dirty="0" smtClean="0"/>
              <a:t>m at radiator</a:t>
            </a:r>
          </a:p>
          <a:p>
            <a:r>
              <a:rPr lang="en-US" dirty="0" smtClean="0"/>
              <a:t>I&lt;1</a:t>
            </a:r>
            <a:r>
              <a:rPr lang="el-GR" dirty="0" smtClean="0"/>
              <a:t> μ</a:t>
            </a:r>
            <a:r>
              <a:rPr lang="en-US" dirty="0" smtClean="0"/>
              <a:t>A    f up to third harmonic of 60Hz</a:t>
            </a:r>
          </a:p>
          <a:p>
            <a:r>
              <a:rPr lang="en-US" dirty="0" smtClean="0"/>
              <a:t>I&gt;1 </a:t>
            </a:r>
            <a:r>
              <a:rPr lang="el-GR" dirty="0" smtClean="0"/>
              <a:t>μ</a:t>
            </a:r>
            <a:r>
              <a:rPr lang="en-US" dirty="0" smtClean="0"/>
              <a:t>A   f up to 1Khz</a:t>
            </a:r>
          </a:p>
          <a:p>
            <a:r>
              <a:rPr lang="en-US" dirty="0" smtClean="0"/>
              <a:t>Alternate bpm choices must be available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Hall D optics configuration </a:t>
            </a:r>
            <a:endParaRPr lang="en-US" dirty="0"/>
          </a:p>
        </p:txBody>
      </p:sp>
      <p:pic>
        <p:nvPicPr>
          <p:cNvPr id="4" name="Content Placeholder 3" descr="halldoptic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981200"/>
            <a:ext cx="8610600" cy="3378146"/>
          </a:xfrm>
        </p:spPr>
      </p:pic>
      <p:grpSp>
        <p:nvGrpSpPr>
          <p:cNvPr id="19" name="Group 18"/>
          <p:cNvGrpSpPr/>
          <p:nvPr/>
        </p:nvGrpSpPr>
        <p:grpSpPr>
          <a:xfrm>
            <a:off x="1524000" y="5181600"/>
            <a:ext cx="6096000" cy="762000"/>
            <a:chOff x="1524000" y="5181600"/>
            <a:chExt cx="6096000" cy="762000"/>
          </a:xfrm>
        </p:grpSpPr>
        <p:sp>
          <p:nvSpPr>
            <p:cNvPr id="7" name="Oval 6"/>
            <p:cNvSpPr/>
            <p:nvPr/>
          </p:nvSpPr>
          <p:spPr bwMode="auto">
            <a:xfrm>
              <a:off x="5486400" y="5181600"/>
              <a:ext cx="228600" cy="228600"/>
            </a:xfrm>
            <a:prstGeom prst="ellipse">
              <a:avLst/>
            </a:prstGeom>
            <a:solidFill>
              <a:srgbClr val="FFFF00">
                <a:alpha val="4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4038600" y="5181600"/>
              <a:ext cx="228600" cy="228600"/>
            </a:xfrm>
            <a:prstGeom prst="ellipse">
              <a:avLst/>
            </a:prstGeom>
            <a:solidFill>
              <a:srgbClr val="FFFF00">
                <a:alpha val="4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971800" y="5181600"/>
              <a:ext cx="228600" cy="228600"/>
            </a:xfrm>
            <a:prstGeom prst="ellipse">
              <a:avLst/>
            </a:prstGeom>
            <a:solidFill>
              <a:srgbClr val="FFFF00">
                <a:alpha val="4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7391400" y="5181600"/>
              <a:ext cx="228600" cy="228600"/>
            </a:xfrm>
            <a:prstGeom prst="ellipse">
              <a:avLst/>
            </a:prstGeom>
            <a:solidFill>
              <a:srgbClr val="FFFF00">
                <a:alpha val="4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5486400" y="5486400"/>
              <a:ext cx="228600" cy="228600"/>
            </a:xfrm>
            <a:prstGeom prst="ellipse">
              <a:avLst/>
            </a:prstGeom>
            <a:solidFill>
              <a:srgbClr val="00B0F0">
                <a:alpha val="4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2971800" y="5486400"/>
              <a:ext cx="228600" cy="228600"/>
            </a:xfrm>
            <a:prstGeom prst="ellipse">
              <a:avLst/>
            </a:prstGeom>
            <a:solidFill>
              <a:srgbClr val="00B0F0">
                <a:alpha val="4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572000" y="5486400"/>
              <a:ext cx="228600" cy="228600"/>
            </a:xfrm>
            <a:prstGeom prst="ellipse">
              <a:avLst/>
            </a:prstGeom>
            <a:solidFill>
              <a:srgbClr val="00B0F0">
                <a:alpha val="4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4038600" y="5486400"/>
              <a:ext cx="228600" cy="228600"/>
            </a:xfrm>
            <a:prstGeom prst="ellipse">
              <a:avLst/>
            </a:prstGeom>
            <a:solidFill>
              <a:srgbClr val="00B0F0">
                <a:alpha val="4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1905000" y="5715000"/>
              <a:ext cx="228600" cy="2286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505200" y="5715000"/>
              <a:ext cx="228600" cy="2286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524000" y="5715000"/>
              <a:ext cx="228600" cy="2286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267200" y="5715000"/>
              <a:ext cx="228600" cy="2286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724400" y="5715000"/>
            <a:ext cx="1098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correctors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5867400" y="5486400"/>
            <a:ext cx="8915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Bpm #2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7696200" y="5105400"/>
            <a:ext cx="8915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Bpm #1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Simulated Mismatching/</a:t>
            </a:r>
            <a:r>
              <a:rPr lang="en-US" dirty="0" err="1" smtClean="0"/>
              <a:t>rematching</a:t>
            </a:r>
            <a:r>
              <a:rPr lang="en-US" dirty="0" smtClean="0"/>
              <a:t> the </a:t>
            </a:r>
            <a:r>
              <a:rPr lang="en-US" dirty="0" err="1" smtClean="0"/>
              <a:t>beamline</a:t>
            </a:r>
            <a:endParaRPr lang="en-US" dirty="0" smtClean="0"/>
          </a:p>
          <a:p>
            <a:pPr lvl="1"/>
            <a:r>
              <a:rPr lang="en-US" dirty="0" smtClean="0"/>
              <a:t>9 different mismatched configurations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Simulated incoming orbit fluctuations:</a:t>
            </a:r>
          </a:p>
          <a:p>
            <a:pPr lvl="1"/>
            <a:r>
              <a:rPr lang="el-GR" dirty="0" smtClean="0"/>
              <a:t>σ</a:t>
            </a:r>
            <a:r>
              <a:rPr lang="en-US" baseline="-25000" dirty="0" smtClean="0"/>
              <a:t>x</a:t>
            </a:r>
            <a:r>
              <a:rPr lang="en-US" dirty="0" smtClean="0"/>
              <a:t> ,</a:t>
            </a:r>
            <a:r>
              <a:rPr lang="el-GR" dirty="0" smtClean="0"/>
              <a:t>σ</a:t>
            </a:r>
            <a:r>
              <a:rPr lang="en-US" baseline="-25000" dirty="0"/>
              <a:t>y</a:t>
            </a:r>
            <a:r>
              <a:rPr lang="en-US" baseline="-25000" dirty="0" smtClean="0"/>
              <a:t> </a:t>
            </a:r>
            <a:r>
              <a:rPr lang="en-US" dirty="0" smtClean="0"/>
              <a:t>=1mm RMS, </a:t>
            </a:r>
            <a:r>
              <a:rPr lang="el-GR" dirty="0" smtClean="0"/>
              <a:t>σ</a:t>
            </a:r>
            <a:r>
              <a:rPr lang="en-US" baseline="-25000" dirty="0" smtClean="0"/>
              <a:t>x’</a:t>
            </a:r>
            <a:r>
              <a:rPr lang="en-US" dirty="0" smtClean="0"/>
              <a:t>,</a:t>
            </a:r>
            <a:r>
              <a:rPr lang="el-GR" dirty="0" smtClean="0"/>
              <a:t>σ</a:t>
            </a:r>
            <a:r>
              <a:rPr lang="en-US" baseline="-25000" dirty="0"/>
              <a:t>y</a:t>
            </a:r>
            <a:r>
              <a:rPr lang="en-US" baseline="-25000" dirty="0" smtClean="0"/>
              <a:t>’</a:t>
            </a:r>
            <a:r>
              <a:rPr lang="el-GR" dirty="0" smtClean="0"/>
              <a:t> </a:t>
            </a:r>
            <a:r>
              <a:rPr lang="en-US" dirty="0" smtClean="0"/>
              <a:t>=1</a:t>
            </a:r>
            <a:r>
              <a:rPr lang="el-GR" dirty="0" smtClean="0"/>
              <a:t> μ</a:t>
            </a:r>
            <a:r>
              <a:rPr lang="en-US" dirty="0" err="1" smtClean="0"/>
              <a:t>rad</a:t>
            </a:r>
            <a:r>
              <a:rPr lang="en-US" dirty="0" smtClean="0"/>
              <a:t> 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with active collimator for various input conditions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1905000"/>
            <a:ext cx="8991600" cy="3266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057400" y="5257800"/>
            <a:ext cx="5538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IPMBT02,IPM5C02,IPM5C12,ACTCOL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8077200" y="2286000"/>
            <a:ext cx="990600" cy="2743200"/>
          </a:xfrm>
          <a:prstGeom prst="rect">
            <a:avLst/>
          </a:prstGeom>
          <a:solidFill>
            <a:srgbClr val="92D050">
              <a:alpha val="53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without active collimator for various input cond.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269" y="1755476"/>
            <a:ext cx="8862331" cy="342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057400" y="5257800"/>
            <a:ext cx="5658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IPMBT02,IPM5C02,IPM5C07,IPM5C12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924800" y="2819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7848600" y="2819400"/>
            <a:ext cx="533400" cy="228600"/>
          </a:xfrm>
          <a:prstGeom prst="rect">
            <a:avLst/>
          </a:prstGeom>
          <a:solidFill>
            <a:srgbClr val="C00000">
              <a:alpha val="54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848600" y="3352800"/>
            <a:ext cx="533400" cy="228600"/>
          </a:xfrm>
          <a:prstGeom prst="rect">
            <a:avLst/>
          </a:prstGeom>
          <a:solidFill>
            <a:srgbClr val="C00000">
              <a:alpha val="54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 smtClean="0"/>
              <a:t>Choosing the correctors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752600"/>
            <a:ext cx="8229600" cy="4269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 bwMode="auto">
          <a:xfrm rot="10800000">
            <a:off x="2971800" y="1752600"/>
            <a:ext cx="1905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5105400" y="1447800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o radiator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81200" y="2438400"/>
            <a:ext cx="1715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X’&lt;&gt;0, X=0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0" y="3886200"/>
            <a:ext cx="1715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X&lt;&gt;0, X’=0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Choosing the bpms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3566" y="1219200"/>
            <a:ext cx="8527244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FFB on </a:t>
            </a:r>
            <a:r>
              <a:rPr lang="en-US" dirty="0" err="1" smtClean="0"/>
              <a:t>vs</a:t>
            </a:r>
            <a:r>
              <a:rPr lang="en-US" dirty="0" smtClean="0"/>
              <a:t> FFB off at collimator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49709" y="1600200"/>
            <a:ext cx="6646491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JLab_PowerPoint2-1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JLab_PowerPoint2-1</Template>
  <TotalTime>100</TotalTime>
  <Words>269</Words>
  <Application>Microsoft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JLab_PowerPoint2-1</vt:lpstr>
      <vt:lpstr>Hall D Fast Feedback System</vt:lpstr>
      <vt:lpstr>Fast Feedback specifications</vt:lpstr>
      <vt:lpstr>Hall D optics configuration </vt:lpstr>
      <vt:lpstr>Input conditions</vt:lpstr>
      <vt:lpstr>Performance with active collimator for various input conditions</vt:lpstr>
      <vt:lpstr>Performance without active collimator for various input cond.</vt:lpstr>
      <vt:lpstr>Choosing the correctors</vt:lpstr>
      <vt:lpstr>Choosing the bpms</vt:lpstr>
      <vt:lpstr>FFB on vs FFB off at collimator</vt:lpstr>
      <vt:lpstr>Dynamic range</vt:lpstr>
      <vt:lpstr>conclusions</vt:lpstr>
    </vt:vector>
  </TitlesOfParts>
  <Company>Jefferson Science Associates,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 D Fast Feedback System</dc:title>
  <dc:creator>roblin</dc:creator>
  <cp:lastModifiedBy>roblin</cp:lastModifiedBy>
  <cp:revision>35</cp:revision>
  <dcterms:created xsi:type="dcterms:W3CDTF">2009-04-22T15:29:48Z</dcterms:created>
  <dcterms:modified xsi:type="dcterms:W3CDTF">2009-04-22T20:17:30Z</dcterms:modified>
</cp:coreProperties>
</file>